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7" r:id="rId3"/>
    <p:sldId id="263" r:id="rId4"/>
    <p:sldId id="262" r:id="rId5"/>
    <p:sldId id="265" r:id="rId6"/>
    <p:sldId id="261" r:id="rId7"/>
    <p:sldId id="264" r:id="rId8"/>
    <p:sldId id="267" r:id="rId9"/>
    <p:sldId id="266" r:id="rId10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B79A"/>
    <a:srgbClr val="91B08E"/>
    <a:srgbClr val="6786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112" y="73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8F2E7819-D32B-C2EF-9065-765EABAEDCD1}"/>
              </a:ext>
            </a:extLst>
          </p:cNvPr>
          <p:cNvSpPr txBox="1">
            <a:spLocks/>
          </p:cNvSpPr>
          <p:nvPr/>
        </p:nvSpPr>
        <p:spPr>
          <a:xfrm>
            <a:off x="614647" y="1419622"/>
            <a:ext cx="7920880" cy="131445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000" b="1" dirty="0"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Imagen Doppler tisular diafragmática (TDI) para la valoración del diafragma en pacientes con EPOC. Estudio </a:t>
            </a:r>
            <a:r>
              <a:rPr lang="es-ES" sz="2000" b="1" dirty="0" err="1"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Dimaggio</a:t>
            </a:r>
            <a:r>
              <a:rPr lang="es-ES" sz="2000" b="1" dirty="0"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  <p:sp>
        <p:nvSpPr>
          <p:cNvPr id="3" name="2 Subtítulo">
            <a:extLst>
              <a:ext uri="{FF2B5EF4-FFF2-40B4-BE49-F238E27FC236}">
                <a16:creationId xmlns:a16="http://schemas.microsoft.com/office/drawing/2014/main" id="{27305C06-57F3-C02F-5D66-EBB351865D26}"/>
              </a:ext>
            </a:extLst>
          </p:cNvPr>
          <p:cNvSpPr txBox="1">
            <a:spLocks/>
          </p:cNvSpPr>
          <p:nvPr/>
        </p:nvSpPr>
        <p:spPr>
          <a:xfrm>
            <a:off x="582153" y="2734072"/>
            <a:ext cx="8368952" cy="131445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1800" dirty="0">
                <a:latin typeface="Verdana" panose="020B0604030504040204" pitchFamily="34" charset="0"/>
                <a:ea typeface="Verdana" panose="020B0604030504040204" pitchFamily="34" charset="0"/>
              </a:rPr>
              <a:t>Jiménez Antón, A</a:t>
            </a:r>
            <a:r>
              <a:rPr lang="es-ES" sz="1800" baseline="30000" dirty="0">
                <a:latin typeface="Verdana" panose="020B0604030504040204" pitchFamily="34" charset="0"/>
                <a:ea typeface="Verdana" panose="020B0604030504040204" pitchFamily="34" charset="0"/>
              </a:rPr>
              <a:t>1</a:t>
            </a:r>
            <a:r>
              <a:rPr lang="es-ES" sz="1800" dirty="0">
                <a:latin typeface="Verdana" panose="020B0604030504040204" pitchFamily="34" charset="0"/>
                <a:ea typeface="Verdana" panose="020B0604030504040204" pitchFamily="34" charset="0"/>
              </a:rPr>
              <a:t>; Murillo Rodríguez, A</a:t>
            </a:r>
            <a:r>
              <a:rPr lang="es-ES" sz="1800" baseline="30000" dirty="0">
                <a:latin typeface="Verdana" panose="020B0604030504040204" pitchFamily="34" charset="0"/>
                <a:ea typeface="Verdana" panose="020B0604030504040204" pitchFamily="34" charset="0"/>
              </a:rPr>
              <a:t>1</a:t>
            </a:r>
            <a:r>
              <a:rPr lang="es-ES" sz="1800" dirty="0">
                <a:latin typeface="Verdana" panose="020B0604030504040204" pitchFamily="34" charset="0"/>
                <a:ea typeface="Verdana" panose="020B0604030504040204" pitchFamily="34" charset="0"/>
              </a:rPr>
              <a:t>; Álvarez Muro L</a:t>
            </a:r>
            <a:r>
              <a:rPr lang="es-ES" sz="1800" baseline="30000" dirty="0">
                <a:latin typeface="Verdana" panose="020B0604030504040204" pitchFamily="34" charset="0"/>
                <a:ea typeface="Verdana" panose="020B0604030504040204" pitchFamily="34" charset="0"/>
              </a:rPr>
              <a:t>1</a:t>
            </a:r>
            <a:r>
              <a:rPr lang="es-ES" sz="1800" dirty="0">
                <a:latin typeface="Verdana" panose="020B0604030504040204" pitchFamily="34" charset="0"/>
                <a:ea typeface="Verdana" panose="020B0604030504040204" pitchFamily="34" charset="0"/>
              </a:rPr>
              <a:t>; Casares Martin-Moreno, L</a:t>
            </a:r>
            <a:r>
              <a:rPr lang="es-ES" sz="1800" baseline="30000" dirty="0">
                <a:latin typeface="Verdana" panose="020B0604030504040204" pitchFamily="34" charset="0"/>
                <a:ea typeface="Verdana" panose="020B0604030504040204" pitchFamily="34" charset="0"/>
              </a:rPr>
              <a:t>1</a:t>
            </a:r>
            <a:r>
              <a:rPr lang="es-ES" sz="1800" dirty="0">
                <a:latin typeface="Verdana" panose="020B0604030504040204" pitchFamily="34" charset="0"/>
                <a:ea typeface="Verdana" panose="020B0604030504040204" pitchFamily="34" charset="0"/>
              </a:rPr>
              <a:t>; </a:t>
            </a:r>
            <a:r>
              <a:rPr lang="es-ES" sz="1800" dirty="0" err="1">
                <a:latin typeface="Verdana" panose="020B0604030504040204" pitchFamily="34" charset="0"/>
                <a:ea typeface="Verdana" panose="020B0604030504040204" pitchFamily="34" charset="0"/>
              </a:rPr>
              <a:t>Gomez</a:t>
            </a:r>
            <a:r>
              <a:rPr lang="es-ES" sz="1800" dirty="0">
                <a:latin typeface="Verdana" panose="020B0604030504040204" pitchFamily="34" charset="0"/>
                <a:ea typeface="Verdana" panose="020B0604030504040204" pitchFamily="34" charset="0"/>
              </a:rPr>
              <a:t>-Pontes Cabrera T</a:t>
            </a:r>
            <a:r>
              <a:rPr lang="es-ES" sz="1800" baseline="30000" dirty="0">
                <a:latin typeface="Verdana" panose="020B0604030504040204" pitchFamily="34" charset="0"/>
                <a:ea typeface="Verdana" panose="020B0604030504040204" pitchFamily="34" charset="0"/>
              </a:rPr>
              <a:t>1</a:t>
            </a:r>
            <a:r>
              <a:rPr lang="es-ES" sz="1800" dirty="0">
                <a:latin typeface="Verdana" panose="020B0604030504040204" pitchFamily="34" charset="0"/>
                <a:ea typeface="Verdana" panose="020B0604030504040204" pitchFamily="34" charset="0"/>
              </a:rPr>
              <a:t>; Alcázar-Navarrete, B</a:t>
            </a:r>
            <a:r>
              <a:rPr lang="es-ES" sz="1800" baseline="30000" dirty="0">
                <a:latin typeface="Verdana" panose="020B0604030504040204" pitchFamily="34" charset="0"/>
                <a:ea typeface="Verdana" panose="020B0604030504040204" pitchFamily="34" charset="0"/>
              </a:rPr>
              <a:t>1</a:t>
            </a:r>
            <a:r>
              <a:rPr lang="es-ES" sz="1800" dirty="0">
                <a:latin typeface="Verdana" panose="020B0604030504040204" pitchFamily="34" charset="0"/>
                <a:ea typeface="Verdana" panose="020B0604030504040204" pitchFamily="34" charset="0"/>
              </a:rPr>
              <a:t>,</a:t>
            </a:r>
            <a:r>
              <a:rPr lang="es-ES" sz="1800" baseline="30000" dirty="0">
                <a:latin typeface="Verdana" panose="020B0604030504040204" pitchFamily="34" charset="0"/>
                <a:ea typeface="Verdana" panose="020B0604030504040204" pitchFamily="34" charset="0"/>
              </a:rPr>
              <a:t>2</a:t>
            </a:r>
          </a:p>
          <a:p>
            <a:endParaRPr lang="es-ES" sz="1800" baseline="30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buFont typeface="Arial" pitchFamily="34" charset="0"/>
              <a:buAutoNum type="arabicPeriod"/>
            </a:pPr>
            <a:r>
              <a:rPr lang="es-ES" sz="1300" dirty="0">
                <a:latin typeface="Verdana" panose="020B0604030504040204" pitchFamily="34" charset="0"/>
                <a:ea typeface="Verdana" panose="020B0604030504040204" pitchFamily="34" charset="0"/>
              </a:rPr>
              <a:t>Hospital Universitario Virgen de las Nieves. </a:t>
            </a:r>
            <a:r>
              <a:rPr lang="es-ES" sz="1300" dirty="0" err="1">
                <a:latin typeface="Verdana" panose="020B0604030504040204" pitchFamily="34" charset="0"/>
                <a:ea typeface="Verdana" panose="020B0604030504040204" pitchFamily="34" charset="0"/>
              </a:rPr>
              <a:t>Ibs</a:t>
            </a:r>
            <a:r>
              <a:rPr lang="es-ES" sz="1300" dirty="0">
                <a:latin typeface="Verdana" panose="020B0604030504040204" pitchFamily="34" charset="0"/>
                <a:ea typeface="Verdana" panose="020B0604030504040204" pitchFamily="34" charset="0"/>
              </a:rPr>
              <a:t>. GRANADA. Granada </a:t>
            </a:r>
          </a:p>
          <a:p>
            <a:pPr>
              <a:buFont typeface="Arial" pitchFamily="34" charset="0"/>
              <a:buAutoNum type="arabicPeriod"/>
            </a:pPr>
            <a:r>
              <a:rPr lang="es-ES" sz="1300" dirty="0">
                <a:latin typeface="Verdana" panose="020B0604030504040204" pitchFamily="34" charset="0"/>
                <a:ea typeface="Verdana" panose="020B0604030504040204" pitchFamily="34" charset="0"/>
              </a:rPr>
              <a:t>Departamento de Medicina. Universidad de Granada. Granada</a:t>
            </a:r>
          </a:p>
        </p:txBody>
      </p:sp>
      <p:pic>
        <p:nvPicPr>
          <p:cNvPr id="4" name="Picture 2" descr="No hay descripción para la foto.">
            <a:extLst>
              <a:ext uri="{FF2B5EF4-FFF2-40B4-BE49-F238E27FC236}">
                <a16:creationId xmlns:a16="http://schemas.microsoft.com/office/drawing/2014/main" id="{070317B2-75CC-DC45-3D4E-26E2A216AE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51470"/>
            <a:ext cx="1014286" cy="1016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3E42DE45-8D9F-F9CE-4A3F-FFD9AE466780}"/>
              </a:ext>
            </a:extLst>
          </p:cNvPr>
          <p:cNvSpPr txBox="1">
            <a:spLocks/>
          </p:cNvSpPr>
          <p:nvPr/>
        </p:nvSpPr>
        <p:spPr>
          <a:xfrm>
            <a:off x="1835696" y="339502"/>
            <a:ext cx="6840760" cy="416079"/>
          </a:xfrm>
          <a:prstGeom prst="rect">
            <a:avLst/>
          </a:prstGeom>
          <a:solidFill>
            <a:srgbClr val="93B79A"/>
          </a:solidFill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000" b="1"/>
              <a:t>INTRODUCCIÓN</a:t>
            </a:r>
            <a:endParaRPr lang="es-ES" sz="2000" b="1" dirty="0"/>
          </a:p>
        </p:txBody>
      </p:sp>
      <p:sp>
        <p:nvSpPr>
          <p:cNvPr id="3" name="2 Subtítulo">
            <a:extLst>
              <a:ext uri="{FF2B5EF4-FFF2-40B4-BE49-F238E27FC236}">
                <a16:creationId xmlns:a16="http://schemas.microsoft.com/office/drawing/2014/main" id="{8B0124F8-24F4-8F80-50D0-7AB981139531}"/>
              </a:ext>
            </a:extLst>
          </p:cNvPr>
          <p:cNvSpPr txBox="1">
            <a:spLocks/>
          </p:cNvSpPr>
          <p:nvPr/>
        </p:nvSpPr>
        <p:spPr>
          <a:xfrm>
            <a:off x="539552" y="1347614"/>
            <a:ext cx="8208912" cy="266429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/>
            <a:r>
              <a:rPr lang="es-ES" sz="1400" dirty="0">
                <a:latin typeface="Verdana" panose="020B0604030504040204" pitchFamily="34" charset="0"/>
                <a:ea typeface="Verdana" panose="020B0604030504040204" pitchFamily="34" charset="0"/>
              </a:rPr>
              <a:t>La evaluación de la afectación muscular en pacientes con enfermedades respiratorias es particularmente importante porque es potencialmente mejorable con rehabilitación respiratoria y programas de entrenamiento. </a:t>
            </a:r>
          </a:p>
          <a:p>
            <a:pPr marL="285750" indent="-285750" algn="just"/>
            <a:r>
              <a:rPr lang="es-ES" sz="1400" dirty="0">
                <a:latin typeface="Verdana" panose="020B0604030504040204" pitchFamily="34" charset="0"/>
                <a:ea typeface="Verdana" panose="020B0604030504040204" pitchFamily="34" charset="0"/>
              </a:rPr>
              <a:t>La ecografía diafragmática es una técnica cada vez más utilizada para la valoración de la musculatura respiratoria. </a:t>
            </a:r>
          </a:p>
          <a:p>
            <a:pPr marL="285750" indent="-285750" algn="just"/>
            <a:r>
              <a:rPr lang="es-ES" sz="1400" dirty="0">
                <a:latin typeface="Verdana" panose="020B0604030504040204" pitchFamily="34" charset="0"/>
                <a:ea typeface="Verdana" panose="020B0604030504040204" pitchFamily="34" charset="0"/>
              </a:rPr>
              <a:t>Recientemente se ha propuesto la ecografía </a:t>
            </a:r>
            <a:r>
              <a:rPr lang="es-ES" sz="1400" b="1" dirty="0">
                <a:latin typeface="Verdana" panose="020B0604030504040204" pitchFamily="34" charset="0"/>
                <a:ea typeface="Verdana" panose="020B0604030504040204" pitchFamily="34" charset="0"/>
              </a:rPr>
              <a:t>TDI (</a:t>
            </a:r>
            <a:r>
              <a:rPr lang="es-ES" sz="1400" b="1" dirty="0" err="1">
                <a:latin typeface="Verdana" panose="020B0604030504040204" pitchFamily="34" charset="0"/>
                <a:ea typeface="Verdana" panose="020B0604030504040204" pitchFamily="34" charset="0"/>
              </a:rPr>
              <a:t>Tissue</a:t>
            </a:r>
            <a:r>
              <a:rPr lang="es-ES" sz="1400" b="1" dirty="0">
                <a:latin typeface="Verdana" panose="020B0604030504040204" pitchFamily="34" charset="0"/>
                <a:ea typeface="Verdana" panose="020B0604030504040204" pitchFamily="34" charset="0"/>
              </a:rPr>
              <a:t> Doppler </a:t>
            </a:r>
            <a:r>
              <a:rPr lang="es-ES" sz="1400" b="1" dirty="0" err="1">
                <a:latin typeface="Verdana" panose="020B0604030504040204" pitchFamily="34" charset="0"/>
                <a:ea typeface="Verdana" panose="020B0604030504040204" pitchFamily="34" charset="0"/>
              </a:rPr>
              <a:t>Imaging</a:t>
            </a:r>
            <a:r>
              <a:rPr lang="es-ES" sz="1400" b="1" dirty="0">
                <a:latin typeface="Verdana" panose="020B0604030504040204" pitchFamily="34" charset="0"/>
                <a:ea typeface="Verdana" panose="020B0604030504040204" pitchFamily="34" charset="0"/>
              </a:rPr>
              <a:t>)</a:t>
            </a:r>
            <a:r>
              <a:rPr lang="es-ES" sz="1400" baseline="30000" dirty="0">
                <a:latin typeface="Verdana" panose="020B0604030504040204" pitchFamily="34" charset="0"/>
                <a:ea typeface="Verdana" panose="020B0604030504040204" pitchFamily="34" charset="0"/>
              </a:rPr>
              <a:t>1</a:t>
            </a:r>
            <a:r>
              <a:rPr lang="es-ES" sz="1400" dirty="0">
                <a:latin typeface="Verdana" panose="020B0604030504040204" pitchFamily="34" charset="0"/>
                <a:ea typeface="Verdana" panose="020B0604030504040204" pitchFamily="34" charset="0"/>
              </a:rPr>
              <a:t> como una técnica que permite valorar la velocidad de contracción del músculo diafragmático y predecir el fracaso de la extubación en pacientes críticos.</a:t>
            </a:r>
          </a:p>
          <a:p>
            <a:pPr marL="285750" indent="-285750" algn="just"/>
            <a:r>
              <a:rPr lang="es-ES" sz="1400" dirty="0">
                <a:latin typeface="Verdana" panose="020B0604030504040204" pitchFamily="34" charset="0"/>
                <a:ea typeface="Verdana" panose="020B0604030504040204" pitchFamily="34" charset="0"/>
              </a:rPr>
              <a:t>No existen datos de los valores de TDI diafragmática en </a:t>
            </a:r>
            <a:r>
              <a:rPr lang="es-ES" sz="1400" b="1" dirty="0">
                <a:latin typeface="Verdana" panose="020B0604030504040204" pitchFamily="34" charset="0"/>
                <a:ea typeface="Verdana" panose="020B0604030504040204" pitchFamily="34" charset="0"/>
              </a:rPr>
              <a:t>pacientes con EPOC</a:t>
            </a:r>
            <a:r>
              <a:rPr lang="es-ES" sz="1400" dirty="0">
                <a:latin typeface="Verdana" panose="020B0604030504040204" pitchFamily="34" charset="0"/>
                <a:ea typeface="Verdana" panose="020B0604030504040204" pitchFamily="34" charset="0"/>
              </a:rPr>
              <a:t>. </a:t>
            </a:r>
          </a:p>
          <a:p>
            <a:pPr marL="285750" indent="-285750" algn="just"/>
            <a:r>
              <a:rPr lang="es-ES" sz="1400" b="1" dirty="0">
                <a:latin typeface="Verdana" panose="020B0604030504040204" pitchFamily="34" charset="0"/>
                <a:ea typeface="Verdana" panose="020B0604030504040204" pitchFamily="34" charset="0"/>
              </a:rPr>
              <a:t>El objetivo de este estudio es describir los valores de TDI diafragmática en EPOC y su relación con la sarcopenia y los parámetros del test de esfuerzo.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F06837E-276C-6D48-D060-4C4B41A93229}"/>
              </a:ext>
            </a:extLst>
          </p:cNvPr>
          <p:cNvSpPr txBox="1"/>
          <p:nvPr/>
        </p:nvSpPr>
        <p:spPr>
          <a:xfrm>
            <a:off x="575556" y="4603943"/>
            <a:ext cx="7992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i="1" baseline="30000" dirty="0"/>
              <a:t>1</a:t>
            </a:r>
            <a:r>
              <a:rPr lang="es-ES" sz="1000" i="1" dirty="0"/>
              <a:t> </a:t>
            </a:r>
            <a:r>
              <a:rPr lang="es-ES" sz="1000" i="1" dirty="0" err="1"/>
              <a:t>Soilemezi</a:t>
            </a:r>
            <a:r>
              <a:rPr lang="es-ES" sz="1000" i="1" dirty="0"/>
              <a:t> E, </a:t>
            </a:r>
            <a:r>
              <a:rPr lang="es-ES" sz="1000" i="1" dirty="0" err="1"/>
              <a:t>Savvidou</a:t>
            </a:r>
            <a:r>
              <a:rPr lang="es-ES" sz="1000" i="1" dirty="0"/>
              <a:t> S, </a:t>
            </a:r>
            <a:r>
              <a:rPr lang="es-ES" sz="1000" i="1" dirty="0" err="1"/>
              <a:t>Sotiriou</a:t>
            </a:r>
            <a:r>
              <a:rPr lang="es-ES" sz="1000" i="1" dirty="0"/>
              <a:t> P, et al. </a:t>
            </a:r>
            <a:r>
              <a:rPr lang="es-ES" sz="1000" i="1" dirty="0" err="1"/>
              <a:t>Tissue</a:t>
            </a:r>
            <a:r>
              <a:rPr lang="es-ES" sz="1000" i="1" dirty="0"/>
              <a:t> Doppler </a:t>
            </a:r>
            <a:r>
              <a:rPr lang="es-ES" sz="1000" i="1" dirty="0" err="1"/>
              <a:t>Imaging</a:t>
            </a:r>
            <a:r>
              <a:rPr lang="es-ES" sz="1000" i="1" dirty="0"/>
              <a:t> </a:t>
            </a:r>
            <a:r>
              <a:rPr lang="es-ES" sz="1000" i="1" dirty="0" err="1"/>
              <a:t>of</a:t>
            </a:r>
            <a:r>
              <a:rPr lang="es-ES" sz="1000" i="1" dirty="0"/>
              <a:t> </a:t>
            </a:r>
            <a:r>
              <a:rPr lang="es-ES" sz="1000" i="1" dirty="0" err="1"/>
              <a:t>the</a:t>
            </a:r>
            <a:r>
              <a:rPr lang="es-ES" sz="1000" i="1" dirty="0"/>
              <a:t> </a:t>
            </a:r>
            <a:r>
              <a:rPr lang="es-ES" sz="1000" i="1" dirty="0" err="1"/>
              <a:t>Diaphragm</a:t>
            </a:r>
            <a:r>
              <a:rPr lang="es-ES" sz="1000" i="1" dirty="0"/>
              <a:t> in </a:t>
            </a:r>
            <a:r>
              <a:rPr lang="es-ES" sz="1000" i="1" dirty="0" err="1"/>
              <a:t>Healthy</a:t>
            </a:r>
            <a:r>
              <a:rPr lang="es-ES" sz="1000" i="1" dirty="0"/>
              <a:t> </a:t>
            </a:r>
            <a:r>
              <a:rPr lang="es-ES" sz="1000" i="1" dirty="0" err="1"/>
              <a:t>Subjects</a:t>
            </a:r>
            <a:r>
              <a:rPr lang="es-ES" sz="1000" i="1" dirty="0"/>
              <a:t> and </a:t>
            </a:r>
            <a:r>
              <a:rPr lang="es-ES" sz="1000" i="1" dirty="0" err="1"/>
              <a:t>Critically</a:t>
            </a:r>
            <a:r>
              <a:rPr lang="es-ES" sz="1000" i="1" dirty="0"/>
              <a:t> </a:t>
            </a:r>
            <a:r>
              <a:rPr lang="es-ES" sz="1000" i="1" dirty="0" err="1"/>
              <a:t>Ill</a:t>
            </a:r>
            <a:r>
              <a:rPr lang="es-ES" sz="1000" i="1" dirty="0"/>
              <a:t> </a:t>
            </a:r>
            <a:r>
              <a:rPr lang="es-ES" sz="1000" i="1" dirty="0" err="1"/>
              <a:t>Patients</a:t>
            </a:r>
            <a:r>
              <a:rPr lang="es-ES" sz="1000" i="1" dirty="0"/>
              <a:t>. Am J </a:t>
            </a:r>
            <a:r>
              <a:rPr lang="es-ES" sz="1000" i="1" dirty="0" err="1"/>
              <a:t>Respir</a:t>
            </a:r>
            <a:r>
              <a:rPr lang="es-ES" sz="1000" i="1" dirty="0"/>
              <a:t> </a:t>
            </a:r>
            <a:r>
              <a:rPr lang="es-ES" sz="1000" i="1" dirty="0" err="1"/>
              <a:t>Crit</a:t>
            </a:r>
            <a:r>
              <a:rPr lang="es-ES" sz="1000" i="1" dirty="0"/>
              <a:t> Care </a:t>
            </a:r>
            <a:r>
              <a:rPr lang="es-ES" sz="1000" i="1" dirty="0" err="1"/>
              <a:t>Med</a:t>
            </a:r>
            <a:r>
              <a:rPr lang="es-ES" sz="1000" i="1" dirty="0"/>
              <a:t> [Internet] 2020; 202: 1005–1012. </a:t>
            </a:r>
            <a:endParaRPr lang="es-ES" sz="1000" i="1" baseline="30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707CF3-74CC-E6DD-A474-0186DC5483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>
            <a:extLst>
              <a:ext uri="{FF2B5EF4-FFF2-40B4-BE49-F238E27FC236}">
                <a16:creationId xmlns:a16="http://schemas.microsoft.com/office/drawing/2014/main" id="{43BF15A9-3E09-E1EA-63F4-9A9B17DE5805}"/>
              </a:ext>
            </a:extLst>
          </p:cNvPr>
          <p:cNvSpPr txBox="1">
            <a:spLocks/>
          </p:cNvSpPr>
          <p:nvPr/>
        </p:nvSpPr>
        <p:spPr>
          <a:xfrm>
            <a:off x="395536" y="1347614"/>
            <a:ext cx="8352928" cy="30963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35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Estudio</a:t>
            </a:r>
            <a:r>
              <a:rPr lang="es-ES" sz="135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s-ES" sz="135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observacional</a:t>
            </a:r>
            <a:r>
              <a:rPr lang="es-ES" sz="135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s-ES" sz="135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prospectivo</a:t>
            </a:r>
            <a:r>
              <a:rPr lang="es-ES" sz="135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que incluyó pacientes con EPOC estables remitidos para valoración de rehabilitación respiratoria y controles pareados por edad y sexo.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35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Todos los participantes firmaron CI. El estudio fue aprobado por CEIC de referencia.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35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Variables: 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s-ES" sz="135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Dinamometría</a:t>
            </a:r>
            <a:r>
              <a:rPr lang="es-ES" sz="135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de la mano. 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s-ES" sz="135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Test de esfuerzo cardiopulmonar </a:t>
            </a:r>
            <a:r>
              <a:rPr lang="es-ES" sz="135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maximal</a:t>
            </a:r>
            <a:r>
              <a:rPr lang="es-ES" sz="135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mediante </a:t>
            </a:r>
            <a:r>
              <a:rPr lang="es-ES" sz="135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cicloergometría</a:t>
            </a:r>
            <a:r>
              <a:rPr lang="es-ES" sz="135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 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s-ES" sz="135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Ecografía TDI diafragmática </a:t>
            </a:r>
            <a:r>
              <a:rPr lang="es-ES" sz="135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(mediante sonda sectorial), obteniendo: </a:t>
            </a:r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es-ES" sz="135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PCV (velocidad pico de contracción), PRV (velocidad pico de relajación), MRR (tasa máxima de relajación) y VTI (área de velocidad media de relajación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35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Se consideró Sarcopenia valores de </a:t>
            </a:r>
            <a:r>
              <a:rPr lang="es-ES" sz="135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Handgrip</a:t>
            </a:r>
            <a:r>
              <a:rPr lang="es-ES" sz="135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&lt;27 kg (varones) y &lt; 16 kg (mujeres)</a:t>
            </a:r>
            <a:r>
              <a:rPr lang="es-ES" sz="1350" baseline="30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</a:t>
            </a:r>
            <a:endParaRPr lang="es-ES" sz="135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35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La comparación de medias se realizó mediante T de </a:t>
            </a:r>
            <a:r>
              <a:rPr lang="es-ES" sz="135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Student</a:t>
            </a:r>
            <a:r>
              <a:rPr lang="es-ES" sz="135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 Los resultados fueron analizados con el software estadístico </a:t>
            </a:r>
            <a:r>
              <a:rPr lang="es-ES" sz="135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Jamovi</a:t>
            </a:r>
            <a:r>
              <a:rPr lang="es-ES" sz="135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35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Se consideró una p&lt;0.05 estadísticamente significativa</a:t>
            </a:r>
          </a:p>
        </p:txBody>
      </p:sp>
      <p:sp>
        <p:nvSpPr>
          <p:cNvPr id="4" name="1 Título">
            <a:extLst>
              <a:ext uri="{FF2B5EF4-FFF2-40B4-BE49-F238E27FC236}">
                <a16:creationId xmlns:a16="http://schemas.microsoft.com/office/drawing/2014/main" id="{47FDC69D-03D2-EBC0-772C-86D8C47FDE42}"/>
              </a:ext>
            </a:extLst>
          </p:cNvPr>
          <p:cNvSpPr txBox="1">
            <a:spLocks/>
          </p:cNvSpPr>
          <p:nvPr/>
        </p:nvSpPr>
        <p:spPr>
          <a:xfrm>
            <a:off x="1835696" y="339502"/>
            <a:ext cx="6840760" cy="416079"/>
          </a:xfrm>
          <a:prstGeom prst="rect">
            <a:avLst/>
          </a:prstGeom>
          <a:solidFill>
            <a:srgbClr val="93B79A"/>
          </a:solidFill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000" b="1" dirty="0"/>
              <a:t>MATERIAL Y MÉTODOS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BB5CD537-09A8-AAC2-B2D6-AA11AFEC92AE}"/>
              </a:ext>
            </a:extLst>
          </p:cNvPr>
          <p:cNvSpPr txBox="1"/>
          <p:nvPr/>
        </p:nvSpPr>
        <p:spPr>
          <a:xfrm>
            <a:off x="575556" y="4743390"/>
            <a:ext cx="7992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i="1" baseline="30000" dirty="0"/>
              <a:t>2</a:t>
            </a:r>
            <a:r>
              <a:rPr lang="es-ES" sz="1000" i="1" dirty="0"/>
              <a:t> Cruz-</a:t>
            </a:r>
            <a:r>
              <a:rPr lang="es-ES" sz="1000" i="1" dirty="0" err="1"/>
              <a:t>Jentoft</a:t>
            </a:r>
            <a:r>
              <a:rPr lang="es-ES" sz="1000" i="1" dirty="0"/>
              <a:t> AJ, </a:t>
            </a:r>
            <a:r>
              <a:rPr lang="es-ES" sz="1000" i="1" dirty="0" err="1"/>
              <a:t>Bahat</a:t>
            </a:r>
            <a:r>
              <a:rPr lang="es-ES" sz="1000" i="1" dirty="0"/>
              <a:t> G, Bauer J, et al. Sarcopenia: </a:t>
            </a:r>
            <a:r>
              <a:rPr lang="es-ES" sz="1000" i="1" dirty="0" err="1"/>
              <a:t>revised</a:t>
            </a:r>
            <a:r>
              <a:rPr lang="es-ES" sz="1000" i="1" dirty="0"/>
              <a:t> </a:t>
            </a:r>
            <a:r>
              <a:rPr lang="es-ES" sz="1000" i="1" dirty="0" err="1"/>
              <a:t>European</a:t>
            </a:r>
            <a:r>
              <a:rPr lang="es-ES" sz="1000" i="1" dirty="0"/>
              <a:t> </a:t>
            </a:r>
            <a:r>
              <a:rPr lang="es-ES" sz="1000" i="1" dirty="0" err="1"/>
              <a:t>consensus</a:t>
            </a:r>
            <a:r>
              <a:rPr lang="es-ES" sz="1000" i="1" dirty="0"/>
              <a:t> </a:t>
            </a:r>
            <a:r>
              <a:rPr lang="es-ES" sz="1000" i="1" dirty="0" err="1"/>
              <a:t>on</a:t>
            </a:r>
            <a:r>
              <a:rPr lang="es-ES" sz="1000" i="1" dirty="0"/>
              <a:t> </a:t>
            </a:r>
            <a:r>
              <a:rPr lang="es-ES" sz="1000" i="1" dirty="0" err="1"/>
              <a:t>definition</a:t>
            </a:r>
            <a:r>
              <a:rPr lang="es-ES" sz="1000" i="1" dirty="0"/>
              <a:t> and diagnosis. Age </a:t>
            </a:r>
            <a:r>
              <a:rPr lang="es-ES" sz="1000" i="1" dirty="0" err="1"/>
              <a:t>Ageing</a:t>
            </a:r>
            <a:r>
              <a:rPr lang="es-ES" sz="1000" i="1" dirty="0"/>
              <a:t>. 2019;48(4):601. doi:10.1093/</a:t>
            </a:r>
            <a:r>
              <a:rPr lang="es-ES" sz="1000" i="1" dirty="0" err="1"/>
              <a:t>ageing</a:t>
            </a:r>
            <a:r>
              <a:rPr lang="es-ES" sz="1000" i="1" dirty="0"/>
              <a:t>/afz046</a:t>
            </a:r>
            <a:endParaRPr lang="es-ES" sz="1000" i="1" baseline="30000" dirty="0"/>
          </a:p>
        </p:txBody>
      </p:sp>
    </p:spTree>
    <p:extLst>
      <p:ext uri="{BB962C8B-B14F-4D97-AF65-F5344CB8AC3E}">
        <p14:creationId xmlns:p14="http://schemas.microsoft.com/office/powerpoint/2010/main" val="11208996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F5146F-8F07-8156-8638-6DC15C95C4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1A01B10-AFE0-BDAC-6080-7D7B75B1D3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1" y="1419622"/>
            <a:ext cx="5328592" cy="3207138"/>
          </a:xfrm>
          <a:prstGeom prst="rect">
            <a:avLst/>
          </a:prstGeom>
        </p:spPr>
      </p:pic>
      <p:sp>
        <p:nvSpPr>
          <p:cNvPr id="3" name="1 Título">
            <a:extLst>
              <a:ext uri="{FF2B5EF4-FFF2-40B4-BE49-F238E27FC236}">
                <a16:creationId xmlns:a16="http://schemas.microsoft.com/office/drawing/2014/main" id="{1CEA294C-F934-1DA3-3578-794FDC135C07}"/>
              </a:ext>
            </a:extLst>
          </p:cNvPr>
          <p:cNvSpPr txBox="1">
            <a:spLocks/>
          </p:cNvSpPr>
          <p:nvPr/>
        </p:nvSpPr>
        <p:spPr>
          <a:xfrm>
            <a:off x="1835696" y="339502"/>
            <a:ext cx="6840760" cy="416079"/>
          </a:xfrm>
          <a:prstGeom prst="rect">
            <a:avLst/>
          </a:prstGeom>
          <a:solidFill>
            <a:srgbClr val="93B79A"/>
          </a:solidFill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000" b="1" dirty="0"/>
              <a:t>MATERIAL Y MÉTODOS</a:t>
            </a:r>
          </a:p>
        </p:txBody>
      </p:sp>
      <p:pic>
        <p:nvPicPr>
          <p:cNvPr id="5" name="Imagen 4" descr="Interfaz de usuario gráfica&#10;&#10;El contenido generado por IA puede ser incorrecto.">
            <a:extLst>
              <a:ext uri="{FF2B5EF4-FFF2-40B4-BE49-F238E27FC236}">
                <a16:creationId xmlns:a16="http://schemas.microsoft.com/office/drawing/2014/main" id="{658DBB39-506C-7545-DDA9-0CD75A35B3A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501" t="23401" r="46104" b="33200"/>
          <a:stretch>
            <a:fillRect/>
          </a:stretch>
        </p:blipFill>
        <p:spPr>
          <a:xfrm>
            <a:off x="5913586" y="2791678"/>
            <a:ext cx="2546846" cy="1951712"/>
          </a:xfrm>
          <a:prstGeom prst="rect">
            <a:avLst/>
          </a:prstGeom>
        </p:spPr>
      </p:pic>
      <p:sp>
        <p:nvSpPr>
          <p:cNvPr id="6" name="2 Subtítulo">
            <a:extLst>
              <a:ext uri="{FF2B5EF4-FFF2-40B4-BE49-F238E27FC236}">
                <a16:creationId xmlns:a16="http://schemas.microsoft.com/office/drawing/2014/main" id="{A52B70AA-BF33-9A9C-D65F-7A5F30BC868C}"/>
              </a:ext>
            </a:extLst>
          </p:cNvPr>
          <p:cNvSpPr txBox="1">
            <a:spLocks/>
          </p:cNvSpPr>
          <p:nvPr/>
        </p:nvSpPr>
        <p:spPr>
          <a:xfrm>
            <a:off x="5004048" y="747410"/>
            <a:ext cx="3816424" cy="21602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s-ES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r>
              <a:rPr lang="es-ES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Paciente con el cabecero elevado 45º, se coloca la sonda en región subcostal, de forma perpendicular, en línea clavicular media, hasta encontrar los pilares posteriores del diafragma. </a:t>
            </a:r>
          </a:p>
          <a:p>
            <a:pPr algn="just"/>
            <a:endParaRPr lang="es-ES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r>
              <a:rPr lang="es-ES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Con el cursor donde indica la flecha se aplica el modo </a:t>
            </a:r>
            <a:r>
              <a:rPr lang="es-ES" sz="12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doppler</a:t>
            </a:r>
            <a:r>
              <a:rPr lang="es-ES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continuo o TDI para la adquisición de parámetros.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E31AFCD-977D-7CF5-DF22-6680485DD1F7}"/>
              </a:ext>
            </a:extLst>
          </p:cNvPr>
          <p:cNvSpPr txBox="1"/>
          <p:nvPr/>
        </p:nvSpPr>
        <p:spPr>
          <a:xfrm>
            <a:off x="611560" y="4743390"/>
            <a:ext cx="7992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i="1" dirty="0" err="1"/>
              <a:t>Soilemezi</a:t>
            </a:r>
            <a:r>
              <a:rPr lang="es-ES" sz="1000" i="1" dirty="0"/>
              <a:t> E, </a:t>
            </a:r>
            <a:r>
              <a:rPr lang="es-ES" sz="1000" i="1" dirty="0" err="1"/>
              <a:t>Savvidou</a:t>
            </a:r>
            <a:r>
              <a:rPr lang="es-ES" sz="1000" i="1" dirty="0"/>
              <a:t> S, </a:t>
            </a:r>
            <a:r>
              <a:rPr lang="es-ES" sz="1000" i="1" dirty="0" err="1"/>
              <a:t>Sotiriou</a:t>
            </a:r>
            <a:r>
              <a:rPr lang="es-ES" sz="1000" i="1" dirty="0"/>
              <a:t> P, et al. </a:t>
            </a:r>
            <a:r>
              <a:rPr lang="es-ES" sz="1000" i="1" dirty="0" err="1"/>
              <a:t>Tissue</a:t>
            </a:r>
            <a:r>
              <a:rPr lang="es-ES" sz="1000" i="1" dirty="0"/>
              <a:t> Doppler </a:t>
            </a:r>
            <a:r>
              <a:rPr lang="es-ES" sz="1000" i="1" dirty="0" err="1"/>
              <a:t>Imaging</a:t>
            </a:r>
            <a:r>
              <a:rPr lang="es-ES" sz="1000" i="1" dirty="0"/>
              <a:t> </a:t>
            </a:r>
            <a:r>
              <a:rPr lang="es-ES" sz="1000" i="1" dirty="0" err="1"/>
              <a:t>of</a:t>
            </a:r>
            <a:r>
              <a:rPr lang="es-ES" sz="1000" i="1" dirty="0"/>
              <a:t> </a:t>
            </a:r>
            <a:r>
              <a:rPr lang="es-ES" sz="1000" i="1" dirty="0" err="1"/>
              <a:t>the</a:t>
            </a:r>
            <a:r>
              <a:rPr lang="es-ES" sz="1000" i="1" dirty="0"/>
              <a:t> </a:t>
            </a:r>
            <a:r>
              <a:rPr lang="es-ES" sz="1000" i="1" dirty="0" err="1"/>
              <a:t>Diaphragm</a:t>
            </a:r>
            <a:r>
              <a:rPr lang="es-ES" sz="1000" i="1" dirty="0"/>
              <a:t> in </a:t>
            </a:r>
            <a:r>
              <a:rPr lang="es-ES" sz="1000" i="1" dirty="0" err="1"/>
              <a:t>Healthy</a:t>
            </a:r>
            <a:r>
              <a:rPr lang="es-ES" sz="1000" i="1" dirty="0"/>
              <a:t> </a:t>
            </a:r>
            <a:r>
              <a:rPr lang="es-ES" sz="1000" i="1" dirty="0" err="1"/>
              <a:t>Subjects</a:t>
            </a:r>
            <a:r>
              <a:rPr lang="es-ES" sz="1000" i="1" dirty="0"/>
              <a:t> and </a:t>
            </a:r>
            <a:r>
              <a:rPr lang="es-ES" sz="1000" i="1" dirty="0" err="1"/>
              <a:t>Critically</a:t>
            </a:r>
            <a:r>
              <a:rPr lang="es-ES" sz="1000" i="1" dirty="0"/>
              <a:t> </a:t>
            </a:r>
            <a:r>
              <a:rPr lang="es-ES" sz="1000" i="1" dirty="0" err="1"/>
              <a:t>Ill</a:t>
            </a:r>
            <a:r>
              <a:rPr lang="es-ES" sz="1000" i="1" dirty="0"/>
              <a:t> </a:t>
            </a:r>
            <a:r>
              <a:rPr lang="es-ES" sz="1000" i="1" dirty="0" err="1"/>
              <a:t>Patients</a:t>
            </a:r>
            <a:r>
              <a:rPr lang="es-ES" sz="1000" i="1" dirty="0"/>
              <a:t>. Am J </a:t>
            </a:r>
            <a:r>
              <a:rPr lang="es-ES" sz="1000" i="1" dirty="0" err="1"/>
              <a:t>Respir</a:t>
            </a:r>
            <a:r>
              <a:rPr lang="es-ES" sz="1000" i="1" dirty="0"/>
              <a:t> </a:t>
            </a:r>
            <a:r>
              <a:rPr lang="es-ES" sz="1000" i="1" dirty="0" err="1"/>
              <a:t>Crit</a:t>
            </a:r>
            <a:r>
              <a:rPr lang="es-ES" sz="1000" i="1" dirty="0"/>
              <a:t> Care </a:t>
            </a:r>
            <a:r>
              <a:rPr lang="es-ES" sz="1000" i="1" dirty="0" err="1"/>
              <a:t>Med</a:t>
            </a:r>
            <a:r>
              <a:rPr lang="es-ES" sz="1000" i="1" dirty="0"/>
              <a:t> [Internet] 2020; 202: 1005–1012. </a:t>
            </a:r>
            <a:endParaRPr lang="es-ES" sz="1000" i="1" baseline="30000" dirty="0"/>
          </a:p>
        </p:txBody>
      </p:sp>
    </p:spTree>
    <p:extLst>
      <p:ext uri="{BB962C8B-B14F-4D97-AF65-F5344CB8AC3E}">
        <p14:creationId xmlns:p14="http://schemas.microsoft.com/office/powerpoint/2010/main" val="16855094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F774B6-19EF-8AB3-389D-F2B4ABF1C6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>
            <a:extLst>
              <a:ext uri="{FF2B5EF4-FFF2-40B4-BE49-F238E27FC236}">
                <a16:creationId xmlns:a16="http://schemas.microsoft.com/office/drawing/2014/main" id="{D937AE1C-C146-6DA2-B54E-7EC6A8CA48C7}"/>
              </a:ext>
            </a:extLst>
          </p:cNvPr>
          <p:cNvSpPr txBox="1">
            <a:spLocks/>
          </p:cNvSpPr>
          <p:nvPr/>
        </p:nvSpPr>
        <p:spPr>
          <a:xfrm>
            <a:off x="1835696" y="339502"/>
            <a:ext cx="6840760" cy="416079"/>
          </a:xfrm>
          <a:prstGeom prst="rect">
            <a:avLst/>
          </a:prstGeom>
          <a:solidFill>
            <a:srgbClr val="93B79A"/>
          </a:solidFill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000" b="1" dirty="0"/>
              <a:t>MATERIAL Y MÉTODOS</a:t>
            </a:r>
          </a:p>
        </p:txBody>
      </p:sp>
      <p:pic>
        <p:nvPicPr>
          <p:cNvPr id="7" name="Imagen 6" descr="Captura de pantalla de computadora&#10;&#10;El contenido generado por IA puede ser incorrecto.">
            <a:extLst>
              <a:ext uri="{FF2B5EF4-FFF2-40B4-BE49-F238E27FC236}">
                <a16:creationId xmlns:a16="http://schemas.microsoft.com/office/drawing/2014/main" id="{50B7F154-FACF-B273-01C5-07A2CDEFBD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250" t="23400" r="16750" b="33200"/>
          <a:stretch>
            <a:fillRect/>
          </a:stretch>
        </p:blipFill>
        <p:spPr>
          <a:xfrm>
            <a:off x="1187624" y="1491630"/>
            <a:ext cx="6890100" cy="2669914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E72A5E5-3B88-B697-18DD-3B4D59DA9A29}"/>
              </a:ext>
            </a:extLst>
          </p:cNvPr>
          <p:cNvSpPr txBox="1"/>
          <p:nvPr/>
        </p:nvSpPr>
        <p:spPr>
          <a:xfrm>
            <a:off x="575556" y="4603943"/>
            <a:ext cx="7992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i="1" dirty="0" err="1"/>
              <a:t>Soilemezi</a:t>
            </a:r>
            <a:r>
              <a:rPr lang="es-ES" sz="1000" i="1" dirty="0"/>
              <a:t> E, </a:t>
            </a:r>
            <a:r>
              <a:rPr lang="es-ES" sz="1000" i="1" dirty="0" err="1"/>
              <a:t>Savvidou</a:t>
            </a:r>
            <a:r>
              <a:rPr lang="es-ES" sz="1000" i="1" dirty="0"/>
              <a:t> S, </a:t>
            </a:r>
            <a:r>
              <a:rPr lang="es-ES" sz="1000" i="1" dirty="0" err="1"/>
              <a:t>Sotiriou</a:t>
            </a:r>
            <a:r>
              <a:rPr lang="es-ES" sz="1000" i="1" dirty="0"/>
              <a:t> P, et al. </a:t>
            </a:r>
            <a:r>
              <a:rPr lang="es-ES" sz="1000" i="1" dirty="0" err="1"/>
              <a:t>Tissue</a:t>
            </a:r>
            <a:r>
              <a:rPr lang="es-ES" sz="1000" i="1" dirty="0"/>
              <a:t> Doppler </a:t>
            </a:r>
            <a:r>
              <a:rPr lang="es-ES" sz="1000" i="1" dirty="0" err="1"/>
              <a:t>Imaging</a:t>
            </a:r>
            <a:r>
              <a:rPr lang="es-ES" sz="1000" i="1" dirty="0"/>
              <a:t> </a:t>
            </a:r>
            <a:r>
              <a:rPr lang="es-ES" sz="1000" i="1" dirty="0" err="1"/>
              <a:t>of</a:t>
            </a:r>
            <a:r>
              <a:rPr lang="es-ES" sz="1000" i="1" dirty="0"/>
              <a:t> </a:t>
            </a:r>
            <a:r>
              <a:rPr lang="es-ES" sz="1000" i="1" dirty="0" err="1"/>
              <a:t>the</a:t>
            </a:r>
            <a:r>
              <a:rPr lang="es-ES" sz="1000" i="1" dirty="0"/>
              <a:t> </a:t>
            </a:r>
            <a:r>
              <a:rPr lang="es-ES" sz="1000" i="1" dirty="0" err="1"/>
              <a:t>Diaphragm</a:t>
            </a:r>
            <a:r>
              <a:rPr lang="es-ES" sz="1000" i="1" dirty="0"/>
              <a:t> in </a:t>
            </a:r>
            <a:r>
              <a:rPr lang="es-ES" sz="1000" i="1" dirty="0" err="1"/>
              <a:t>Healthy</a:t>
            </a:r>
            <a:r>
              <a:rPr lang="es-ES" sz="1000" i="1" dirty="0"/>
              <a:t> </a:t>
            </a:r>
            <a:r>
              <a:rPr lang="es-ES" sz="1000" i="1" dirty="0" err="1"/>
              <a:t>Subjects</a:t>
            </a:r>
            <a:r>
              <a:rPr lang="es-ES" sz="1000" i="1" dirty="0"/>
              <a:t> and </a:t>
            </a:r>
            <a:r>
              <a:rPr lang="es-ES" sz="1000" i="1" dirty="0" err="1"/>
              <a:t>Critically</a:t>
            </a:r>
            <a:r>
              <a:rPr lang="es-ES" sz="1000" i="1" dirty="0"/>
              <a:t> </a:t>
            </a:r>
            <a:r>
              <a:rPr lang="es-ES" sz="1000" i="1" dirty="0" err="1"/>
              <a:t>Ill</a:t>
            </a:r>
            <a:r>
              <a:rPr lang="es-ES" sz="1000" i="1" dirty="0"/>
              <a:t> </a:t>
            </a:r>
            <a:r>
              <a:rPr lang="es-ES" sz="1000" i="1" dirty="0" err="1"/>
              <a:t>Patients</a:t>
            </a:r>
            <a:r>
              <a:rPr lang="es-ES" sz="1000" i="1" dirty="0"/>
              <a:t>. Am J </a:t>
            </a:r>
            <a:r>
              <a:rPr lang="es-ES" sz="1000" i="1" dirty="0" err="1"/>
              <a:t>Respir</a:t>
            </a:r>
            <a:r>
              <a:rPr lang="es-ES" sz="1000" i="1" dirty="0"/>
              <a:t> </a:t>
            </a:r>
            <a:r>
              <a:rPr lang="es-ES" sz="1000" i="1" dirty="0" err="1"/>
              <a:t>Crit</a:t>
            </a:r>
            <a:r>
              <a:rPr lang="es-ES" sz="1000" i="1" dirty="0"/>
              <a:t> Care </a:t>
            </a:r>
            <a:r>
              <a:rPr lang="es-ES" sz="1000" i="1" dirty="0" err="1"/>
              <a:t>Med</a:t>
            </a:r>
            <a:r>
              <a:rPr lang="es-ES" sz="1000" i="1" dirty="0"/>
              <a:t> [Internet] 2020; 202: 1005–1012. </a:t>
            </a:r>
            <a:endParaRPr lang="es-ES" sz="1000" i="1" baseline="30000" dirty="0"/>
          </a:p>
        </p:txBody>
      </p:sp>
    </p:spTree>
    <p:extLst>
      <p:ext uri="{BB962C8B-B14F-4D97-AF65-F5344CB8AC3E}">
        <p14:creationId xmlns:p14="http://schemas.microsoft.com/office/powerpoint/2010/main" val="22471961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49CD2A-9066-6942-BB43-1DB01A832D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60484901-FEEB-656A-669E-3B14135F3C59}"/>
              </a:ext>
            </a:extLst>
          </p:cNvPr>
          <p:cNvSpPr txBox="1">
            <a:spLocks/>
          </p:cNvSpPr>
          <p:nvPr/>
        </p:nvSpPr>
        <p:spPr>
          <a:xfrm>
            <a:off x="1835696" y="339502"/>
            <a:ext cx="6840760" cy="416079"/>
          </a:xfrm>
          <a:prstGeom prst="rect">
            <a:avLst/>
          </a:prstGeom>
          <a:solidFill>
            <a:srgbClr val="93B79A"/>
          </a:solidFill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000" b="1" dirty="0"/>
              <a:t>RESULTADOS</a:t>
            </a: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A1448D9E-8615-57B9-43E0-B1E57CE926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4283946"/>
              </p:ext>
            </p:extLst>
          </p:nvPr>
        </p:nvGraphicFramePr>
        <p:xfrm>
          <a:off x="279946" y="1563638"/>
          <a:ext cx="5486400" cy="882015"/>
        </p:xfrm>
        <a:graphic>
          <a:graphicData uri="http://schemas.openxmlformats.org/drawingml/2006/table">
            <a:tbl>
              <a:tblPr firstRow="1" firstCol="1" bandRow="1"/>
              <a:tblGrid>
                <a:gridCol w="1828800">
                  <a:extLst>
                    <a:ext uri="{9D8B030D-6E8A-4147-A177-3AD203B41FA5}">
                      <a16:colId xmlns:a16="http://schemas.microsoft.com/office/drawing/2014/main" val="1847044159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88760988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82878107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 b="1" dirty="0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Variable</a:t>
                      </a:r>
                      <a:endParaRPr lang="es-ES" sz="11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 b="1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Control (n=12)</a:t>
                      </a:r>
                      <a:endParaRPr lang="es-ES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 b="1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EPOC (n=15)</a:t>
                      </a:r>
                      <a:endParaRPr lang="es-ES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69279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Edad (años)</a:t>
                      </a:r>
                      <a:endParaRPr lang="es-ES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61.7 ± 8.8</a:t>
                      </a:r>
                      <a:endParaRPr lang="es-ES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70.4 ± 6.7</a:t>
                      </a:r>
                      <a:endParaRPr lang="es-ES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49630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 b="1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Sexo varón, n (%)</a:t>
                      </a:r>
                      <a:endParaRPr lang="es-ES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11 (91.7%)</a:t>
                      </a:r>
                      <a:endParaRPr lang="es-ES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 dirty="0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11 (73.3%)</a:t>
                      </a:r>
                      <a:endParaRPr lang="es-ES" sz="11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27797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No fumador, n (%)</a:t>
                      </a:r>
                      <a:endParaRPr lang="es-ES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10 (83.3%)</a:t>
                      </a:r>
                      <a:endParaRPr lang="es-ES" sz="11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 (6.7%)</a:t>
                      </a:r>
                      <a:endParaRPr lang="es-ES" sz="11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84631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 b="1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Exfumador, n (%)</a:t>
                      </a:r>
                      <a:endParaRPr lang="es-ES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 (16.7%)</a:t>
                      </a:r>
                      <a:endParaRPr lang="es-ES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 dirty="0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14 (93.3%)</a:t>
                      </a:r>
                      <a:endParaRPr lang="es-ES" sz="11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4579599"/>
                  </a:ext>
                </a:extLst>
              </a:tr>
            </a:tbl>
          </a:graphicData>
        </a:graphic>
      </p:graphicFrame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482ABD34-EE24-53A4-786D-B6DB217CDB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1409102"/>
              </p:ext>
            </p:extLst>
          </p:nvPr>
        </p:nvGraphicFramePr>
        <p:xfrm>
          <a:off x="309736" y="2571750"/>
          <a:ext cx="5486400" cy="1983681"/>
        </p:xfrm>
        <a:graphic>
          <a:graphicData uri="http://schemas.openxmlformats.org/drawingml/2006/table">
            <a:tbl>
              <a:tblPr firstRow="1" firstCol="1" bandRow="1"/>
              <a:tblGrid>
                <a:gridCol w="1371600">
                  <a:extLst>
                    <a:ext uri="{9D8B030D-6E8A-4147-A177-3AD203B41FA5}">
                      <a16:colId xmlns:a16="http://schemas.microsoft.com/office/drawing/2014/main" val="1472627909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559813263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67038365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60065443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 b="1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Variable</a:t>
                      </a:r>
                      <a:endParaRPr lang="es-ES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 b="1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Control (n=12)</a:t>
                      </a:r>
                      <a:endParaRPr lang="es-ES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 b="1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EPOC (n=15)</a:t>
                      </a:r>
                      <a:endParaRPr lang="es-ES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 b="1" dirty="0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P-valor</a:t>
                      </a:r>
                      <a:endParaRPr lang="es-ES" sz="11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35347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PCV</a:t>
                      </a:r>
                      <a:endParaRPr lang="es-ES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7.80 ± 3.10</a:t>
                      </a:r>
                      <a:endParaRPr lang="es-ES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12.19 ± 4.14</a:t>
                      </a:r>
                      <a:endParaRPr lang="es-ES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0.014</a:t>
                      </a:r>
                      <a:endParaRPr lang="es-ES" sz="1100" b="1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43906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 b="1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PRV</a:t>
                      </a:r>
                      <a:endParaRPr lang="es-ES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7.76 ± 4.24</a:t>
                      </a:r>
                      <a:endParaRPr lang="es-ES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8.07 ± 2.85</a:t>
                      </a:r>
                      <a:endParaRPr lang="es-ES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0.820</a:t>
                      </a:r>
                      <a:endParaRPr lang="es-ES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25660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VTI</a:t>
                      </a:r>
                      <a:endParaRPr lang="es-ES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6.25 ± 2.81</a:t>
                      </a:r>
                      <a:endParaRPr lang="es-ES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5.57 ± 1.54</a:t>
                      </a:r>
                      <a:endParaRPr lang="es-ES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0.427</a:t>
                      </a:r>
                      <a:endParaRPr lang="es-ES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83872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 b="1" dirty="0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MRR</a:t>
                      </a:r>
                      <a:endParaRPr lang="es-ES" sz="11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22.35 ± 14.69</a:t>
                      </a:r>
                      <a:endParaRPr lang="es-ES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36.62 ± 32.23</a:t>
                      </a:r>
                      <a:endParaRPr lang="es-ES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0.169</a:t>
                      </a:r>
                      <a:endParaRPr lang="es-ES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58597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Excursión</a:t>
                      </a:r>
                      <a:endParaRPr lang="es-ES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6.37 ± 2.77</a:t>
                      </a:r>
                      <a:endParaRPr lang="es-ES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6.85 ± 6.88</a:t>
                      </a:r>
                      <a:endParaRPr lang="es-ES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0.825</a:t>
                      </a:r>
                      <a:endParaRPr lang="es-ES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40396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 b="1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Grosor inspiración</a:t>
                      </a:r>
                      <a:endParaRPr lang="es-ES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12.86 ± 28.45</a:t>
                      </a:r>
                      <a:endParaRPr lang="es-ES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 dirty="0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3.59 ± 2.50</a:t>
                      </a:r>
                      <a:endParaRPr lang="es-ES" sz="11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0.219</a:t>
                      </a:r>
                      <a:endParaRPr lang="es-ES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4503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Grosor espiración</a:t>
                      </a:r>
                      <a:endParaRPr lang="es-ES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6.18 ± 9.01</a:t>
                      </a:r>
                      <a:endParaRPr lang="es-ES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2.83 ± 1.62</a:t>
                      </a:r>
                      <a:endParaRPr lang="es-ES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0.168</a:t>
                      </a:r>
                      <a:endParaRPr lang="es-ES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75197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 b="1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Fracción</a:t>
                      </a:r>
                      <a:endParaRPr lang="es-ES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55.02 ± 62.94</a:t>
                      </a:r>
                      <a:endParaRPr lang="es-ES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36.99 ± 87.86</a:t>
                      </a:r>
                      <a:endParaRPr lang="es-ES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 dirty="0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0.555</a:t>
                      </a:r>
                      <a:endParaRPr lang="es-ES" sz="11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959964"/>
                  </a:ext>
                </a:extLst>
              </a:tr>
            </a:tbl>
          </a:graphicData>
        </a:graphic>
      </p:graphicFrame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A3610827-C3A0-3428-2722-ACA7E02B4F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9682742"/>
              </p:ext>
            </p:extLst>
          </p:nvPr>
        </p:nvGraphicFramePr>
        <p:xfrm>
          <a:off x="5940152" y="1563638"/>
          <a:ext cx="3024336" cy="2736305"/>
        </p:xfrm>
        <a:graphic>
          <a:graphicData uri="http://schemas.openxmlformats.org/drawingml/2006/table">
            <a:tbl>
              <a:tblPr firstRow="1" firstCol="1" bandRow="1"/>
              <a:tblGrid>
                <a:gridCol w="1656184">
                  <a:extLst>
                    <a:ext uri="{9D8B030D-6E8A-4147-A177-3AD203B41FA5}">
                      <a16:colId xmlns:a16="http://schemas.microsoft.com/office/drawing/2014/main" val="3979651887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690007347"/>
                    </a:ext>
                  </a:extLst>
                </a:gridCol>
              </a:tblGrid>
              <a:tr h="2426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 b="1" dirty="0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Variable</a:t>
                      </a:r>
                      <a:endParaRPr lang="es-ES" sz="11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 b="1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EPOC (n=15)</a:t>
                      </a:r>
                      <a:endParaRPr lang="es-ES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0686320"/>
                  </a:ext>
                </a:extLst>
              </a:tr>
              <a:tr h="2426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FEV1pre (L)</a:t>
                      </a:r>
                      <a:endParaRPr lang="es-ES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1.209 ± 0.612</a:t>
                      </a:r>
                      <a:endParaRPr lang="es-ES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8013123"/>
                  </a:ext>
                </a:extLst>
              </a:tr>
              <a:tr h="2426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 b="1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FEV1pre (%)</a:t>
                      </a:r>
                      <a:endParaRPr lang="es-ES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40.029 ± 10.839</a:t>
                      </a:r>
                      <a:endParaRPr lang="es-ES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9218047"/>
                  </a:ext>
                </a:extLst>
              </a:tr>
              <a:tr h="2426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FVCpre (L)</a:t>
                      </a:r>
                      <a:endParaRPr lang="es-ES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2.701 ± 0.812</a:t>
                      </a:r>
                      <a:endParaRPr lang="es-ES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9272725"/>
                  </a:ext>
                </a:extLst>
              </a:tr>
              <a:tr h="2426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 b="1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FVCpre (%)</a:t>
                      </a:r>
                      <a:endParaRPr lang="es-ES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75.886 ± 17.063</a:t>
                      </a:r>
                      <a:endParaRPr lang="es-ES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8649796"/>
                  </a:ext>
                </a:extLst>
              </a:tr>
              <a:tr h="2426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CAT</a:t>
                      </a:r>
                      <a:endParaRPr lang="es-ES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19.500 ± 6.768</a:t>
                      </a:r>
                      <a:endParaRPr lang="es-ES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3603545"/>
                  </a:ext>
                </a:extLst>
              </a:tr>
              <a:tr h="50775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 b="1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Exacerbaciones graves (año previo)</a:t>
                      </a:r>
                      <a:endParaRPr lang="es-ES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0.467 ± 0.743</a:t>
                      </a:r>
                      <a:endParaRPr lang="es-ES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194215"/>
                  </a:ext>
                </a:extLst>
              </a:tr>
              <a:tr h="77289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Exacerbaciones moderadas (año previo)</a:t>
                      </a:r>
                      <a:endParaRPr lang="es-ES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0.933 ± 0.884</a:t>
                      </a:r>
                      <a:endParaRPr lang="es-ES" sz="11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02086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45758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DA633B-7094-546E-0D0E-11B77C1A1C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67A21A90-BB4E-2B24-9608-D7E760AE0BC3}"/>
              </a:ext>
            </a:extLst>
          </p:cNvPr>
          <p:cNvSpPr txBox="1">
            <a:spLocks/>
          </p:cNvSpPr>
          <p:nvPr/>
        </p:nvSpPr>
        <p:spPr>
          <a:xfrm>
            <a:off x="1835696" y="339502"/>
            <a:ext cx="6840760" cy="416079"/>
          </a:xfrm>
          <a:prstGeom prst="rect">
            <a:avLst/>
          </a:prstGeom>
          <a:solidFill>
            <a:srgbClr val="93B79A"/>
          </a:solidFill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000" b="1" dirty="0"/>
              <a:t>RESULTADOS</a:t>
            </a:r>
          </a:p>
        </p:txBody>
      </p:sp>
      <p:pic>
        <p:nvPicPr>
          <p:cNvPr id="8" name="Imagen 7" descr="Gráfico, Gráfico de líneas&#10;&#10;El contenido generado por IA puede ser incorrecto.">
            <a:extLst>
              <a:ext uri="{FF2B5EF4-FFF2-40B4-BE49-F238E27FC236}">
                <a16:creationId xmlns:a16="http://schemas.microsoft.com/office/drawing/2014/main" id="{FA9C0BB1-666B-058B-95C8-4E379C963B7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614"/>
          <a:stretch>
            <a:fillRect/>
          </a:stretch>
        </p:blipFill>
        <p:spPr>
          <a:xfrm>
            <a:off x="530904" y="1926604"/>
            <a:ext cx="2991112" cy="2844382"/>
          </a:xfrm>
          <a:prstGeom prst="rect">
            <a:avLst/>
          </a:prstGeom>
        </p:spPr>
      </p:pic>
      <p:pic>
        <p:nvPicPr>
          <p:cNvPr id="10" name="Imagen 9" descr="Interfaz de usuario gráfica&#10;&#10;El contenido generado por IA puede ser incorrecto.">
            <a:extLst>
              <a:ext uri="{FF2B5EF4-FFF2-40B4-BE49-F238E27FC236}">
                <a16:creationId xmlns:a16="http://schemas.microsoft.com/office/drawing/2014/main" id="{FCE84785-8157-E67D-E918-E60C5AF6FD6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080" t="15657" r="24408" b="44089"/>
          <a:stretch>
            <a:fillRect/>
          </a:stretch>
        </p:blipFill>
        <p:spPr>
          <a:xfrm>
            <a:off x="1683032" y="1936602"/>
            <a:ext cx="936103" cy="255301"/>
          </a:xfrm>
          <a:prstGeom prst="rect">
            <a:avLst/>
          </a:prstGeom>
        </p:spPr>
      </p:pic>
      <p:sp>
        <p:nvSpPr>
          <p:cNvPr id="11" name="2 Subtítulo">
            <a:extLst>
              <a:ext uri="{FF2B5EF4-FFF2-40B4-BE49-F238E27FC236}">
                <a16:creationId xmlns:a16="http://schemas.microsoft.com/office/drawing/2014/main" id="{4F5C5F06-5CDA-F2D7-14A9-69217FABA4B1}"/>
              </a:ext>
            </a:extLst>
          </p:cNvPr>
          <p:cNvSpPr txBox="1">
            <a:spLocks/>
          </p:cNvSpPr>
          <p:nvPr/>
        </p:nvSpPr>
        <p:spPr>
          <a:xfrm>
            <a:off x="890944" y="1324009"/>
            <a:ext cx="2808312" cy="2553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ES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Predictores: PCV, PRV, VTI, MRR.		</a:t>
            </a:r>
          </a:p>
        </p:txBody>
      </p:sp>
      <p:sp>
        <p:nvSpPr>
          <p:cNvPr id="12" name="2 Subtítulo">
            <a:extLst>
              <a:ext uri="{FF2B5EF4-FFF2-40B4-BE49-F238E27FC236}">
                <a16:creationId xmlns:a16="http://schemas.microsoft.com/office/drawing/2014/main" id="{63AC6D8A-64E6-CEC5-69C0-29AD0D9F41E4}"/>
              </a:ext>
            </a:extLst>
          </p:cNvPr>
          <p:cNvSpPr txBox="1">
            <a:spLocks/>
          </p:cNvSpPr>
          <p:nvPr/>
        </p:nvSpPr>
        <p:spPr>
          <a:xfrm>
            <a:off x="5571464" y="1241577"/>
            <a:ext cx="2952328" cy="4160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ES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Predictores: excursión, grosor inspiratorio y espiratorio y fracción.		 </a:t>
            </a:r>
          </a:p>
        </p:txBody>
      </p:sp>
      <p:pic>
        <p:nvPicPr>
          <p:cNvPr id="14" name="Imagen 13" descr="Gráfico, Gráfico de líneas&#10;&#10;El contenido generado por IA puede ser incorrecto.">
            <a:extLst>
              <a:ext uri="{FF2B5EF4-FFF2-40B4-BE49-F238E27FC236}">
                <a16:creationId xmlns:a16="http://schemas.microsoft.com/office/drawing/2014/main" id="{DD2C4C79-3E4A-6301-4E1B-36D83DD04C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6056" y="1851670"/>
            <a:ext cx="3447736" cy="2844382"/>
          </a:xfrm>
          <a:prstGeom prst="rect">
            <a:avLst/>
          </a:prstGeom>
        </p:spPr>
      </p:pic>
      <p:pic>
        <p:nvPicPr>
          <p:cNvPr id="15" name="Imagen 14" descr="Interfaz de usuario gráfica&#10;&#10;El contenido generado por IA puede ser incorrecto.">
            <a:extLst>
              <a:ext uri="{FF2B5EF4-FFF2-40B4-BE49-F238E27FC236}">
                <a16:creationId xmlns:a16="http://schemas.microsoft.com/office/drawing/2014/main" id="{0B394E82-2812-8957-13A4-97CB4674FD0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080" t="15657" r="24408" b="44089"/>
          <a:stretch>
            <a:fillRect/>
          </a:stretch>
        </p:blipFill>
        <p:spPr>
          <a:xfrm>
            <a:off x="6776129" y="1926604"/>
            <a:ext cx="936103" cy="255301"/>
          </a:xfrm>
          <a:prstGeom prst="rect">
            <a:avLst/>
          </a:prstGeom>
        </p:spPr>
      </p:pic>
      <p:graphicFrame>
        <p:nvGraphicFramePr>
          <p:cNvPr id="16" name="Tabla 15">
            <a:extLst>
              <a:ext uri="{FF2B5EF4-FFF2-40B4-BE49-F238E27FC236}">
                <a16:creationId xmlns:a16="http://schemas.microsoft.com/office/drawing/2014/main" id="{BAF03F0B-A013-A626-3C9A-DEB657C8FB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473846"/>
              </p:ext>
            </p:extLst>
          </p:nvPr>
        </p:nvGraphicFramePr>
        <p:xfrm>
          <a:off x="7227648" y="3448770"/>
          <a:ext cx="1728192" cy="727114"/>
        </p:xfrm>
        <a:graphic>
          <a:graphicData uri="http://schemas.openxmlformats.org/drawingml/2006/table">
            <a:tbl>
              <a:tblPr firstRow="1" firstCol="1" bandRow="1"/>
              <a:tblGrid>
                <a:gridCol w="1147572">
                  <a:extLst>
                    <a:ext uri="{9D8B030D-6E8A-4147-A177-3AD203B41FA5}">
                      <a16:colId xmlns:a16="http://schemas.microsoft.com/office/drawing/2014/main" val="3979651887"/>
                    </a:ext>
                  </a:extLst>
                </a:gridCol>
                <a:gridCol w="580620">
                  <a:extLst>
                    <a:ext uri="{9D8B030D-6E8A-4147-A177-3AD203B41FA5}">
                      <a16:colId xmlns:a16="http://schemas.microsoft.com/office/drawing/2014/main" val="2690007347"/>
                    </a:ext>
                  </a:extLst>
                </a:gridCol>
              </a:tblGrid>
              <a:tr h="17800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 b="1" dirty="0" err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Precisión</a:t>
                      </a:r>
                      <a:endParaRPr lang="es-ES" sz="11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0.556</a:t>
                      </a:r>
                      <a:endParaRPr lang="es-ES" sz="11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8013123"/>
                  </a:ext>
                </a:extLst>
              </a:tr>
              <a:tr h="1930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 b="1" dirty="0" err="1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Especificidad</a:t>
                      </a:r>
                      <a:endParaRPr lang="es-ES" sz="11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 dirty="0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0.333</a:t>
                      </a:r>
                      <a:endParaRPr lang="es-ES" sz="11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9218047"/>
                  </a:ext>
                </a:extLst>
              </a:tr>
              <a:tr h="17800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 b="1" dirty="0" err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Sensibilidad</a:t>
                      </a: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endParaRPr lang="es-ES" sz="11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0.733</a:t>
                      </a:r>
                      <a:endParaRPr lang="es-ES" sz="11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9272725"/>
                  </a:ext>
                </a:extLst>
              </a:tr>
              <a:tr h="17800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 b="1" dirty="0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AUC</a:t>
                      </a:r>
                      <a:endParaRPr lang="es-ES" sz="11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 dirty="0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0.656</a:t>
                      </a:r>
                      <a:endParaRPr lang="es-ES" sz="11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8649796"/>
                  </a:ext>
                </a:extLst>
              </a:tr>
            </a:tbl>
          </a:graphicData>
        </a:graphic>
      </p:graphicFrame>
      <p:graphicFrame>
        <p:nvGraphicFramePr>
          <p:cNvPr id="18" name="Tabla 17">
            <a:extLst>
              <a:ext uri="{FF2B5EF4-FFF2-40B4-BE49-F238E27FC236}">
                <a16:creationId xmlns:a16="http://schemas.microsoft.com/office/drawing/2014/main" id="{9535A392-C0A4-D95B-AC70-103F8FC5C2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3883045"/>
              </p:ext>
            </p:extLst>
          </p:nvPr>
        </p:nvGraphicFramePr>
        <p:xfrm>
          <a:off x="2570844" y="3448770"/>
          <a:ext cx="1728192" cy="727114"/>
        </p:xfrm>
        <a:graphic>
          <a:graphicData uri="http://schemas.openxmlformats.org/drawingml/2006/table">
            <a:tbl>
              <a:tblPr firstRow="1" firstCol="1" bandRow="1"/>
              <a:tblGrid>
                <a:gridCol w="1147572">
                  <a:extLst>
                    <a:ext uri="{9D8B030D-6E8A-4147-A177-3AD203B41FA5}">
                      <a16:colId xmlns:a16="http://schemas.microsoft.com/office/drawing/2014/main" val="3979651887"/>
                    </a:ext>
                  </a:extLst>
                </a:gridCol>
                <a:gridCol w="580620">
                  <a:extLst>
                    <a:ext uri="{9D8B030D-6E8A-4147-A177-3AD203B41FA5}">
                      <a16:colId xmlns:a16="http://schemas.microsoft.com/office/drawing/2014/main" val="2690007347"/>
                    </a:ext>
                  </a:extLst>
                </a:gridCol>
              </a:tblGrid>
              <a:tr h="17800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 b="1" dirty="0" err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Precisión</a:t>
                      </a:r>
                      <a:endParaRPr lang="es-ES" sz="11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0.778</a:t>
                      </a:r>
                      <a:endParaRPr lang="es-ES" sz="11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8013123"/>
                  </a:ext>
                </a:extLst>
              </a:tr>
              <a:tr h="1930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 b="1" dirty="0" err="1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Especificidad</a:t>
                      </a:r>
                      <a:endParaRPr lang="es-ES" sz="11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 dirty="0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0.750</a:t>
                      </a:r>
                      <a:endParaRPr lang="es-ES" sz="11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9218047"/>
                  </a:ext>
                </a:extLst>
              </a:tr>
              <a:tr h="17800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 b="1" dirty="0" err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Sensibilidad</a:t>
                      </a: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endParaRPr lang="es-ES" sz="11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0.800</a:t>
                      </a:r>
                      <a:endParaRPr lang="es-ES" sz="11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9272725"/>
                  </a:ext>
                </a:extLst>
              </a:tr>
              <a:tr h="17800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 b="1" dirty="0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AUC</a:t>
                      </a:r>
                      <a:endParaRPr lang="es-ES" sz="11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 b="1" dirty="0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0.861</a:t>
                      </a:r>
                      <a:endParaRPr lang="es-ES" sz="1100" b="1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86497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73206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22A44F-FCCC-6209-CC42-C98D8AE341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84DB9388-1333-2303-164E-B430B173A612}"/>
              </a:ext>
            </a:extLst>
          </p:cNvPr>
          <p:cNvSpPr txBox="1">
            <a:spLocks/>
          </p:cNvSpPr>
          <p:nvPr/>
        </p:nvSpPr>
        <p:spPr>
          <a:xfrm>
            <a:off x="1835696" y="339502"/>
            <a:ext cx="6840760" cy="416079"/>
          </a:xfrm>
          <a:prstGeom prst="rect">
            <a:avLst/>
          </a:prstGeom>
          <a:solidFill>
            <a:srgbClr val="93B79A"/>
          </a:solidFill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000" b="1" dirty="0"/>
              <a:t>RESULTADOS</a:t>
            </a:r>
          </a:p>
        </p:txBody>
      </p:sp>
      <p:pic>
        <p:nvPicPr>
          <p:cNvPr id="4" name="Imagen 3" descr="Gráfico, Gráfico de dispersión&#10;&#10;El contenido generado por IA puede ser incorrecto.">
            <a:extLst>
              <a:ext uri="{FF2B5EF4-FFF2-40B4-BE49-F238E27FC236}">
                <a16:creationId xmlns:a16="http://schemas.microsoft.com/office/drawing/2014/main" id="{C588A9F6-BD5B-61CE-82A5-B7D4F8991F3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84464"/>
          <a:stretch>
            <a:fillRect/>
          </a:stretch>
        </p:blipFill>
        <p:spPr>
          <a:xfrm>
            <a:off x="1156022" y="1437185"/>
            <a:ext cx="857601" cy="2880320"/>
          </a:xfrm>
          <a:prstGeom prst="rect">
            <a:avLst/>
          </a:prstGeom>
        </p:spPr>
      </p:pic>
      <p:pic>
        <p:nvPicPr>
          <p:cNvPr id="9" name="Imagen 8" descr="Gráfico, Gráfico de dispersión&#10;&#10;El contenido generado por IA puede ser incorrecto.">
            <a:extLst>
              <a:ext uri="{FF2B5EF4-FFF2-40B4-BE49-F238E27FC236}">
                <a16:creationId xmlns:a16="http://schemas.microsoft.com/office/drawing/2014/main" id="{75A629DA-F54E-8A78-1B35-79CE24A04F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3688" y="1275606"/>
            <a:ext cx="5366689" cy="3203479"/>
          </a:xfrm>
          <a:prstGeom prst="rect">
            <a:avLst/>
          </a:prstGeom>
        </p:spPr>
      </p:pic>
      <p:graphicFrame>
        <p:nvGraphicFramePr>
          <p:cNvPr id="13" name="Tabla 12">
            <a:extLst>
              <a:ext uri="{FF2B5EF4-FFF2-40B4-BE49-F238E27FC236}">
                <a16:creationId xmlns:a16="http://schemas.microsoft.com/office/drawing/2014/main" id="{22AF2E75-03C5-882C-4A8E-617B05BC1A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1353225"/>
              </p:ext>
            </p:extLst>
          </p:nvPr>
        </p:nvGraphicFramePr>
        <p:xfrm>
          <a:off x="7209703" y="3946407"/>
          <a:ext cx="1056680" cy="371098"/>
        </p:xfrm>
        <a:graphic>
          <a:graphicData uri="http://schemas.openxmlformats.org/drawingml/2006/table">
            <a:tbl>
              <a:tblPr firstRow="1" firstCol="1" bandRow="1"/>
              <a:tblGrid>
                <a:gridCol w="432048">
                  <a:extLst>
                    <a:ext uri="{9D8B030D-6E8A-4147-A177-3AD203B41FA5}">
                      <a16:colId xmlns:a16="http://schemas.microsoft.com/office/drawing/2014/main" val="3979651887"/>
                    </a:ext>
                  </a:extLst>
                </a:gridCol>
                <a:gridCol w="624632">
                  <a:extLst>
                    <a:ext uri="{9D8B030D-6E8A-4147-A177-3AD203B41FA5}">
                      <a16:colId xmlns:a16="http://schemas.microsoft.com/office/drawing/2014/main" val="2690007347"/>
                    </a:ext>
                  </a:extLst>
                </a:gridCol>
              </a:tblGrid>
              <a:tr h="17800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 b="1" dirty="0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-0.595</a:t>
                      </a:r>
                      <a:endParaRPr lang="es-ES" sz="11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8013123"/>
                  </a:ext>
                </a:extLst>
              </a:tr>
              <a:tr h="1930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 b="1" dirty="0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BF₁₀ </a:t>
                      </a:r>
                      <a:endParaRPr lang="es-ES" sz="11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 dirty="0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21.4</a:t>
                      </a:r>
                      <a:endParaRPr lang="es-ES" sz="11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92180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25536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C40146-3D76-6F69-4221-CAFDB99BC1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9FBABEB6-378A-5624-B666-5111DE12F45D}"/>
              </a:ext>
            </a:extLst>
          </p:cNvPr>
          <p:cNvSpPr txBox="1">
            <a:spLocks/>
          </p:cNvSpPr>
          <p:nvPr/>
        </p:nvSpPr>
        <p:spPr>
          <a:xfrm>
            <a:off x="1835696" y="339502"/>
            <a:ext cx="6840760" cy="416079"/>
          </a:xfrm>
          <a:prstGeom prst="rect">
            <a:avLst/>
          </a:prstGeom>
          <a:solidFill>
            <a:srgbClr val="93B79A"/>
          </a:solidFill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000" b="1" dirty="0"/>
              <a:t>CONCLUSIONES</a:t>
            </a:r>
          </a:p>
        </p:txBody>
      </p:sp>
      <p:sp>
        <p:nvSpPr>
          <p:cNvPr id="3" name="2 Subtítulo">
            <a:extLst>
              <a:ext uri="{FF2B5EF4-FFF2-40B4-BE49-F238E27FC236}">
                <a16:creationId xmlns:a16="http://schemas.microsoft.com/office/drawing/2014/main" id="{38D6E20A-F802-653B-981A-A28A22CA7665}"/>
              </a:ext>
            </a:extLst>
          </p:cNvPr>
          <p:cNvSpPr txBox="1">
            <a:spLocks/>
          </p:cNvSpPr>
          <p:nvPr/>
        </p:nvSpPr>
        <p:spPr>
          <a:xfrm>
            <a:off x="791580" y="1419622"/>
            <a:ext cx="7560840" cy="295232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/>
            <a:r>
              <a:rPr lang="es-ES" sz="1400" dirty="0">
                <a:latin typeface="Verdana" panose="020B0604030504040204" pitchFamily="34" charset="0"/>
                <a:ea typeface="Verdana" panose="020B0604030504040204" pitchFamily="34" charset="0"/>
              </a:rPr>
              <a:t>Describimos los valores de </a:t>
            </a:r>
            <a:r>
              <a:rPr lang="es-ES" sz="1400" b="1" dirty="0">
                <a:latin typeface="Verdana" panose="020B0604030504040204" pitchFamily="34" charset="0"/>
                <a:ea typeface="Verdana" panose="020B0604030504040204" pitchFamily="34" charset="0"/>
              </a:rPr>
              <a:t>TDI diafragmática en pacientes con EPOC</a:t>
            </a:r>
            <a:r>
              <a:rPr lang="es-ES" sz="1400" dirty="0">
                <a:latin typeface="Verdana" panose="020B0604030504040204" pitchFamily="34" charset="0"/>
                <a:ea typeface="Verdana" panose="020B0604030504040204" pitchFamily="34" charset="0"/>
              </a:rPr>
              <a:t>. </a:t>
            </a:r>
          </a:p>
          <a:p>
            <a:pPr marL="285750" indent="-285750" algn="just"/>
            <a:r>
              <a:rPr lang="es-ES" sz="1400" dirty="0">
                <a:latin typeface="Verdana" panose="020B0604030504040204" pitchFamily="34" charset="0"/>
                <a:ea typeface="Verdana" panose="020B0604030504040204" pitchFamily="34" charset="0"/>
              </a:rPr>
              <a:t>La </a:t>
            </a:r>
            <a:r>
              <a:rPr lang="es-ES" sz="1400" dirty="0" err="1">
                <a:latin typeface="Verdana" panose="020B0604030504040204" pitchFamily="34" charset="0"/>
                <a:ea typeface="Verdana" panose="020B0604030504040204" pitchFamily="34" charset="0"/>
              </a:rPr>
              <a:t>ecografia</a:t>
            </a:r>
            <a:r>
              <a:rPr lang="es-ES" sz="1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s-ES" sz="1400" dirty="0" err="1">
                <a:latin typeface="Verdana" panose="020B0604030504040204" pitchFamily="34" charset="0"/>
                <a:ea typeface="Verdana" panose="020B0604030504040204" pitchFamily="34" charset="0"/>
              </a:rPr>
              <a:t>diafragmatica</a:t>
            </a:r>
            <a:r>
              <a:rPr lang="es-ES" sz="1400" dirty="0">
                <a:latin typeface="Verdana" panose="020B0604030504040204" pitchFamily="34" charset="0"/>
                <a:ea typeface="Verdana" panose="020B0604030504040204" pitchFamily="34" charset="0"/>
              </a:rPr>
              <a:t> TDI, en particular la </a:t>
            </a:r>
            <a:r>
              <a:rPr lang="es-ES" sz="1400" b="1" dirty="0">
                <a:latin typeface="Verdana" panose="020B0604030504040204" pitchFamily="34" charset="0"/>
                <a:ea typeface="Verdana" panose="020B0604030504040204" pitchFamily="34" charset="0"/>
              </a:rPr>
              <a:t>velocidad pico de contracción o PCV, </a:t>
            </a:r>
            <a:r>
              <a:rPr lang="es-ES" sz="1400" dirty="0">
                <a:latin typeface="Verdana" panose="020B0604030504040204" pitchFamily="34" charset="0"/>
                <a:ea typeface="Verdana" panose="020B0604030504040204" pitchFamily="34" charset="0"/>
              </a:rPr>
              <a:t>identifica</a:t>
            </a:r>
            <a:r>
              <a:rPr lang="es-ES" sz="1400" b="1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s-ES" sz="1400" dirty="0">
                <a:latin typeface="Verdana" panose="020B0604030504040204" pitchFamily="34" charset="0"/>
                <a:ea typeface="Verdana" panose="020B0604030504040204" pitchFamily="34" charset="0"/>
              </a:rPr>
              <a:t>patrones dinámicos característicos y constituye un marcador funcional discriminativo de alto rendimiento.</a:t>
            </a:r>
          </a:p>
          <a:p>
            <a:pPr marL="285750" indent="-285750" algn="just"/>
            <a:r>
              <a:rPr lang="es-ES" sz="1400" dirty="0">
                <a:latin typeface="Verdana" panose="020B0604030504040204" pitchFamily="34" charset="0"/>
                <a:ea typeface="Verdana" panose="020B0604030504040204" pitchFamily="34" charset="0"/>
              </a:rPr>
              <a:t>Encontramos correlación negativa y estadísticamente significativa entre los valores de </a:t>
            </a:r>
            <a:r>
              <a:rPr lang="es-ES" sz="1400" b="1" dirty="0">
                <a:latin typeface="Verdana" panose="020B0604030504040204" pitchFamily="34" charset="0"/>
                <a:ea typeface="Verdana" panose="020B0604030504040204" pitchFamily="34" charset="0"/>
              </a:rPr>
              <a:t>PCV y el </a:t>
            </a:r>
            <a:r>
              <a:rPr lang="es-ES" sz="1400" b="1" dirty="0" err="1">
                <a:latin typeface="Verdana" panose="020B0604030504040204" pitchFamily="34" charset="0"/>
                <a:ea typeface="Verdana" panose="020B0604030504040204" pitchFamily="34" charset="0"/>
              </a:rPr>
              <a:t>VO₂max</a:t>
            </a:r>
            <a:r>
              <a:rPr lang="es-ES" sz="1400" b="1" dirty="0">
                <a:latin typeface="Verdana" panose="020B0604030504040204" pitchFamily="34" charset="0"/>
                <a:ea typeface="Verdana" panose="020B0604030504040204" pitchFamily="34" charset="0"/>
              </a:rPr>
              <a:t>%.</a:t>
            </a:r>
          </a:p>
          <a:p>
            <a:pPr marL="285750" indent="-285750" algn="just"/>
            <a:r>
              <a:rPr lang="es-ES" sz="1400" dirty="0">
                <a:latin typeface="Verdana" panose="020B0604030504040204" pitchFamily="34" charset="0"/>
                <a:ea typeface="Verdana" panose="020B0604030504040204" pitchFamily="34" charset="0"/>
              </a:rPr>
              <a:t>El TDI debería incorporarse como parte central en la evaluación ecográfica del diafragma en la EPOC.</a:t>
            </a:r>
          </a:p>
        </p:txBody>
      </p:sp>
    </p:spTree>
    <p:extLst>
      <p:ext uri="{BB962C8B-B14F-4D97-AF65-F5344CB8AC3E}">
        <p14:creationId xmlns:p14="http://schemas.microsoft.com/office/powerpoint/2010/main" val="238236372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876</Words>
  <Application>Microsoft Office PowerPoint</Application>
  <PresentationFormat>Presentación en pantalla (16:9)</PresentationFormat>
  <Paragraphs>129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Arial</vt:lpstr>
      <vt:lpstr>Calibri</vt:lpstr>
      <vt:lpstr>Cambria</vt:lpstr>
      <vt:lpstr>Verdana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ANDREA JIMÉNEZ ANTÓN</cp:lastModifiedBy>
  <cp:revision>5</cp:revision>
  <dcterms:created xsi:type="dcterms:W3CDTF">2025-10-16T09:08:13Z</dcterms:created>
  <dcterms:modified xsi:type="dcterms:W3CDTF">2026-03-02T16:59:07Z</dcterms:modified>
</cp:coreProperties>
</file>