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Caveat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9" roundtripDataSignature="AMtx7mgv1IeVb9Ddps9xpWqZ11i3pm+t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vea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Cave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8ca045c46e9625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8ca045c46e9625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9e34ff032b3b786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9e34ff032b3b786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3b6917668859fc4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3b6917668859fc4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9e34ff032b3b786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9e34ff032b3b786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4d576436b7d4a88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4d576436b7d4a88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1c4fc282e6c017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1c4fc282e6c017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f6cf2ae3cc452c4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f6cf2ae3cc452c4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71c4fc282e6c017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71c4fc282e6c017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7eb4172401c875c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7eb4172401c875c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2.jpg"/><Relationship Id="rId5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13.jpg"/><Relationship Id="rId6" Type="http://schemas.openxmlformats.org/officeDocument/2006/relationships/image" Target="../media/image12.jpg"/><Relationship Id="rId7" Type="http://schemas.openxmlformats.org/officeDocument/2006/relationships/image" Target="../media/image17.jpg"/><Relationship Id="rId8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hyperlink" Target="mailto:clarags@correo.ugr.es" TargetMode="External"/><Relationship Id="rId5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951007" y="1004423"/>
            <a:ext cx="72420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solidFill>
                  <a:schemeClr val="dk1"/>
                </a:solidFill>
              </a:rPr>
              <a:t>APRENDIZAJE TEMPRANO Y EFICAZ DE ECOGRAFÍA BÁSICA EN</a:t>
            </a:r>
            <a:endParaRPr b="1"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solidFill>
                  <a:schemeClr val="dk1"/>
                </a:solidFill>
              </a:rPr>
              <a:t>ESTUDIANTES DEL GRADO DE MEDICINA DURANTE UN CURSO DE ECO-FAST</a:t>
            </a:r>
            <a:endParaRPr b="1" sz="3000">
              <a:solidFill>
                <a:schemeClr val="dk1"/>
              </a:solidFill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51001" y="3645311"/>
            <a:ext cx="7242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466344" y="3645300"/>
            <a:ext cx="82113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 u="sng">
                <a:solidFill>
                  <a:schemeClr val="dk1"/>
                </a:solidFill>
              </a:rPr>
              <a:t>C. Guerrero Serrano</a:t>
            </a:r>
            <a:r>
              <a:rPr lang="es-ES" sz="1800">
                <a:solidFill>
                  <a:schemeClr val="dk1"/>
                </a:solidFill>
              </a:rPr>
              <a:t>, GM. Pelaez Campos, A. Reinoso Espin, F. Cedillo Gil de Pareja, C. García Moya, A. Caballero Vázquez, PJ. Romero Palacios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8ca045c46e96250_0"/>
          <p:cNvSpPr txBox="1"/>
          <p:nvPr>
            <p:ph type="title"/>
          </p:nvPr>
        </p:nvSpPr>
        <p:spPr>
          <a:xfrm>
            <a:off x="554882" y="1963992"/>
            <a:ext cx="3008400" cy="871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600">
                <a:latin typeface="Arial"/>
                <a:ea typeface="Arial"/>
                <a:cs typeface="Arial"/>
                <a:sym typeface="Arial"/>
              </a:rPr>
              <a:t>ÍNDICE</a:t>
            </a:r>
            <a:endParaRPr sz="4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18ca045c46e96250_0"/>
          <p:cNvSpPr txBox="1"/>
          <p:nvPr>
            <p:ph idx="1" type="body"/>
          </p:nvPr>
        </p:nvSpPr>
        <p:spPr>
          <a:xfrm>
            <a:off x="4183132" y="1275134"/>
            <a:ext cx="4060200" cy="2858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31800" lvl="0" marL="457200" rtl="0" algn="l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s-ES">
                <a:latin typeface="Arial"/>
                <a:ea typeface="Arial"/>
                <a:cs typeface="Arial"/>
                <a:sym typeface="Arial"/>
              </a:rPr>
              <a:t>INTRODUCCIÓN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s-ES">
                <a:latin typeface="Arial"/>
                <a:ea typeface="Arial"/>
                <a:cs typeface="Arial"/>
                <a:sym typeface="Arial"/>
              </a:rPr>
              <a:t>OBJETIVOS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s-ES">
                <a:latin typeface="Arial"/>
                <a:ea typeface="Arial"/>
                <a:cs typeface="Arial"/>
                <a:sym typeface="Arial"/>
              </a:rPr>
              <a:t>METODOLOGÍA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s-ES">
                <a:latin typeface="Arial"/>
                <a:ea typeface="Arial"/>
                <a:cs typeface="Arial"/>
                <a:sym typeface="Arial"/>
              </a:rPr>
              <a:t>RESULTADOS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s-ES">
                <a:latin typeface="Arial"/>
                <a:ea typeface="Arial"/>
                <a:cs typeface="Arial"/>
                <a:sym typeface="Arial"/>
              </a:rPr>
              <a:t>CONCLUSIONES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g18ca045c46e9625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35500"/>
            <a:ext cx="4118174" cy="2316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18ca045c46e9625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1370375" y="487375"/>
            <a:ext cx="6403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solidFill>
                  <a:schemeClr val="dk1"/>
                </a:solidFill>
              </a:rPr>
              <a:t>¿Qué es el Protocolo ECO-FAST?</a:t>
            </a:r>
            <a:endParaRPr b="1" sz="3000">
              <a:solidFill>
                <a:schemeClr val="dk1"/>
              </a:solidFill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950976" y="2151583"/>
            <a:ext cx="7242000" cy="6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9" y="1305431"/>
            <a:ext cx="4515598" cy="301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"/>
          <p:cNvSpPr txBox="1"/>
          <p:nvPr/>
        </p:nvSpPr>
        <p:spPr>
          <a:xfrm>
            <a:off x="700399" y="1730090"/>
            <a:ext cx="18216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1503725" y="2046317"/>
            <a:ext cx="2547900" cy="6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196575" y="1362451"/>
            <a:ext cx="7383900" cy="154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2613025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Detección de líquido libre en</a:t>
            </a:r>
            <a:r>
              <a:rPr b="1" lang="es-ES" u="sng"/>
              <a:t> </a:t>
            </a:r>
            <a:r>
              <a:rPr b="1" lang="es-ES" u="sng"/>
              <a:t>3-5 minutos</a:t>
            </a:r>
            <a:r>
              <a:rPr b="1" lang="es-ES" u="sng"/>
              <a:t> </a:t>
            </a:r>
            <a:r>
              <a:rPr lang="es-ES"/>
              <a:t>en los siguientes lugares:</a:t>
            </a:r>
            <a:endParaRPr/>
          </a:p>
          <a:p>
            <a:pPr indent="0" lvl="0" marL="0" marR="2613025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marR="261302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es-ES">
                <a:solidFill>
                  <a:schemeClr val="dk1"/>
                </a:solidFill>
              </a:rPr>
              <a:t>Cavidad pericárdica</a:t>
            </a:r>
            <a:endParaRPr b="1">
              <a:solidFill>
                <a:schemeClr val="dk1"/>
              </a:solidFill>
            </a:endParaRPr>
          </a:p>
          <a:p>
            <a:pPr indent="-317500" lvl="0" marL="457200" marR="261302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es-ES">
                <a:solidFill>
                  <a:schemeClr val="dk1"/>
                </a:solidFill>
              </a:rPr>
              <a:t>Cavidad abdominal</a:t>
            </a:r>
            <a:endParaRPr b="1">
              <a:solidFill>
                <a:schemeClr val="dk1"/>
              </a:solidFill>
            </a:endParaRPr>
          </a:p>
          <a:p>
            <a:pPr indent="-317500" lvl="0" marL="457200" marR="261302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b="1" lang="es-ES">
                <a:solidFill>
                  <a:schemeClr val="dk1"/>
                </a:solidFill>
              </a:rPr>
              <a:t>Cavidad torácica</a:t>
            </a:r>
            <a:endParaRPr/>
          </a:p>
        </p:txBody>
      </p:sp>
      <p:sp>
        <p:nvSpPr>
          <p:cNvPr id="107" name="Google Shape;107;p2"/>
          <p:cNvSpPr txBox="1"/>
          <p:nvPr/>
        </p:nvSpPr>
        <p:spPr>
          <a:xfrm>
            <a:off x="6478584" y="4418795"/>
            <a:ext cx="24162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Imagen creada por ChatGPT*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196579" y="2790126"/>
            <a:ext cx="4789200" cy="18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2613025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>
                <a:solidFill>
                  <a:schemeClr val="dk1"/>
                </a:solidFill>
              </a:rPr>
              <a:t>Indicaciones: </a:t>
            </a:r>
            <a:endParaRPr b="1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-ES">
                <a:solidFill>
                  <a:schemeClr val="dk1"/>
                </a:solidFill>
              </a:rPr>
              <a:t>Paciente  politraumatizado, con traumatismo abdominal cerrado o penetrante.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-ES">
                <a:solidFill>
                  <a:schemeClr val="dk1"/>
                </a:solidFill>
              </a:rPr>
              <a:t>Sospecha  de neumotórax, hemotórax o taponamiento cardíaco.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s-ES">
                <a:solidFill>
                  <a:schemeClr val="dk1"/>
                </a:solidFill>
              </a:rPr>
              <a:t>Shock o hipotensión de origen traumático, incluyendo la mujer gestante.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9e34ff032b3b786_1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s-ES">
                <a:latin typeface="Arial"/>
                <a:ea typeface="Arial"/>
                <a:cs typeface="Arial"/>
                <a:sym typeface="Arial"/>
              </a:rPr>
              <a:t>OBJETIVOS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49e34ff032b3b786_1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81000" lvl="0" marL="457200" rtl="0" algn="just"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s-ES">
                <a:latin typeface="Arial"/>
                <a:ea typeface="Arial"/>
                <a:cs typeface="Arial"/>
                <a:sym typeface="Arial"/>
              </a:rPr>
              <a:t>Adquisición temprana de habilidades clínicas en estudiantes de medicina.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-381000" lvl="0" marL="457200" rtl="0" algn="just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s-ES">
                <a:latin typeface="Arial"/>
                <a:ea typeface="Arial"/>
                <a:cs typeface="Arial"/>
                <a:sym typeface="Arial"/>
              </a:rPr>
              <a:t>Evaluación del grado de dificultad con el que el estudiantado adquiere competencias básicas de ecografía torácica.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49e34ff032b3b786_1"/>
          <p:cNvSpPr txBox="1"/>
          <p:nvPr>
            <p:ph idx="3" type="body"/>
          </p:nvPr>
        </p:nvSpPr>
        <p:spPr>
          <a:xfrm>
            <a:off x="4645026" y="1151335"/>
            <a:ext cx="4041900" cy="479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lang="es-ES">
                <a:latin typeface="Arial"/>
                <a:ea typeface="Arial"/>
                <a:cs typeface="Arial"/>
                <a:sym typeface="Arial"/>
              </a:rPr>
              <a:t>METODOLOGÍA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49e34ff032b3b786_1"/>
          <p:cNvSpPr txBox="1"/>
          <p:nvPr>
            <p:ph idx="4" type="body"/>
          </p:nvPr>
        </p:nvSpPr>
        <p:spPr>
          <a:xfrm>
            <a:off x="4645025" y="1631150"/>
            <a:ext cx="4389300" cy="235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spcBef>
                <a:spcPts val="480"/>
              </a:spcBef>
              <a:spcAft>
                <a:spcPts val="0"/>
              </a:spcAft>
              <a:buSzPts val="1400"/>
              <a:buChar char="•"/>
            </a:pPr>
            <a:r>
              <a:rPr lang="es-ES" sz="1400">
                <a:latin typeface="Arial"/>
                <a:ea typeface="Arial"/>
                <a:cs typeface="Arial"/>
                <a:sym typeface="Arial"/>
              </a:rPr>
              <a:t>n=284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s-ES" sz="1400">
                <a:latin typeface="Arial"/>
                <a:ea typeface="Arial"/>
                <a:cs typeface="Arial"/>
                <a:sym typeface="Arial"/>
              </a:rPr>
              <a:t>Estudiantes de medicina de 2º a 5º.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s-ES" sz="1400">
                <a:latin typeface="Arial"/>
                <a:ea typeface="Arial"/>
                <a:cs typeface="Arial"/>
                <a:sym typeface="Arial"/>
              </a:rPr>
              <a:t>Evaluación mediante cuestionarios.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s-ES" sz="1400">
                <a:latin typeface="Arial"/>
                <a:ea typeface="Arial"/>
                <a:cs typeface="Arial"/>
                <a:sym typeface="Arial"/>
              </a:rPr>
              <a:t>Material de consulta disponible en PRADO.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s-ES" sz="1400">
                <a:latin typeface="Arial"/>
                <a:ea typeface="Arial"/>
                <a:cs typeface="Arial"/>
                <a:sym typeface="Arial"/>
              </a:rPr>
              <a:t>Sesiones con 15 alumnos.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s-ES" sz="1400">
                <a:latin typeface="Arial"/>
                <a:ea typeface="Arial"/>
                <a:cs typeface="Arial"/>
                <a:sym typeface="Arial"/>
              </a:rPr>
              <a:t>Introducción 10 min.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s-ES" sz="1400">
                <a:latin typeface="Arial"/>
                <a:ea typeface="Arial"/>
                <a:cs typeface="Arial"/>
                <a:sym typeface="Arial"/>
              </a:rPr>
              <a:t>Práctica de 1 hora.</a:t>
            </a: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g49e34ff032b3b786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49e34ff032b3b786_1"/>
          <p:cNvSpPr txBox="1"/>
          <p:nvPr/>
        </p:nvSpPr>
        <p:spPr>
          <a:xfrm>
            <a:off x="950976" y="2151583"/>
            <a:ext cx="7242000" cy="2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49e34ff032b3b786_1"/>
          <p:cNvSpPr txBox="1"/>
          <p:nvPr/>
        </p:nvSpPr>
        <p:spPr>
          <a:xfrm>
            <a:off x="4645025" y="4219075"/>
            <a:ext cx="17238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s-ES" sz="800">
                <a:solidFill>
                  <a:schemeClr val="dk1"/>
                </a:solidFill>
              </a:rPr>
              <a:t>Gráfica 1. Distribución de los alumnos participantes del estudio en los distintos cursos. </a:t>
            </a:r>
            <a:br>
              <a:rPr b="1" lang="es-ES" sz="800">
                <a:solidFill>
                  <a:schemeClr val="dk1"/>
                </a:solidFill>
              </a:rPr>
            </a:br>
            <a:endParaRPr sz="800">
              <a:solidFill>
                <a:schemeClr val="dk1"/>
              </a:solidFill>
            </a:endParaRPr>
          </a:p>
        </p:txBody>
      </p:sp>
      <p:pic>
        <p:nvPicPr>
          <p:cNvPr id="120" name="Google Shape;120;g49e34ff032b3b786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9650" y="3381000"/>
            <a:ext cx="2834351" cy="17539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g73b6917668859fc4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73b6917668859fc4_1" title="Imagen de WhatsApp 2025-05-11 a las 21.06.21_4c5a7e74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2261" y="662775"/>
            <a:ext cx="3192701" cy="448072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73b6917668859fc4_1"/>
          <p:cNvSpPr txBox="1"/>
          <p:nvPr/>
        </p:nvSpPr>
        <p:spPr>
          <a:xfrm>
            <a:off x="162522" y="2622498"/>
            <a:ext cx="11541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Imagen creada por ChatGPT*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g73b6917668859fc4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6625" y="662775"/>
            <a:ext cx="2987149" cy="4480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49e34ff032b3b786_10"/>
          <p:cNvSpPr txBox="1"/>
          <p:nvPr>
            <p:ph type="title"/>
          </p:nvPr>
        </p:nvSpPr>
        <p:spPr>
          <a:xfrm>
            <a:off x="3067796" y="12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/>
              <a:t>RESULTADOS</a:t>
            </a:r>
            <a:endParaRPr sz="3100"/>
          </a:p>
        </p:txBody>
      </p:sp>
      <p:pic>
        <p:nvPicPr>
          <p:cNvPr id="134" name="Google Shape;134;g49e34ff032b3b786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g49e34ff032b3b786_10"/>
          <p:cNvSpPr txBox="1"/>
          <p:nvPr/>
        </p:nvSpPr>
        <p:spPr>
          <a:xfrm>
            <a:off x="950976" y="2156155"/>
            <a:ext cx="72420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49e34ff032b3b786_10"/>
          <p:cNvSpPr txBox="1"/>
          <p:nvPr/>
        </p:nvSpPr>
        <p:spPr>
          <a:xfrm>
            <a:off x="86875" y="4388800"/>
            <a:ext cx="44850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</a:rPr>
              <a:t>Tabla 1. Distribución de número de sesiones realizadas por </a:t>
            </a:r>
            <a:r>
              <a:rPr b="1" lang="es-ES" sz="1100">
                <a:solidFill>
                  <a:schemeClr val="dk1"/>
                </a:solidFill>
              </a:rPr>
              <a:t>alumnos</a:t>
            </a:r>
            <a:r>
              <a:rPr b="1" lang="es-ES" sz="1100">
                <a:solidFill>
                  <a:schemeClr val="dk1"/>
                </a:solidFill>
              </a:rPr>
              <a:t> participantes del estudio. Curso 24/25</a:t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137" name="Google Shape;137;g49e34ff032b3b786_10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17143" l="10168" r="46000" t="23495"/>
          <a:stretch/>
        </p:blipFill>
        <p:spPr>
          <a:xfrm>
            <a:off x="5208607" y="1211564"/>
            <a:ext cx="3182200" cy="2994677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g49e34ff032b3b786_10"/>
          <p:cNvSpPr txBox="1"/>
          <p:nvPr/>
        </p:nvSpPr>
        <p:spPr>
          <a:xfrm>
            <a:off x="4992100" y="4388800"/>
            <a:ext cx="33987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</a:rPr>
              <a:t>Gráfica 2.  Número de sesiones formativas en las que han participado.</a:t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139" name="Google Shape;139;g49e34ff032b3b786_10"/>
          <p:cNvPicPr preferRelativeResize="0"/>
          <p:nvPr/>
        </p:nvPicPr>
        <p:blipFill rotWithShape="1">
          <a:blip r:embed="rId5">
            <a:alphaModFix/>
          </a:blip>
          <a:srcRect b="43291" l="13263" r="25697" t="33515"/>
          <a:stretch/>
        </p:blipFill>
        <p:spPr>
          <a:xfrm>
            <a:off x="46450" y="1539250"/>
            <a:ext cx="4598702" cy="2557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g14d576436b7d4a88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14d576436b7d4a88_4"/>
          <p:cNvSpPr txBox="1"/>
          <p:nvPr/>
        </p:nvSpPr>
        <p:spPr>
          <a:xfrm>
            <a:off x="5539750" y="1148484"/>
            <a:ext cx="3499200" cy="39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600">
                <a:solidFill>
                  <a:schemeClr val="dk1"/>
                </a:solidFill>
              </a:rPr>
              <a:t>RESULTADOS DEL TEST DE EVALUACIÓN REALIZADO POR TUTORES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s-ES" sz="1600">
                <a:solidFill>
                  <a:schemeClr val="dk1"/>
                </a:solidFill>
              </a:rPr>
              <a:t>Posición adecuada de la sonda </a:t>
            </a:r>
            <a:r>
              <a:rPr b="1" lang="es-ES" sz="1600">
                <a:solidFill>
                  <a:schemeClr val="dk1"/>
                </a:solidFill>
              </a:rPr>
              <a:t>87,7%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s-ES" sz="1600">
                <a:solidFill>
                  <a:schemeClr val="dk1"/>
                </a:solidFill>
              </a:rPr>
              <a:t>Sistemática correcta de exploración </a:t>
            </a:r>
            <a:r>
              <a:rPr b="1" lang="es-ES" sz="1600">
                <a:solidFill>
                  <a:schemeClr val="dk1"/>
                </a:solidFill>
              </a:rPr>
              <a:t>96,8%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s-ES" sz="1600">
                <a:solidFill>
                  <a:schemeClr val="dk1"/>
                </a:solidFill>
              </a:rPr>
              <a:t>Identificación de la imagen anatómica </a:t>
            </a:r>
            <a:r>
              <a:rPr b="1" lang="es-ES" sz="1600">
                <a:solidFill>
                  <a:schemeClr val="dk1"/>
                </a:solidFill>
              </a:rPr>
              <a:t>88%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s-ES" sz="1600">
                <a:solidFill>
                  <a:schemeClr val="dk1"/>
                </a:solidFill>
              </a:rPr>
              <a:t> Obtención imagen diagnóstica de calidad para la toma de decisiones </a:t>
            </a:r>
            <a:r>
              <a:rPr b="1" lang="es-ES" sz="1600">
                <a:solidFill>
                  <a:schemeClr val="dk1"/>
                </a:solidFill>
              </a:rPr>
              <a:t>91,9%</a:t>
            </a:r>
            <a:endParaRPr b="1"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s-ES" sz="1600">
                <a:solidFill>
                  <a:schemeClr val="dk1"/>
                </a:solidFill>
              </a:rPr>
              <a:t>Identificación del patrón de normalidad </a:t>
            </a:r>
            <a:r>
              <a:rPr b="1" lang="es-ES" sz="1600">
                <a:solidFill>
                  <a:schemeClr val="dk1"/>
                </a:solidFill>
              </a:rPr>
              <a:t>96,5%</a:t>
            </a:r>
            <a:endParaRPr b="1" sz="1600">
              <a:solidFill>
                <a:schemeClr val="dk1"/>
              </a:solidFill>
            </a:endParaRPr>
          </a:p>
        </p:txBody>
      </p:sp>
      <p:pic>
        <p:nvPicPr>
          <p:cNvPr id="146" name="Google Shape;146;g14d576436b7d4a88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90853"/>
            <a:ext cx="5539750" cy="275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g14d576436b7d4a88_4"/>
          <p:cNvSpPr txBox="1"/>
          <p:nvPr/>
        </p:nvSpPr>
        <p:spPr>
          <a:xfrm>
            <a:off x="646208" y="4507492"/>
            <a:ext cx="39258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</a:rPr>
              <a:t>Gráfica 3. Distribución porcentual de respuesta por subprotocolo e ítem.</a:t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g71c4fc282e6c017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71c4fc282e6c017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25409"/>
            <a:ext cx="3924099" cy="3016442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71c4fc282e6c0171_0"/>
          <p:cNvSpPr txBox="1"/>
          <p:nvPr/>
        </p:nvSpPr>
        <p:spPr>
          <a:xfrm>
            <a:off x="2375998" y="4443575"/>
            <a:ext cx="43920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</a:rPr>
              <a:t>Gráfica 4 y 5. </a:t>
            </a:r>
            <a:r>
              <a:rPr b="1" lang="es-ES" sz="1100">
                <a:solidFill>
                  <a:schemeClr val="dk1"/>
                </a:solidFill>
              </a:rPr>
              <a:t>Distribución de puntuaciones del alumnado en test de autoevaluación </a:t>
            </a:r>
            <a:endParaRPr b="1" sz="1100">
              <a:solidFill>
                <a:schemeClr val="dk1"/>
              </a:solidFill>
            </a:endParaRPr>
          </a:p>
        </p:txBody>
      </p:sp>
      <p:pic>
        <p:nvPicPr>
          <p:cNvPr id="155" name="Google Shape;155;g71c4fc282e6c0171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8100" y="1290525"/>
            <a:ext cx="5093760" cy="315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g71c4fc282e6c0171_0"/>
          <p:cNvSpPr txBox="1"/>
          <p:nvPr/>
        </p:nvSpPr>
        <p:spPr>
          <a:xfrm>
            <a:off x="1750805" y="209700"/>
            <a:ext cx="56424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dk1"/>
                </a:solidFill>
              </a:rPr>
              <a:t>Puntuaciones en test de autoevaluación sobre conocimientos adquiridos durante la práctica mediante casos clínicos e imágenes ecográficas</a:t>
            </a:r>
            <a:endParaRPr b="1"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f6cf2ae3cc452c4_1"/>
          <p:cNvSpPr txBox="1"/>
          <p:nvPr>
            <p:ph type="ctrTitle"/>
          </p:nvPr>
        </p:nvSpPr>
        <p:spPr>
          <a:xfrm>
            <a:off x="2146500" y="301430"/>
            <a:ext cx="4851000" cy="1102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latin typeface="Arial"/>
                <a:ea typeface="Arial"/>
                <a:cs typeface="Arial"/>
                <a:sym typeface="Arial"/>
              </a:rPr>
              <a:t>CONCLUSIONES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g7f6cf2ae3cc452c4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7f6cf2ae3cc452c4_1"/>
          <p:cNvPicPr preferRelativeResize="0"/>
          <p:nvPr/>
        </p:nvPicPr>
        <p:blipFill rotWithShape="1">
          <a:blip r:embed="rId4">
            <a:alphaModFix/>
          </a:blip>
          <a:srcRect b="20679" l="16319" r="47373" t="28006"/>
          <a:stretch/>
        </p:blipFill>
        <p:spPr>
          <a:xfrm>
            <a:off x="0" y="2290575"/>
            <a:ext cx="2904753" cy="2852924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g7f6cf2ae3cc452c4_1"/>
          <p:cNvSpPr txBox="1"/>
          <p:nvPr/>
        </p:nvSpPr>
        <p:spPr>
          <a:xfrm>
            <a:off x="1655061" y="1403919"/>
            <a:ext cx="6954000" cy="257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</a:rPr>
              <a:t>La enseñanza temprana del protocolo ECO-FAST permite que los estudiantes de Medicina adquieran desde segundo curso habilidades clínicas aplicables a la práctica hospitalaria, que consolidarán en etapas posteriores.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</a:rPr>
              <a:t>Los resultados de las evaluaciones evidencian que, en general, los estudiantes presentan de poca a muy poca dificultad en el aprendizaje de las competencias básicas de ecografía torácica, alcanzando puntuaciones elevadas en las evaluaciones finales.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g71c4fc282e6c0171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71c4fc282e6c0171_6"/>
          <p:cNvPicPr preferRelativeResize="0"/>
          <p:nvPr/>
        </p:nvPicPr>
        <p:blipFill rotWithShape="1">
          <a:blip r:embed="rId4">
            <a:alphaModFix/>
          </a:blip>
          <a:srcRect b="10667" l="33010" r="36289" t="13780"/>
          <a:stretch/>
        </p:blipFill>
        <p:spPr>
          <a:xfrm>
            <a:off x="3963625" y="829225"/>
            <a:ext cx="2702348" cy="431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71c4fc282e6c0171_6"/>
          <p:cNvPicPr preferRelativeResize="0"/>
          <p:nvPr/>
        </p:nvPicPr>
        <p:blipFill rotWithShape="1">
          <a:blip r:embed="rId5">
            <a:alphaModFix/>
          </a:blip>
          <a:srcRect b="19759" l="4942" r="0" t="26474"/>
          <a:stretch/>
        </p:blipFill>
        <p:spPr>
          <a:xfrm>
            <a:off x="0" y="0"/>
            <a:ext cx="396362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71c4fc282e6c0171_6"/>
          <p:cNvPicPr preferRelativeResize="0"/>
          <p:nvPr/>
        </p:nvPicPr>
        <p:blipFill rotWithShape="1">
          <a:blip r:embed="rId6">
            <a:alphaModFix/>
          </a:blip>
          <a:srcRect b="27149" l="5926" r="4954" t="27281"/>
          <a:stretch/>
        </p:blipFill>
        <p:spPr>
          <a:xfrm>
            <a:off x="3963625" y="0"/>
            <a:ext cx="2702349" cy="2390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71c4fc282e6c0171_6"/>
          <p:cNvPicPr preferRelativeResize="0"/>
          <p:nvPr/>
        </p:nvPicPr>
        <p:blipFill rotWithShape="1">
          <a:blip r:embed="rId7">
            <a:alphaModFix/>
          </a:blip>
          <a:srcRect b="46755" l="0" r="0" t="24040"/>
          <a:stretch/>
        </p:blipFill>
        <p:spPr>
          <a:xfrm>
            <a:off x="6665975" y="0"/>
            <a:ext cx="2478025" cy="1566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g71c4fc282e6c0171_6" title="Imagen de WhatsApp 2025-05-11 a las 20.55.18_0680960d.jpg"/>
          <p:cNvPicPr preferRelativeResize="0"/>
          <p:nvPr/>
        </p:nvPicPr>
        <p:blipFill rotWithShape="1">
          <a:blip r:embed="rId8">
            <a:alphaModFix/>
          </a:blip>
          <a:srcRect b="8454" l="0" r="13711" t="31159"/>
          <a:stretch/>
        </p:blipFill>
        <p:spPr>
          <a:xfrm>
            <a:off x="6665975" y="1389900"/>
            <a:ext cx="2478025" cy="3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7eb4172401c875c_1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>
                <a:latin typeface="Arial"/>
                <a:ea typeface="Arial"/>
                <a:cs typeface="Arial"/>
                <a:sym typeface="Arial"/>
              </a:rPr>
              <a:t>MUCHAS GRACIAS POR SU </a:t>
            </a:r>
            <a:r>
              <a:rPr b="1" lang="es-ES">
                <a:latin typeface="Arial"/>
                <a:ea typeface="Arial"/>
                <a:cs typeface="Arial"/>
                <a:sym typeface="Arial"/>
              </a:rPr>
              <a:t>ATENCIÓN 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7eb4172401c875c_1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La frase más emocionante para escuchar en la ciencia, la que anuncia la mayor cantidad de descubrimientos, no es: “¡Eureka!”, sino: “Eso es gracioso…”</a:t>
            </a:r>
            <a:endParaRPr sz="1800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000000"/>
                </a:solidFill>
                <a:latin typeface="Caveat"/>
                <a:ea typeface="Caveat"/>
                <a:cs typeface="Caveat"/>
                <a:sym typeface="Caveat"/>
              </a:rPr>
              <a:t> -Isaac Asimov</a:t>
            </a:r>
            <a:endParaRPr sz="1800">
              <a:solidFill>
                <a:srgbClr val="00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81" name="Google Shape;181;g37eb4172401c875c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54963" y="54864"/>
            <a:ext cx="1821626" cy="1078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7eb4172401c875c_1"/>
          <p:cNvSpPr txBox="1"/>
          <p:nvPr/>
        </p:nvSpPr>
        <p:spPr>
          <a:xfrm>
            <a:off x="2329500" y="4103822"/>
            <a:ext cx="4485000" cy="4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/>
              <a:t>Email: </a:t>
            </a:r>
            <a:r>
              <a:rPr lang="es-ES" sz="1900" u="sng">
                <a:solidFill>
                  <a:schemeClr val="hlink"/>
                </a:solidFill>
                <a:hlinkClick r:id="rId4"/>
              </a:rPr>
              <a:t>clarags@correo.ugr.es</a:t>
            </a:r>
            <a:r>
              <a:rPr lang="es-ES" sz="1900">
                <a:solidFill>
                  <a:schemeClr val="dk1"/>
                </a:solidFill>
              </a:rPr>
              <a:t> </a:t>
            </a:r>
            <a:endParaRPr sz="1900">
              <a:solidFill>
                <a:schemeClr val="dk1"/>
              </a:solidFill>
            </a:endParaRPr>
          </a:p>
        </p:txBody>
      </p:sp>
      <p:pic>
        <p:nvPicPr>
          <p:cNvPr id="183" name="Google Shape;183;g37eb4172401c875c_1"/>
          <p:cNvPicPr preferRelativeResize="0"/>
          <p:nvPr/>
        </p:nvPicPr>
        <p:blipFill rotWithShape="1">
          <a:blip r:embed="rId5">
            <a:alphaModFix/>
          </a:blip>
          <a:srcRect b="0" l="0" r="69159" t="0"/>
          <a:stretch/>
        </p:blipFill>
        <p:spPr>
          <a:xfrm>
            <a:off x="4055881" y="54863"/>
            <a:ext cx="1032237" cy="1200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