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1" r:id="rId4"/>
    <p:sldId id="262" r:id="rId5"/>
    <p:sldId id="263" r:id="rId6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D4D3"/>
    <a:srgbClr val="219398"/>
    <a:srgbClr val="9A4E52"/>
    <a:srgbClr val="16575B"/>
    <a:srgbClr val="1F9597"/>
    <a:srgbClr val="80827F"/>
    <a:srgbClr val="16294D"/>
    <a:srgbClr val="E6ECEF"/>
    <a:srgbClr val="132A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041"/>
    <p:restoredTop sz="94726"/>
  </p:normalViewPr>
  <p:slideViewPr>
    <p:cSldViewPr>
      <p:cViewPr varScale="1">
        <p:scale>
          <a:sx n="146" d="100"/>
          <a:sy n="146" d="100"/>
        </p:scale>
        <p:origin x="232" y="4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fernandoguzmanruiz/Downloads/histograma_meses_verd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200" dirty="0"/>
              <a:t>Meses de ingreso</a:t>
            </a:r>
          </a:p>
        </c:rich>
      </c:tx>
      <c:layout>
        <c:manualLayout>
          <c:xMode val="edge"/>
          <c:yMode val="edge"/>
          <c:x val="0.34928132996730821"/>
          <c:y val="8.4893811045027769E-3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[histograma_meses_verde.xlsx]Histograma!$B$1</c:f>
              <c:strCache>
                <c:ptCount val="1"/>
                <c:pt idx="0">
                  <c:v>Valor</c:v>
                </c:pt>
              </c:strCache>
            </c:strRef>
          </c:tx>
          <c:spPr>
            <a:solidFill>
              <a:srgbClr val="1F9597"/>
            </a:solidFill>
          </c:spPr>
          <c:invertIfNegative val="1"/>
          <c:dPt>
            <c:idx val="0"/>
            <c:invertIfNegative val="1"/>
            <c:bubble3D val="0"/>
            <c:spPr>
              <a:solidFill>
                <a:srgbClr val="1F959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194-794F-BA5F-70C80008790B}"/>
              </c:ext>
            </c:extLst>
          </c:dPt>
          <c:dPt>
            <c:idx val="1"/>
            <c:invertIfNegative val="1"/>
            <c:bubble3D val="0"/>
            <c:spPr>
              <a:solidFill>
                <a:srgbClr val="1F959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194-794F-BA5F-70C80008790B}"/>
              </c:ext>
            </c:extLst>
          </c:dPt>
          <c:dPt>
            <c:idx val="2"/>
            <c:invertIfNegative val="1"/>
            <c:bubble3D val="0"/>
            <c:spPr>
              <a:solidFill>
                <a:srgbClr val="1F959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194-794F-BA5F-70C80008790B}"/>
              </c:ext>
            </c:extLst>
          </c:dPt>
          <c:dPt>
            <c:idx val="3"/>
            <c:invertIfNegative val="1"/>
            <c:bubble3D val="0"/>
            <c:spPr>
              <a:solidFill>
                <a:srgbClr val="1F959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194-794F-BA5F-70C80008790B}"/>
              </c:ext>
            </c:extLst>
          </c:dPt>
          <c:dPt>
            <c:idx val="4"/>
            <c:invertIfNegative val="1"/>
            <c:bubble3D val="0"/>
            <c:spPr>
              <a:solidFill>
                <a:srgbClr val="1F959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2194-794F-BA5F-70C80008790B}"/>
              </c:ext>
            </c:extLst>
          </c:dPt>
          <c:dPt>
            <c:idx val="5"/>
            <c:invertIfNegative val="1"/>
            <c:bubble3D val="0"/>
            <c:spPr>
              <a:solidFill>
                <a:srgbClr val="1F959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2194-794F-BA5F-70C80008790B}"/>
              </c:ext>
            </c:extLst>
          </c:dPt>
          <c:dPt>
            <c:idx val="6"/>
            <c:invertIfNegative val="1"/>
            <c:bubble3D val="0"/>
            <c:spPr>
              <a:solidFill>
                <a:srgbClr val="1F959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2194-794F-BA5F-70C80008790B}"/>
              </c:ext>
            </c:extLst>
          </c:dPt>
          <c:dPt>
            <c:idx val="7"/>
            <c:invertIfNegative val="1"/>
            <c:bubble3D val="0"/>
            <c:spPr>
              <a:solidFill>
                <a:srgbClr val="1F959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2194-794F-BA5F-70C80008790B}"/>
              </c:ext>
            </c:extLst>
          </c:dPt>
          <c:dPt>
            <c:idx val="8"/>
            <c:invertIfNegative val="1"/>
            <c:bubble3D val="0"/>
            <c:spPr>
              <a:solidFill>
                <a:srgbClr val="1F959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2194-794F-BA5F-70C80008790B}"/>
              </c:ext>
            </c:extLst>
          </c:dPt>
          <c:dPt>
            <c:idx val="9"/>
            <c:invertIfNegative val="1"/>
            <c:bubble3D val="0"/>
            <c:spPr>
              <a:solidFill>
                <a:srgbClr val="1F959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2194-794F-BA5F-70C80008790B}"/>
              </c:ext>
            </c:extLst>
          </c:dPt>
          <c:dPt>
            <c:idx val="10"/>
            <c:invertIfNegative val="1"/>
            <c:bubble3D val="0"/>
            <c:spPr>
              <a:solidFill>
                <a:srgbClr val="1F959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2194-794F-BA5F-70C80008790B}"/>
              </c:ext>
            </c:extLst>
          </c:dPt>
          <c:dPt>
            <c:idx val="11"/>
            <c:invertIfNegative val="1"/>
            <c:bubble3D val="0"/>
            <c:spPr>
              <a:solidFill>
                <a:srgbClr val="1F959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2194-794F-BA5F-70C80008790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1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[histograma_meses_verde.xlsx]Histograma!$A$2:$A$13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[histograma_meses_verde.xlsx]Histograma!$B$2:$B$13</c:f>
              <c:numCache>
                <c:formatCode>General</c:formatCode>
                <c:ptCount val="12"/>
                <c:pt idx="0">
                  <c:v>28</c:v>
                </c:pt>
                <c:pt idx="1">
                  <c:v>19</c:v>
                </c:pt>
                <c:pt idx="2">
                  <c:v>16</c:v>
                </c:pt>
                <c:pt idx="3">
                  <c:v>19</c:v>
                </c:pt>
                <c:pt idx="4">
                  <c:v>19</c:v>
                </c:pt>
                <c:pt idx="5">
                  <c:v>14</c:v>
                </c:pt>
                <c:pt idx="6">
                  <c:v>16</c:v>
                </c:pt>
                <c:pt idx="7">
                  <c:v>8</c:v>
                </c:pt>
                <c:pt idx="8">
                  <c:v>9</c:v>
                </c:pt>
                <c:pt idx="9">
                  <c:v>22</c:v>
                </c:pt>
                <c:pt idx="10">
                  <c:v>20</c:v>
                </c:pt>
                <c:pt idx="11">
                  <c:v>24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18-2194-794F-BA5F-70C80008790B}"/>
            </c:ext>
          </c:extLst>
        </c:ser>
        <c:dLbls>
          <c:dLblPos val="outEnd"/>
          <c:showLegendKey val="1"/>
          <c:showVal val="1"/>
          <c:showCatName val="1"/>
          <c:showSerName val="1"/>
          <c:showPercent val="1"/>
          <c:showBubbleSize val="1"/>
        </c:dLbls>
        <c:gapWidth val="219"/>
        <c:overlap val="-27"/>
        <c:axId val="10"/>
        <c:axId val="100"/>
      </c:barChart>
      <c:catAx>
        <c:axId val="1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00"/>
        <c:crosses val="autoZero"/>
        <c:auto val="1"/>
        <c:lblAlgn val="ctr"/>
        <c:lblOffset val="100"/>
        <c:noMultiLvlLbl val="1"/>
      </c:catAx>
      <c:valAx>
        <c:axId val="10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Procedencia</a:t>
            </a:r>
            <a:endParaRPr lang="en-US" sz="12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c:rich>
      </c:tx>
      <c:layout>
        <c:manualLayout>
          <c:xMode val="edge"/>
          <c:yMode val="edge"/>
          <c:x val="0.40311236951970592"/>
          <c:y val="0.1076702323599916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rgbClr val="1F9597"/>
              </a:solidFill>
              <a:ln w="19050">
                <a:solidFill>
                  <a:srgbClr val="219398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C58-CB43-A4CC-FEE6A659E1A7}"/>
              </c:ext>
            </c:extLst>
          </c:dPt>
          <c:dPt>
            <c:idx val="1"/>
            <c:bubble3D val="0"/>
            <c:spPr>
              <a:solidFill>
                <a:srgbClr val="80827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7C58-CB43-A4CC-FEE6A659E1A7}"/>
              </c:ext>
            </c:extLst>
          </c:dPt>
          <c:dPt>
            <c:idx val="2"/>
            <c:bubble3D val="0"/>
            <c:spPr>
              <a:solidFill>
                <a:srgbClr val="16294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C58-CB43-A4CC-FEE6A659E1A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FCB-F646-B966-B100847DA73F}"/>
              </c:ext>
            </c:extLst>
          </c:dPt>
          <c:dLbls>
            <c:dLbl>
              <c:idx val="0"/>
              <c:layout>
                <c:manualLayout>
                  <c:x val="0.11426118074530019"/>
                  <c:y val="-0.3819807083768712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5971387127869822"/>
                      <c:h val="0.2466457967279270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7C58-CB43-A4CC-FEE6A659E1A7}"/>
                </c:ext>
              </c:extLst>
            </c:dLbl>
            <c:dLbl>
              <c:idx val="1"/>
              <c:layout>
                <c:manualLayout>
                  <c:x val="-0.14975702937480551"/>
                  <c:y val="0.1701107011070109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301666599088877"/>
                      <c:h val="0.2167796003060547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7C58-CB43-A4CC-FEE6A659E1A7}"/>
                </c:ext>
              </c:extLst>
            </c:dLbl>
            <c:dLbl>
              <c:idx val="2"/>
              <c:layout>
                <c:manualLayout>
                  <c:x val="-0.1825126773753484"/>
                  <c:y val="-0.1128405230060342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C58-CB43-A4CC-FEE6A659E1A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 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3"/>
                <c:pt idx="0">
                  <c:v>Urgencias</c:v>
                </c:pt>
                <c:pt idx="1">
                  <c:v>Resto/Planta</c:v>
                </c:pt>
                <c:pt idx="2">
                  <c:v>UCI</c:v>
                </c:pt>
              </c:strCache>
            </c:strRef>
          </c:cat>
          <c:val>
            <c:numRef>
              <c:f>Hoja1!$B$2:$B$5</c:f>
              <c:numCache>
                <c:formatCode>0.00%</c:formatCode>
                <c:ptCount val="4"/>
                <c:pt idx="0">
                  <c:v>0.64500000000000002</c:v>
                </c:pt>
                <c:pt idx="1">
                  <c:v>0.191</c:v>
                </c:pt>
                <c:pt idx="2">
                  <c:v>0.16400000000000001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58-CB43-A4CC-FEE6A659E1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Diagnósticos</a:t>
            </a:r>
            <a:r>
              <a:rPr lang="en-US" sz="1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prevalentes</a:t>
            </a:r>
            <a:endParaRPr lang="en-US" sz="16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c:rich>
      </c:tx>
      <c:layout>
        <c:manualLayout>
          <c:xMode val="edge"/>
          <c:yMode val="edge"/>
          <c:x val="0.35368081082778241"/>
          <c:y val="0.1929548863257617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2.4950621166878219E-2"/>
          <c:y val="0.29894243859676289"/>
          <c:w val="0.64649742708891778"/>
          <c:h val="0.6178605076628238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219398"/>
            </a:solidFill>
            <a:ln w="19050">
              <a:solidFill>
                <a:srgbClr val="16575B"/>
              </a:solidFill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35.1% Infección respiratoria</c:v>
                </c:pt>
                <c:pt idx="1">
                  <c:v>31.8% EPOC</c:v>
                </c:pt>
                <c:pt idx="2">
                  <c:v>15.0% TEP</c:v>
                </c:pt>
                <c:pt idx="3">
                  <c:v>10.3% Weaning prolongado</c:v>
                </c:pt>
              </c:strCache>
            </c:strRef>
          </c:cat>
          <c:val>
            <c:numRef>
              <c:f>Hoja1!$B$2:$B$5</c:f>
              <c:numCache>
                <c:formatCode>0.00%</c:formatCode>
                <c:ptCount val="4"/>
                <c:pt idx="0">
                  <c:v>0.35099999999999998</c:v>
                </c:pt>
                <c:pt idx="1">
                  <c:v>0.318</c:v>
                </c:pt>
                <c:pt idx="2">
                  <c:v>0.15</c:v>
                </c:pt>
                <c:pt idx="3">
                  <c:v>0.10299999999999999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CF-2B42-9539-198638F869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"/>
        <c:overlap val="100"/>
        <c:axId val="2126545343"/>
        <c:axId val="2126547055"/>
      </c:barChart>
      <c:catAx>
        <c:axId val="2126545343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high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s-ES"/>
          </a:p>
        </c:txPr>
        <c:crossAx val="2126547055"/>
        <c:crosses val="autoZero"/>
        <c:auto val="1"/>
        <c:lblAlgn val="ctr"/>
        <c:lblOffset val="100"/>
        <c:noMultiLvlLbl val="0"/>
      </c:catAx>
      <c:valAx>
        <c:axId val="2126547055"/>
        <c:scaling>
          <c:orientation val="minMax"/>
        </c:scaling>
        <c:delete val="1"/>
        <c:axPos val="t"/>
        <c:numFmt formatCode="0.00%" sourceLinked="1"/>
        <c:majorTickMark val="none"/>
        <c:minorTickMark val="none"/>
        <c:tickLblPos val="nextTo"/>
        <c:crossAx val="21265453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redondeado 1">
            <a:extLst>
              <a:ext uri="{FF2B5EF4-FFF2-40B4-BE49-F238E27FC236}">
                <a16:creationId xmlns:a16="http://schemas.microsoft.com/office/drawing/2014/main" id="{3C4E1370-609F-D266-92D4-4FA144E9A8DB}"/>
              </a:ext>
            </a:extLst>
          </p:cNvPr>
          <p:cNvSpPr/>
          <p:nvPr/>
        </p:nvSpPr>
        <p:spPr>
          <a:xfrm>
            <a:off x="1259632" y="172524"/>
            <a:ext cx="7704856" cy="936103"/>
          </a:xfrm>
          <a:prstGeom prst="roundRect">
            <a:avLst/>
          </a:prstGeom>
          <a:solidFill>
            <a:srgbClr val="132A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Experiencia y actividad asistencial en UCRI</a:t>
            </a:r>
            <a:r>
              <a:rPr lang="es-ES_tradnl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Análisis de cohorte 2024</a:t>
            </a:r>
          </a:p>
          <a:p>
            <a:endParaRPr lang="es-ES" altLang="es-ES" sz="3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s-ES" altLang="es-ES" sz="1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F. R. Guzmán Ruiz¹, R. Rodríguez Villamor¹, M. Dávila Cabanillas¹, L. Simón Alonso¹, A. Nieto Romero¹,        I. </a:t>
            </a:r>
            <a:r>
              <a:rPr lang="es-ES" altLang="es-ES" sz="12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Utrabo</a:t>
            </a:r>
            <a:r>
              <a:rPr lang="es-ES" altLang="es-ES" sz="1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Delgado¹. </a:t>
            </a:r>
            <a:r>
              <a:rPr lang="es-ES" altLang="es-ES" sz="1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¹ Servicio de Neumología, Hospital San Pedro de Alcántara, Cáceres, España</a:t>
            </a:r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4F8FB6F8-79D4-4BAC-535D-E3D79F9680DD}"/>
              </a:ext>
            </a:extLst>
          </p:cNvPr>
          <p:cNvSpPr/>
          <p:nvPr/>
        </p:nvSpPr>
        <p:spPr>
          <a:xfrm>
            <a:off x="87349" y="1158987"/>
            <a:ext cx="5256584" cy="1644402"/>
          </a:xfrm>
          <a:prstGeom prst="roundRect">
            <a:avLst/>
          </a:prstGeom>
          <a:solidFill>
            <a:srgbClr val="E6EC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es-ES_tradnl" sz="1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Introducción y métodos</a:t>
            </a:r>
          </a:p>
          <a:p>
            <a:endParaRPr lang="es-ES_tradnl" sz="6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_tradnl" sz="12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Objetivo: </a:t>
            </a:r>
            <a:r>
              <a:rPr lang="es-ES_tradnl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Describir perfil clínico, diagnósticos y evolución de pacientes en la Unidad de Cuidados Respiratorios Intermedios (UCRI).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_tradnl" sz="12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Método: </a:t>
            </a:r>
            <a:r>
              <a:rPr lang="es-ES_tradnl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Estudio observacional retrospectivo (Ene-dic 2024). Recogida de variables demográficas, diagnósticas, terapias y desenlaces (mortalidad y reingreso a los 9 meses).</a:t>
            </a: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0746B9B4-DA77-B6E6-B8AF-E143A7DF2AAA}"/>
              </a:ext>
            </a:extLst>
          </p:cNvPr>
          <p:cNvSpPr/>
          <p:nvPr/>
        </p:nvSpPr>
        <p:spPr>
          <a:xfrm>
            <a:off x="5420561" y="1152330"/>
            <a:ext cx="3649456" cy="1656184"/>
          </a:xfrm>
          <a:prstGeom prst="roundRect">
            <a:avLst/>
          </a:prstGeom>
          <a:solidFill>
            <a:srgbClr val="E6EC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_tradnl" sz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2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6061778"/>
              </p:ext>
            </p:extLst>
          </p:nvPr>
        </p:nvGraphicFramePr>
        <p:xfrm>
          <a:off x="5360810" y="1152330"/>
          <a:ext cx="3717144" cy="17435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4" name="Grupo 3">
            <a:extLst>
              <a:ext uri="{FF2B5EF4-FFF2-40B4-BE49-F238E27FC236}">
                <a16:creationId xmlns:a16="http://schemas.microsoft.com/office/drawing/2014/main" id="{D58AB39F-B53B-94C5-B6DF-8CDEB720EF34}"/>
              </a:ext>
            </a:extLst>
          </p:cNvPr>
          <p:cNvGrpSpPr/>
          <p:nvPr/>
        </p:nvGrpSpPr>
        <p:grpSpPr>
          <a:xfrm>
            <a:off x="1491949" y="2803389"/>
            <a:ext cx="7240221" cy="2359055"/>
            <a:chOff x="1259632" y="2806984"/>
            <a:chExt cx="6359706" cy="2359055"/>
          </a:xfrm>
        </p:grpSpPr>
        <p:sp>
          <p:nvSpPr>
            <p:cNvPr id="9" name="Rectángulo redondeado 8">
              <a:extLst>
                <a:ext uri="{FF2B5EF4-FFF2-40B4-BE49-F238E27FC236}">
                  <a16:creationId xmlns:a16="http://schemas.microsoft.com/office/drawing/2014/main" id="{7D1D9506-9D94-FC6C-DFBB-980668CBDD5B}"/>
                </a:ext>
              </a:extLst>
            </p:cNvPr>
            <p:cNvSpPr/>
            <p:nvPr/>
          </p:nvSpPr>
          <p:spPr>
            <a:xfrm>
              <a:off x="1259632" y="2852217"/>
              <a:ext cx="5616624" cy="2275697"/>
            </a:xfrm>
            <a:prstGeom prst="roundRect">
              <a:avLst/>
            </a:prstGeom>
            <a:solidFill>
              <a:srgbClr val="E6ECE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s-ES_tradnl" sz="1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746DA4AD-9771-9A04-2345-A8D60778E72D}"/>
                </a:ext>
              </a:extLst>
            </p:cNvPr>
            <p:cNvSpPr txBox="1"/>
            <p:nvPr/>
          </p:nvSpPr>
          <p:spPr>
            <a:xfrm>
              <a:off x="1406911" y="2882103"/>
              <a:ext cx="259228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eriod" startAt="2"/>
              </a:pPr>
              <a:r>
                <a:rPr lang="es-ES_tradnl" sz="1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Perfil basal de la cohorte</a:t>
              </a:r>
            </a:p>
            <a:p>
              <a:endParaRPr lang="es-ES_tradn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9FFE6DFC-1C01-954C-FFF4-8A144C39FF6D}"/>
                </a:ext>
              </a:extLst>
            </p:cNvPr>
            <p:cNvSpPr txBox="1"/>
            <p:nvPr/>
          </p:nvSpPr>
          <p:spPr>
            <a:xfrm>
              <a:off x="1465217" y="3235567"/>
              <a:ext cx="86644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28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214</a:t>
              </a:r>
            </a:p>
            <a:p>
              <a:pPr algn="ctr"/>
              <a:r>
                <a:rPr lang="es-ES_tradnl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Ingresos</a:t>
              </a:r>
            </a:p>
          </p:txBody>
        </p:sp>
        <p:sp>
          <p:nvSpPr>
            <p:cNvPr id="15" name="CuadroTexto 14">
              <a:extLst>
                <a:ext uri="{FF2B5EF4-FFF2-40B4-BE49-F238E27FC236}">
                  <a16:creationId xmlns:a16="http://schemas.microsoft.com/office/drawing/2014/main" id="{4084F18F-D783-0A4E-000A-810BD8F55419}"/>
                </a:ext>
              </a:extLst>
            </p:cNvPr>
            <p:cNvSpPr txBox="1"/>
            <p:nvPr/>
          </p:nvSpPr>
          <p:spPr>
            <a:xfrm>
              <a:off x="2699536" y="3201827"/>
              <a:ext cx="866442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28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197</a:t>
              </a:r>
            </a:p>
            <a:p>
              <a:pPr algn="ctr"/>
              <a:r>
                <a:rPr lang="es-ES_tradnl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Pacientes</a:t>
              </a:r>
            </a:p>
            <a:p>
              <a:pPr algn="ctr"/>
              <a:r>
                <a:rPr lang="es-ES_tradnl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únicos</a:t>
              </a:r>
            </a:p>
          </p:txBody>
        </p:sp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id="{FCC02021-10B2-BC16-44D1-ABD62F2C2184}"/>
                </a:ext>
              </a:extLst>
            </p:cNvPr>
            <p:cNvSpPr txBox="1"/>
            <p:nvPr/>
          </p:nvSpPr>
          <p:spPr>
            <a:xfrm>
              <a:off x="1406911" y="4109128"/>
              <a:ext cx="1117324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28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67.6</a:t>
              </a:r>
            </a:p>
            <a:p>
              <a:pPr algn="ctr"/>
              <a:r>
                <a:rPr lang="es-ES_tradnl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Edad media</a:t>
              </a:r>
            </a:p>
            <a:p>
              <a:pPr algn="ctr"/>
              <a:r>
                <a:rPr lang="es-ES_tradnl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(rango 16-91)</a:t>
              </a:r>
            </a:p>
          </p:txBody>
        </p:sp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A5CBF09E-A318-C6D3-6747-89075860F7E5}"/>
                </a:ext>
              </a:extLst>
            </p:cNvPr>
            <p:cNvSpPr txBox="1"/>
            <p:nvPr/>
          </p:nvSpPr>
          <p:spPr>
            <a:xfrm>
              <a:off x="2623076" y="4134487"/>
              <a:ext cx="101936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28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58%</a:t>
              </a:r>
            </a:p>
            <a:p>
              <a:pPr algn="ctr"/>
              <a:r>
                <a:rPr lang="es-ES_tradnl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Hombres</a:t>
              </a:r>
            </a:p>
          </p:txBody>
        </p:sp>
        <p:graphicFrame>
          <p:nvGraphicFramePr>
            <p:cNvPr id="19" name="Gráfico 18">
              <a:extLst>
                <a:ext uri="{FF2B5EF4-FFF2-40B4-BE49-F238E27FC236}">
                  <a16:creationId xmlns:a16="http://schemas.microsoft.com/office/drawing/2014/main" id="{2A007F9F-4330-74C5-71F6-F3D7E691A68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286584211"/>
                </p:ext>
              </p:extLst>
            </p:nvPr>
          </p:nvGraphicFramePr>
          <p:xfrm>
            <a:off x="3291037" y="2806984"/>
            <a:ext cx="4328301" cy="23590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redondeado 2">
            <a:extLst>
              <a:ext uri="{FF2B5EF4-FFF2-40B4-BE49-F238E27FC236}">
                <a16:creationId xmlns:a16="http://schemas.microsoft.com/office/drawing/2014/main" id="{46D98F0E-B8BC-394F-073E-0C141917AAED}"/>
              </a:ext>
            </a:extLst>
          </p:cNvPr>
          <p:cNvSpPr/>
          <p:nvPr/>
        </p:nvSpPr>
        <p:spPr>
          <a:xfrm>
            <a:off x="1259632" y="375506"/>
            <a:ext cx="7488832" cy="4392488"/>
          </a:xfrm>
          <a:prstGeom prst="roundRect">
            <a:avLst/>
          </a:prstGeom>
          <a:solidFill>
            <a:srgbClr val="E6EC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3.Casuística y manejo terapéutico</a:t>
            </a:r>
          </a:p>
          <a:p>
            <a:endParaRPr lang="es-ES_tradnl" sz="8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s-ES_tradnl" sz="14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s-ES_tradnl" sz="14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s-ES_tradnl" sz="14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s-ES_tradnl" sz="14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s-ES_tradnl" sz="14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s-ES_tradnl" sz="1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endParaRPr lang="es-ES_tradnl" sz="1200" b="1" dirty="0">
              <a:solidFill>
                <a:schemeClr val="tx1"/>
              </a:solidFill>
            </a:endParaRPr>
          </a:p>
          <a:p>
            <a:endParaRPr lang="es-ES_tradnl" sz="1200" b="1" dirty="0">
              <a:solidFill>
                <a:schemeClr val="tx1"/>
              </a:solidFill>
            </a:endParaRPr>
          </a:p>
          <a:p>
            <a:endParaRPr lang="es-ES_tradnl" sz="1200" b="1" dirty="0">
              <a:solidFill>
                <a:schemeClr val="tx1"/>
              </a:solidFill>
            </a:endParaRPr>
          </a:p>
          <a:p>
            <a:endParaRPr lang="es-ES_tradnl" sz="1200" b="1" dirty="0">
              <a:solidFill>
                <a:schemeClr val="tx1"/>
              </a:solidFill>
            </a:endParaRPr>
          </a:p>
          <a:p>
            <a:endParaRPr lang="es-ES_tradnl" sz="1200" b="1" dirty="0">
              <a:solidFill>
                <a:schemeClr val="tx1"/>
              </a:solidFill>
            </a:endParaRPr>
          </a:p>
          <a:p>
            <a:endParaRPr lang="es-ES_tradnl" sz="1200" b="1" dirty="0">
              <a:solidFill>
                <a:schemeClr val="tx1"/>
              </a:solidFill>
            </a:endParaRPr>
          </a:p>
          <a:p>
            <a:endParaRPr lang="es-ES_tradnl" sz="1200" b="1" dirty="0">
              <a:solidFill>
                <a:schemeClr val="tx1"/>
              </a:solidFill>
            </a:endParaRPr>
          </a:p>
          <a:p>
            <a:endParaRPr lang="es-ES_tradnl" sz="1200" b="1" dirty="0">
              <a:solidFill>
                <a:schemeClr val="tx1"/>
              </a:solidFill>
            </a:endParaRPr>
          </a:p>
          <a:p>
            <a:endParaRPr lang="es-ES_tradnl" sz="1200" b="1" dirty="0">
              <a:solidFill>
                <a:schemeClr val="tx1"/>
              </a:solidFill>
            </a:endParaRPr>
          </a:p>
          <a:p>
            <a:endParaRPr lang="es-ES_tradnl" sz="1200" b="1" dirty="0">
              <a:solidFill>
                <a:schemeClr val="tx1"/>
              </a:solidFill>
            </a:endParaRPr>
          </a:p>
          <a:p>
            <a:endParaRPr lang="es-ES_tradnl" sz="1200" b="1" dirty="0">
              <a:solidFill>
                <a:schemeClr val="tx1"/>
              </a:solidFill>
            </a:endParaRPr>
          </a:p>
          <a:p>
            <a:endParaRPr lang="es-ES_tradnl" sz="1200" b="1" dirty="0">
              <a:solidFill>
                <a:schemeClr val="tx1"/>
              </a:solidFill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257CD633-9018-2034-B7BB-312B6060661F}"/>
              </a:ext>
            </a:extLst>
          </p:cNvPr>
          <p:cNvGrpSpPr/>
          <p:nvPr/>
        </p:nvGrpSpPr>
        <p:grpSpPr>
          <a:xfrm>
            <a:off x="1403648" y="1046992"/>
            <a:ext cx="7164796" cy="804677"/>
            <a:chOff x="2195736" y="1620354"/>
            <a:chExt cx="5328592" cy="576064"/>
          </a:xfrm>
        </p:grpSpPr>
        <p:sp>
          <p:nvSpPr>
            <p:cNvPr id="4" name="Rectángulo redondeado 3">
              <a:extLst>
                <a:ext uri="{FF2B5EF4-FFF2-40B4-BE49-F238E27FC236}">
                  <a16:creationId xmlns:a16="http://schemas.microsoft.com/office/drawing/2014/main" id="{53513B1E-3261-FDDD-CBA9-BD11BCDFB5F8}"/>
                </a:ext>
              </a:extLst>
            </p:cNvPr>
            <p:cNvSpPr/>
            <p:nvPr/>
          </p:nvSpPr>
          <p:spPr>
            <a:xfrm>
              <a:off x="2195736" y="1620354"/>
              <a:ext cx="5328592" cy="57606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4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0699E6A1-C541-028C-6D74-165E000EC0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grayscl/>
            </a:blip>
            <a:stretch>
              <a:fillRect/>
            </a:stretch>
          </p:blipFill>
          <p:spPr>
            <a:xfrm>
              <a:off x="2267744" y="1664004"/>
              <a:ext cx="488764" cy="488764"/>
            </a:xfrm>
            <a:prstGeom prst="rect">
              <a:avLst/>
            </a:prstGeom>
          </p:spPr>
        </p:pic>
      </p:grp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F5DF7827-4AA7-6DDF-B528-76B031F97A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68572283"/>
              </p:ext>
            </p:extLst>
          </p:nvPr>
        </p:nvGraphicFramePr>
        <p:xfrm>
          <a:off x="1403647" y="1347614"/>
          <a:ext cx="7261619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572C909E-1340-5827-F282-429965B48DAF}"/>
              </a:ext>
            </a:extLst>
          </p:cNvPr>
          <p:cNvSpPr txBox="1"/>
          <p:nvPr/>
        </p:nvSpPr>
        <p:spPr>
          <a:xfrm>
            <a:off x="1988774" y="1164636"/>
            <a:ext cx="6676492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55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rol central de la VMNI: 59.8% </a:t>
            </a:r>
            <a:r>
              <a:rPr lang="es-ES" sz="155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los pacientes requirieron VMNI. </a:t>
            </a:r>
            <a:r>
              <a:rPr lang="es-ES" sz="155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Indicación principal:  </a:t>
            </a:r>
            <a:r>
              <a:rPr lang="es-ES" sz="155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Acidosis respiratoria (34.1%).</a:t>
            </a:r>
            <a:endParaRPr lang="es-ES_tradnl" sz="15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8BB7F64-0395-6F1C-F092-5C1DE3ADCA81}"/>
              </a:ext>
            </a:extLst>
          </p:cNvPr>
          <p:cNvSpPr txBox="1"/>
          <p:nvPr/>
        </p:nvSpPr>
        <p:spPr>
          <a:xfrm>
            <a:off x="1540054" y="4354383"/>
            <a:ext cx="668670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*El </a:t>
            </a:r>
            <a:r>
              <a:rPr lang="es-ES_tradnl" sz="13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44.2% </a:t>
            </a:r>
            <a:r>
              <a:rPr lang="es-ES_tradnl" sz="1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los aislamientos por infección corresponden a Gripe A, Neumococo y VRS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redondeado 1">
            <a:extLst>
              <a:ext uri="{FF2B5EF4-FFF2-40B4-BE49-F238E27FC236}">
                <a16:creationId xmlns:a16="http://schemas.microsoft.com/office/drawing/2014/main" id="{B07B6E5B-2AF4-4010-26B4-59E8F27A6E96}"/>
              </a:ext>
            </a:extLst>
          </p:cNvPr>
          <p:cNvSpPr/>
          <p:nvPr/>
        </p:nvSpPr>
        <p:spPr>
          <a:xfrm>
            <a:off x="1256848" y="224963"/>
            <a:ext cx="7704856" cy="858419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Desenlaces clínicos, valor pronóstico y efecto protector de la VMNI domiciliaria</a:t>
            </a:r>
          </a:p>
        </p:txBody>
      </p:sp>
      <p:grpSp>
        <p:nvGrpSpPr>
          <p:cNvPr id="48" name="Grupo 47">
            <a:extLst>
              <a:ext uri="{FF2B5EF4-FFF2-40B4-BE49-F238E27FC236}">
                <a16:creationId xmlns:a16="http://schemas.microsoft.com/office/drawing/2014/main" id="{06B83F79-ABFB-B525-3636-A88CE9A9C6DF}"/>
              </a:ext>
            </a:extLst>
          </p:cNvPr>
          <p:cNvGrpSpPr/>
          <p:nvPr/>
        </p:nvGrpSpPr>
        <p:grpSpPr>
          <a:xfrm>
            <a:off x="117442" y="1320806"/>
            <a:ext cx="4248472" cy="3384377"/>
            <a:chOff x="323528" y="1275605"/>
            <a:chExt cx="4248472" cy="3384377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FBF4F598-A855-443B-0902-73E1ADCD062F}"/>
                </a:ext>
              </a:extLst>
            </p:cNvPr>
            <p:cNvGrpSpPr/>
            <p:nvPr/>
          </p:nvGrpSpPr>
          <p:grpSpPr>
            <a:xfrm>
              <a:off x="323528" y="1275605"/>
              <a:ext cx="4248472" cy="3384377"/>
              <a:chOff x="323528" y="1275605"/>
              <a:chExt cx="4248472" cy="3384377"/>
            </a:xfrm>
          </p:grpSpPr>
          <p:sp>
            <p:nvSpPr>
              <p:cNvPr id="3" name="Rectángulo redondeado 2">
                <a:extLst>
                  <a:ext uri="{FF2B5EF4-FFF2-40B4-BE49-F238E27FC236}">
                    <a16:creationId xmlns:a16="http://schemas.microsoft.com/office/drawing/2014/main" id="{FC138F97-6DDE-1572-CB0C-DCB1B21E7D77}"/>
                  </a:ext>
                </a:extLst>
              </p:cNvPr>
              <p:cNvSpPr/>
              <p:nvPr/>
            </p:nvSpPr>
            <p:spPr>
              <a:xfrm>
                <a:off x="323528" y="1275606"/>
                <a:ext cx="4248472" cy="3384376"/>
              </a:xfrm>
              <a:prstGeom prst="roundRect">
                <a:avLst/>
              </a:prstGeom>
              <a:solidFill>
                <a:srgbClr val="F5FCFC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" name="Redondear rectángulo de esquina del mismo lado 3">
                <a:extLst>
                  <a:ext uri="{FF2B5EF4-FFF2-40B4-BE49-F238E27FC236}">
                    <a16:creationId xmlns:a16="http://schemas.microsoft.com/office/drawing/2014/main" id="{FD882F16-00A0-9721-FF52-7606ECE7B940}"/>
                  </a:ext>
                </a:extLst>
              </p:cNvPr>
              <p:cNvSpPr/>
              <p:nvPr/>
            </p:nvSpPr>
            <p:spPr>
              <a:xfrm>
                <a:off x="323528" y="1275605"/>
                <a:ext cx="4248472" cy="559425"/>
              </a:xfrm>
              <a:prstGeom prst="round2SameRect">
                <a:avLst/>
              </a:prstGeom>
              <a:solidFill>
                <a:srgbClr val="DCE4E7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sz="1400" b="1" dirty="0">
                    <a:solidFill>
                      <a:schemeClr val="bg1">
                        <a:lumMod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Mortalidad por gravedad diagnóstica</a:t>
                </a:r>
              </a:p>
            </p:txBody>
          </p:sp>
        </p:grpSp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C26B435B-BD0B-F8F3-03C1-510049D66744}"/>
                </a:ext>
              </a:extLst>
            </p:cNvPr>
            <p:cNvGrpSpPr/>
            <p:nvPr/>
          </p:nvGrpSpPr>
          <p:grpSpPr>
            <a:xfrm>
              <a:off x="811967" y="1875128"/>
              <a:ext cx="1547998" cy="864097"/>
              <a:chOff x="575556" y="1878092"/>
              <a:chExt cx="1547998" cy="864097"/>
            </a:xfrm>
          </p:grpSpPr>
          <p:sp>
            <p:nvSpPr>
              <p:cNvPr id="5" name="CuadroTexto 4">
                <a:extLst>
                  <a:ext uri="{FF2B5EF4-FFF2-40B4-BE49-F238E27FC236}">
                    <a16:creationId xmlns:a16="http://schemas.microsoft.com/office/drawing/2014/main" id="{A1D1D2F5-76E1-EEF0-8D9F-5AB10E86039E}"/>
                  </a:ext>
                </a:extLst>
              </p:cNvPr>
              <p:cNvSpPr txBox="1"/>
              <p:nvPr/>
            </p:nvSpPr>
            <p:spPr>
              <a:xfrm>
                <a:off x="647563" y="1878092"/>
                <a:ext cx="147599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2800" b="1" dirty="0">
                    <a:solidFill>
                      <a:schemeClr val="tx2">
                        <a:lumMod val="7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12.1%</a:t>
                </a:r>
              </a:p>
            </p:txBody>
          </p:sp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2BF52059-3DBA-8A67-6A19-74D6D229391F}"/>
                  </a:ext>
                </a:extLst>
              </p:cNvPr>
              <p:cNvSpPr txBox="1"/>
              <p:nvPr/>
            </p:nvSpPr>
            <p:spPr>
              <a:xfrm>
                <a:off x="575556" y="2311302"/>
                <a:ext cx="1368152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11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Mortalidad global durante el ingreso</a:t>
                </a:r>
              </a:p>
            </p:txBody>
          </p:sp>
        </p:grpSp>
        <p:grpSp>
          <p:nvGrpSpPr>
            <p:cNvPr id="9" name="Grupo 8">
              <a:extLst>
                <a:ext uri="{FF2B5EF4-FFF2-40B4-BE49-F238E27FC236}">
                  <a16:creationId xmlns:a16="http://schemas.microsoft.com/office/drawing/2014/main" id="{D1FA8940-71B6-4170-5257-50A27ECECAB1}"/>
                </a:ext>
              </a:extLst>
            </p:cNvPr>
            <p:cNvGrpSpPr/>
            <p:nvPr/>
          </p:nvGrpSpPr>
          <p:grpSpPr>
            <a:xfrm>
              <a:off x="2486153" y="1886109"/>
              <a:ext cx="1836204" cy="867134"/>
              <a:chOff x="341530" y="1878092"/>
              <a:chExt cx="1836204" cy="867134"/>
            </a:xfrm>
          </p:grpSpPr>
          <p:sp>
            <p:nvSpPr>
              <p:cNvPr id="10" name="CuadroTexto 9">
                <a:extLst>
                  <a:ext uri="{FF2B5EF4-FFF2-40B4-BE49-F238E27FC236}">
                    <a16:creationId xmlns:a16="http://schemas.microsoft.com/office/drawing/2014/main" id="{F8845F0A-B93E-174E-9575-71FD99037F0B}"/>
                  </a:ext>
                </a:extLst>
              </p:cNvPr>
              <p:cNvSpPr txBox="1"/>
              <p:nvPr/>
            </p:nvSpPr>
            <p:spPr>
              <a:xfrm>
                <a:off x="647563" y="1878092"/>
                <a:ext cx="147599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2800" b="1" dirty="0">
                    <a:solidFill>
                      <a:schemeClr val="tx2">
                        <a:lumMod val="7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15.1%</a:t>
                </a:r>
              </a:p>
            </p:txBody>
          </p:sp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7652D16A-33FD-3FBF-6AEA-F257A7934AE7}"/>
                  </a:ext>
                </a:extLst>
              </p:cNvPr>
              <p:cNvSpPr txBox="1"/>
              <p:nvPr/>
            </p:nvSpPr>
            <p:spPr>
              <a:xfrm>
                <a:off x="341530" y="2314339"/>
                <a:ext cx="1836204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11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Mortalidad a los 6 meses en supervivientes</a:t>
                </a:r>
              </a:p>
            </p:txBody>
          </p:sp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4E80086D-3545-C104-2B13-6E2C829ECB6D}"/>
                </a:ext>
              </a:extLst>
            </p:cNvPr>
            <p:cNvGrpSpPr/>
            <p:nvPr/>
          </p:nvGrpSpPr>
          <p:grpSpPr>
            <a:xfrm>
              <a:off x="458672" y="2941640"/>
              <a:ext cx="3969312" cy="1452112"/>
              <a:chOff x="458672" y="2941640"/>
              <a:chExt cx="3969312" cy="1452112"/>
            </a:xfrm>
          </p:grpSpPr>
          <p:sp>
            <p:nvSpPr>
              <p:cNvPr id="14" name="Redondear rectángulo de esquina del mismo lado 13">
                <a:extLst>
                  <a:ext uri="{FF2B5EF4-FFF2-40B4-BE49-F238E27FC236}">
                    <a16:creationId xmlns:a16="http://schemas.microsoft.com/office/drawing/2014/main" id="{A5FCAAC5-4AAC-6DE4-2B95-E16C2F4E8E93}"/>
                  </a:ext>
                </a:extLst>
              </p:cNvPr>
              <p:cNvSpPr/>
              <p:nvPr/>
            </p:nvSpPr>
            <p:spPr>
              <a:xfrm>
                <a:off x="465560" y="2941640"/>
                <a:ext cx="3962424" cy="243609"/>
              </a:xfrm>
              <a:prstGeom prst="round2SameRect">
                <a:avLst/>
              </a:prstGeom>
              <a:solidFill>
                <a:srgbClr val="DCE4E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sz="1200" dirty="0">
                    <a:solidFill>
                      <a:schemeClr val="tx2">
                        <a:lumMod val="7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Contraste clínico</a:t>
                </a:r>
              </a:p>
            </p:txBody>
          </p:sp>
          <p:sp>
            <p:nvSpPr>
              <p:cNvPr id="16" name="Rectángulo 15">
                <a:extLst>
                  <a:ext uri="{FF2B5EF4-FFF2-40B4-BE49-F238E27FC236}">
                    <a16:creationId xmlns:a16="http://schemas.microsoft.com/office/drawing/2014/main" id="{8E007153-9CFE-C533-1961-1BA63A463090}"/>
                  </a:ext>
                </a:extLst>
              </p:cNvPr>
              <p:cNvSpPr/>
              <p:nvPr/>
            </p:nvSpPr>
            <p:spPr>
              <a:xfrm>
                <a:off x="458673" y="3528562"/>
                <a:ext cx="1984654" cy="865189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635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85750" indent="-285750">
                  <a:buFontTx/>
                  <a:buChar char="-"/>
                </a:pPr>
                <a:r>
                  <a:rPr lang="es-ES" sz="11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EPID: 57,1% (ingreso)</a:t>
                </a:r>
              </a:p>
              <a:p>
                <a:pPr marL="285750" indent="-285750">
                  <a:buFontTx/>
                  <a:buChar char="-"/>
                </a:pPr>
                <a:r>
                  <a:rPr lang="es-ES" sz="11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Neuromuscular: 50.0% </a:t>
                </a:r>
              </a:p>
              <a:p>
                <a:pPr marL="285750" indent="-285750">
                  <a:buFontTx/>
                  <a:buChar char="-"/>
                </a:pPr>
                <a:r>
                  <a:rPr lang="es-ES" sz="11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Politraumatismo: 66.7%</a:t>
                </a:r>
              </a:p>
            </p:txBody>
          </p:sp>
          <p:sp>
            <p:nvSpPr>
              <p:cNvPr id="18" name="Rectángulo 17">
                <a:extLst>
                  <a:ext uri="{FF2B5EF4-FFF2-40B4-BE49-F238E27FC236}">
                    <a16:creationId xmlns:a16="http://schemas.microsoft.com/office/drawing/2014/main" id="{97BEA9FB-6AAE-BB08-ACF1-447174F55DA9}"/>
                  </a:ext>
                </a:extLst>
              </p:cNvPr>
              <p:cNvSpPr/>
              <p:nvPr/>
            </p:nvSpPr>
            <p:spPr>
              <a:xfrm>
                <a:off x="2443328" y="3512818"/>
                <a:ext cx="1977769" cy="88093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635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s-ES" sz="11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- EPOC: 4.4% (ingreso)</a:t>
                </a:r>
              </a:p>
            </p:txBody>
          </p:sp>
          <p:sp>
            <p:nvSpPr>
              <p:cNvPr id="12" name="Rectángulo 11">
                <a:extLst>
                  <a:ext uri="{FF2B5EF4-FFF2-40B4-BE49-F238E27FC236}">
                    <a16:creationId xmlns:a16="http://schemas.microsoft.com/office/drawing/2014/main" id="{0E52DD18-BEDD-237F-1C67-496B4AA469F0}"/>
                  </a:ext>
                </a:extLst>
              </p:cNvPr>
              <p:cNvSpPr/>
              <p:nvPr/>
            </p:nvSpPr>
            <p:spPr>
              <a:xfrm>
                <a:off x="458672" y="3199114"/>
                <a:ext cx="1984655" cy="424215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sz="1100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Patología crítica </a:t>
                </a:r>
              </a:p>
              <a:p>
                <a:pPr algn="ctr"/>
                <a:r>
                  <a:rPr lang="es-ES" sz="1100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(alta letalidad)</a:t>
                </a:r>
              </a:p>
            </p:txBody>
          </p:sp>
          <p:sp>
            <p:nvSpPr>
              <p:cNvPr id="13" name="Rectángulo 12">
                <a:extLst>
                  <a:ext uri="{FF2B5EF4-FFF2-40B4-BE49-F238E27FC236}">
                    <a16:creationId xmlns:a16="http://schemas.microsoft.com/office/drawing/2014/main" id="{1AA40C6C-E67A-3140-7CFA-A1A4937C62A2}"/>
                  </a:ext>
                </a:extLst>
              </p:cNvPr>
              <p:cNvSpPr/>
              <p:nvPr/>
            </p:nvSpPr>
            <p:spPr>
              <a:xfrm>
                <a:off x="2443328" y="3199114"/>
                <a:ext cx="1977769" cy="424215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sz="1100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Patología prevalente </a:t>
                </a:r>
              </a:p>
              <a:p>
                <a:pPr algn="ctr"/>
                <a:r>
                  <a:rPr lang="es-ES" sz="1100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(baja letalidad)</a:t>
                </a:r>
              </a:p>
            </p:txBody>
          </p:sp>
        </p:grpSp>
      </p:grpSp>
      <p:grpSp>
        <p:nvGrpSpPr>
          <p:cNvPr id="49" name="Grupo 48">
            <a:extLst>
              <a:ext uri="{FF2B5EF4-FFF2-40B4-BE49-F238E27FC236}">
                <a16:creationId xmlns:a16="http://schemas.microsoft.com/office/drawing/2014/main" id="{3B17D45E-E646-665B-94BD-DBC1B1C3EE21}"/>
              </a:ext>
            </a:extLst>
          </p:cNvPr>
          <p:cNvGrpSpPr/>
          <p:nvPr/>
        </p:nvGrpSpPr>
        <p:grpSpPr>
          <a:xfrm>
            <a:off x="4435610" y="1320806"/>
            <a:ext cx="5088205" cy="3396837"/>
            <a:chOff x="4557348" y="1303592"/>
            <a:chExt cx="5088205" cy="3396837"/>
          </a:xfrm>
        </p:grpSpPr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A7046D4C-8FC5-E6D7-5D9F-0B9AD26FA0CD}"/>
                </a:ext>
              </a:extLst>
            </p:cNvPr>
            <p:cNvGrpSpPr/>
            <p:nvPr/>
          </p:nvGrpSpPr>
          <p:grpSpPr>
            <a:xfrm>
              <a:off x="4613739" y="1303592"/>
              <a:ext cx="4450067" cy="3396837"/>
              <a:chOff x="319525" y="1263145"/>
              <a:chExt cx="4450067" cy="3396837"/>
            </a:xfrm>
          </p:grpSpPr>
          <p:sp>
            <p:nvSpPr>
              <p:cNvPr id="21" name="Rectángulo redondeado 20">
                <a:extLst>
                  <a:ext uri="{FF2B5EF4-FFF2-40B4-BE49-F238E27FC236}">
                    <a16:creationId xmlns:a16="http://schemas.microsoft.com/office/drawing/2014/main" id="{CBA6B5D8-BAB8-2C24-495A-F3800C40D3C5}"/>
                  </a:ext>
                </a:extLst>
              </p:cNvPr>
              <p:cNvSpPr/>
              <p:nvPr/>
            </p:nvSpPr>
            <p:spPr>
              <a:xfrm>
                <a:off x="323528" y="1275606"/>
                <a:ext cx="4446064" cy="3384376"/>
              </a:xfrm>
              <a:prstGeom prst="roundRect">
                <a:avLst/>
              </a:prstGeom>
              <a:solidFill>
                <a:srgbClr val="F5FCFC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2" name="Redondear rectángulo de esquina del mismo lado 21">
                <a:extLst>
                  <a:ext uri="{FF2B5EF4-FFF2-40B4-BE49-F238E27FC236}">
                    <a16:creationId xmlns:a16="http://schemas.microsoft.com/office/drawing/2014/main" id="{38890AB2-7C31-EC22-54BC-BA9767424661}"/>
                  </a:ext>
                </a:extLst>
              </p:cNvPr>
              <p:cNvSpPr/>
              <p:nvPr/>
            </p:nvSpPr>
            <p:spPr>
              <a:xfrm>
                <a:off x="319525" y="1263145"/>
                <a:ext cx="4446064" cy="555792"/>
              </a:xfrm>
              <a:prstGeom prst="round2SameRect">
                <a:avLst/>
              </a:prstGeom>
              <a:solidFill>
                <a:srgbClr val="DCE4E7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sz="1400" b="1" dirty="0">
                    <a:solidFill>
                      <a:schemeClr val="bg1">
                        <a:lumMod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El valor pronóstico del pH inicial</a:t>
                </a:r>
              </a:p>
            </p:txBody>
          </p:sp>
        </p:grpSp>
        <p:grpSp>
          <p:nvGrpSpPr>
            <p:cNvPr id="47" name="Grupo 46">
              <a:extLst>
                <a:ext uri="{FF2B5EF4-FFF2-40B4-BE49-F238E27FC236}">
                  <a16:creationId xmlns:a16="http://schemas.microsoft.com/office/drawing/2014/main" id="{76D88433-3082-C8BE-9974-1D0BAB74E0E0}"/>
                </a:ext>
              </a:extLst>
            </p:cNvPr>
            <p:cNvGrpSpPr/>
            <p:nvPr/>
          </p:nvGrpSpPr>
          <p:grpSpPr>
            <a:xfrm>
              <a:off x="4557348" y="1951617"/>
              <a:ext cx="5088205" cy="1817707"/>
              <a:chOff x="4557348" y="1951617"/>
              <a:chExt cx="5088205" cy="1817707"/>
            </a:xfrm>
          </p:grpSpPr>
          <p:grpSp>
            <p:nvGrpSpPr>
              <p:cNvPr id="33" name="Grupo 32">
                <a:extLst>
                  <a:ext uri="{FF2B5EF4-FFF2-40B4-BE49-F238E27FC236}">
                    <a16:creationId xmlns:a16="http://schemas.microsoft.com/office/drawing/2014/main" id="{9E85FE03-D20D-2903-570E-158BF7006196}"/>
                  </a:ext>
                </a:extLst>
              </p:cNvPr>
              <p:cNvGrpSpPr/>
              <p:nvPr/>
            </p:nvGrpSpPr>
            <p:grpSpPr>
              <a:xfrm>
                <a:off x="4820304" y="2278486"/>
                <a:ext cx="4144184" cy="1490838"/>
                <a:chOff x="5202743" y="2037725"/>
                <a:chExt cx="4144184" cy="1490838"/>
              </a:xfrm>
            </p:grpSpPr>
            <p:cxnSp>
              <p:nvCxnSpPr>
                <p:cNvPr id="24" name="Conector recto 23">
                  <a:extLst>
                    <a:ext uri="{FF2B5EF4-FFF2-40B4-BE49-F238E27FC236}">
                      <a16:creationId xmlns:a16="http://schemas.microsoft.com/office/drawing/2014/main" id="{E79231DE-228D-8FBD-7F56-D83BF71D67D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202743" y="2037725"/>
                  <a:ext cx="17329" cy="149083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Conector recto 26">
                  <a:extLst>
                    <a:ext uri="{FF2B5EF4-FFF2-40B4-BE49-F238E27FC236}">
                      <a16:creationId xmlns:a16="http://schemas.microsoft.com/office/drawing/2014/main" id="{525CA036-61AD-2D51-AA57-31897448B14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220072" y="3510102"/>
                  <a:ext cx="4126855" cy="18461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28" name="Imagen 27">
                <a:extLst>
                  <a:ext uri="{FF2B5EF4-FFF2-40B4-BE49-F238E27FC236}">
                    <a16:creationId xmlns:a16="http://schemas.microsoft.com/office/drawing/2014/main" id="{9B0BE8BE-CCA5-97DC-D90C-2479DEE217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4983013" y="2963114"/>
                <a:ext cx="664757" cy="664757"/>
              </a:xfrm>
              <a:prstGeom prst="rect">
                <a:avLst/>
              </a:prstGeom>
            </p:spPr>
          </p:pic>
          <p:grpSp>
            <p:nvGrpSpPr>
              <p:cNvPr id="15" name="Grupo 14">
                <a:extLst>
                  <a:ext uri="{FF2B5EF4-FFF2-40B4-BE49-F238E27FC236}">
                    <a16:creationId xmlns:a16="http://schemas.microsoft.com/office/drawing/2014/main" id="{522DB6A9-0FF5-529C-0A4B-2E01DDD918A3}"/>
                  </a:ext>
                </a:extLst>
              </p:cNvPr>
              <p:cNvGrpSpPr/>
              <p:nvPr/>
            </p:nvGrpSpPr>
            <p:grpSpPr>
              <a:xfrm>
                <a:off x="4911192" y="2278486"/>
                <a:ext cx="2928897" cy="276999"/>
                <a:chOff x="4911192" y="2278486"/>
                <a:chExt cx="2928897" cy="276999"/>
              </a:xfrm>
            </p:grpSpPr>
            <p:sp>
              <p:nvSpPr>
                <p:cNvPr id="29" name="Rectángulo 28">
                  <a:extLst>
                    <a:ext uri="{FF2B5EF4-FFF2-40B4-BE49-F238E27FC236}">
                      <a16:creationId xmlns:a16="http://schemas.microsoft.com/office/drawing/2014/main" id="{3FD7575E-399F-D9B3-B700-87E75C8EAC63}"/>
                    </a:ext>
                  </a:extLst>
                </p:cNvPr>
                <p:cNvSpPr/>
                <p:nvPr/>
              </p:nvSpPr>
              <p:spPr>
                <a:xfrm>
                  <a:off x="4911192" y="2299555"/>
                  <a:ext cx="674571" cy="199233"/>
                </a:xfrm>
                <a:prstGeom prst="rect">
                  <a:avLst/>
                </a:prstGeom>
                <a:solidFill>
                  <a:srgbClr val="A53D4C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ES" sz="1050" dirty="0"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Step 1</a:t>
                  </a:r>
                </a:p>
              </p:txBody>
            </p:sp>
            <p:sp>
              <p:nvSpPr>
                <p:cNvPr id="34" name="CuadroTexto 33">
                  <a:extLst>
                    <a:ext uri="{FF2B5EF4-FFF2-40B4-BE49-F238E27FC236}">
                      <a16:creationId xmlns:a16="http://schemas.microsoft.com/office/drawing/2014/main" id="{E5883067-9348-7012-8603-560D3E49387D}"/>
                    </a:ext>
                  </a:extLst>
                </p:cNvPr>
                <p:cNvSpPr txBox="1"/>
                <p:nvPr/>
              </p:nvSpPr>
              <p:spPr>
                <a:xfrm>
                  <a:off x="5535840" y="2278486"/>
                  <a:ext cx="2304249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1200" dirty="0"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Grave (&lt;7.2): </a:t>
                  </a:r>
                  <a:r>
                    <a:rPr lang="es-ES" sz="1200" b="1" dirty="0"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60.0%</a:t>
                  </a:r>
                </a:p>
              </p:txBody>
            </p:sp>
          </p:grpSp>
          <p:grpSp>
            <p:nvGrpSpPr>
              <p:cNvPr id="25" name="Grupo 24">
                <a:extLst>
                  <a:ext uri="{FF2B5EF4-FFF2-40B4-BE49-F238E27FC236}">
                    <a16:creationId xmlns:a16="http://schemas.microsoft.com/office/drawing/2014/main" id="{93570378-5A08-A5E5-67FA-86966A14636B}"/>
                  </a:ext>
                </a:extLst>
              </p:cNvPr>
              <p:cNvGrpSpPr/>
              <p:nvPr/>
            </p:nvGrpSpPr>
            <p:grpSpPr>
              <a:xfrm>
                <a:off x="5359865" y="2655031"/>
                <a:ext cx="3213069" cy="276999"/>
                <a:chOff x="5364652" y="2559445"/>
                <a:chExt cx="3213069" cy="276999"/>
              </a:xfrm>
            </p:grpSpPr>
            <p:sp>
              <p:nvSpPr>
                <p:cNvPr id="30" name="Rectángulo 29">
                  <a:extLst>
                    <a:ext uri="{FF2B5EF4-FFF2-40B4-BE49-F238E27FC236}">
                      <a16:creationId xmlns:a16="http://schemas.microsoft.com/office/drawing/2014/main" id="{CCC31CA8-CEA9-D162-F462-FB72861C810A}"/>
                    </a:ext>
                  </a:extLst>
                </p:cNvPr>
                <p:cNvSpPr/>
                <p:nvPr/>
              </p:nvSpPr>
              <p:spPr>
                <a:xfrm>
                  <a:off x="5364652" y="2587026"/>
                  <a:ext cx="674571" cy="199233"/>
                </a:xfrm>
                <a:prstGeom prst="rect">
                  <a:avLst/>
                </a:prstGeom>
                <a:solidFill>
                  <a:srgbClr val="B35A6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ES" sz="1050" dirty="0"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Step 2</a:t>
                  </a:r>
                </a:p>
              </p:txBody>
            </p:sp>
            <p:sp>
              <p:nvSpPr>
                <p:cNvPr id="35" name="CuadroTexto 34">
                  <a:extLst>
                    <a:ext uri="{FF2B5EF4-FFF2-40B4-BE49-F238E27FC236}">
                      <a16:creationId xmlns:a16="http://schemas.microsoft.com/office/drawing/2014/main" id="{53E1CD3D-510B-ABB8-3D80-92CBDE3E0AA3}"/>
                    </a:ext>
                  </a:extLst>
                </p:cNvPr>
                <p:cNvSpPr txBox="1"/>
                <p:nvPr/>
              </p:nvSpPr>
              <p:spPr>
                <a:xfrm>
                  <a:off x="6001126" y="2559445"/>
                  <a:ext cx="2576595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1200" dirty="0"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Moderada (7.2-7.29): </a:t>
                  </a:r>
                  <a:r>
                    <a:rPr lang="es-ES" sz="1200" b="1" dirty="0"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41.2%</a:t>
                  </a:r>
                </a:p>
              </p:txBody>
            </p:sp>
          </p:grpSp>
          <p:grpSp>
            <p:nvGrpSpPr>
              <p:cNvPr id="17" name="Grupo 16">
                <a:extLst>
                  <a:ext uri="{FF2B5EF4-FFF2-40B4-BE49-F238E27FC236}">
                    <a16:creationId xmlns:a16="http://schemas.microsoft.com/office/drawing/2014/main" id="{A830317A-8C4B-56A0-9E12-64021E247FFF}"/>
                  </a:ext>
                </a:extLst>
              </p:cNvPr>
              <p:cNvGrpSpPr/>
              <p:nvPr/>
            </p:nvGrpSpPr>
            <p:grpSpPr>
              <a:xfrm>
                <a:off x="5913410" y="2997773"/>
                <a:ext cx="2907062" cy="276999"/>
                <a:chOff x="5913410" y="2862293"/>
                <a:chExt cx="2907062" cy="276999"/>
              </a:xfrm>
            </p:grpSpPr>
            <p:sp>
              <p:nvSpPr>
                <p:cNvPr id="31" name="Rectángulo 30">
                  <a:extLst>
                    <a:ext uri="{FF2B5EF4-FFF2-40B4-BE49-F238E27FC236}">
                      <a16:creationId xmlns:a16="http://schemas.microsoft.com/office/drawing/2014/main" id="{D6CBEC18-1B1A-97EC-E871-E1E2C72619F7}"/>
                    </a:ext>
                  </a:extLst>
                </p:cNvPr>
                <p:cNvSpPr/>
                <p:nvPr/>
              </p:nvSpPr>
              <p:spPr>
                <a:xfrm>
                  <a:off x="5913410" y="2881698"/>
                  <a:ext cx="674571" cy="199233"/>
                </a:xfrm>
                <a:prstGeom prst="rect">
                  <a:avLst/>
                </a:prstGeom>
                <a:solidFill>
                  <a:srgbClr val="8B9AA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ES" sz="1050" dirty="0"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Step 3</a:t>
                  </a:r>
                </a:p>
              </p:txBody>
            </p:sp>
            <p:sp>
              <p:nvSpPr>
                <p:cNvPr id="36" name="CuadroTexto 35">
                  <a:extLst>
                    <a:ext uri="{FF2B5EF4-FFF2-40B4-BE49-F238E27FC236}">
                      <a16:creationId xmlns:a16="http://schemas.microsoft.com/office/drawing/2014/main" id="{4D6EA790-A801-6084-6E60-888F5734CCDD}"/>
                    </a:ext>
                  </a:extLst>
                </p:cNvPr>
                <p:cNvSpPr txBox="1"/>
                <p:nvPr/>
              </p:nvSpPr>
              <p:spPr>
                <a:xfrm>
                  <a:off x="6516223" y="2862293"/>
                  <a:ext cx="2304249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1200" dirty="0"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Leve (7.3-7.35): </a:t>
                  </a:r>
                  <a:r>
                    <a:rPr lang="es-ES" sz="1200" b="1" dirty="0"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33.3%</a:t>
                  </a:r>
                </a:p>
              </p:txBody>
            </p:sp>
          </p:grpSp>
          <p:grpSp>
            <p:nvGrpSpPr>
              <p:cNvPr id="23" name="Grupo 22">
                <a:extLst>
                  <a:ext uri="{FF2B5EF4-FFF2-40B4-BE49-F238E27FC236}">
                    <a16:creationId xmlns:a16="http://schemas.microsoft.com/office/drawing/2014/main" id="{E08BB8A6-8454-46B4-31FA-4012723B1F58}"/>
                  </a:ext>
                </a:extLst>
              </p:cNvPr>
              <p:cNvGrpSpPr/>
              <p:nvPr/>
            </p:nvGrpSpPr>
            <p:grpSpPr>
              <a:xfrm>
                <a:off x="6434509" y="3374318"/>
                <a:ext cx="3211044" cy="276999"/>
                <a:chOff x="6451751" y="3177518"/>
                <a:chExt cx="3211044" cy="276999"/>
              </a:xfrm>
            </p:grpSpPr>
            <p:sp>
              <p:nvSpPr>
                <p:cNvPr id="32" name="Rectángulo 31">
                  <a:extLst>
                    <a:ext uri="{FF2B5EF4-FFF2-40B4-BE49-F238E27FC236}">
                      <a16:creationId xmlns:a16="http://schemas.microsoft.com/office/drawing/2014/main" id="{E20E3AEA-2910-A387-6CD3-656431610768}"/>
                    </a:ext>
                  </a:extLst>
                </p:cNvPr>
                <p:cNvSpPr/>
                <p:nvPr/>
              </p:nvSpPr>
              <p:spPr>
                <a:xfrm>
                  <a:off x="6451751" y="3196554"/>
                  <a:ext cx="674571" cy="199233"/>
                </a:xfrm>
                <a:prstGeom prst="rect">
                  <a:avLst/>
                </a:prstGeom>
                <a:solidFill>
                  <a:srgbClr val="3A8A8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s-ES" sz="1050" dirty="0"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Step 4</a:t>
                  </a:r>
                </a:p>
              </p:txBody>
            </p:sp>
            <p:sp>
              <p:nvSpPr>
                <p:cNvPr id="37" name="CuadroTexto 36">
                  <a:extLst>
                    <a:ext uri="{FF2B5EF4-FFF2-40B4-BE49-F238E27FC236}">
                      <a16:creationId xmlns:a16="http://schemas.microsoft.com/office/drawing/2014/main" id="{BF8CE0FD-509F-7AB2-13DF-B421D4A1C244}"/>
                    </a:ext>
                  </a:extLst>
                </p:cNvPr>
                <p:cNvSpPr txBox="1"/>
                <p:nvPr/>
              </p:nvSpPr>
              <p:spPr>
                <a:xfrm>
                  <a:off x="7086200" y="3177518"/>
                  <a:ext cx="2576595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1200" dirty="0"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Sin acidosis (&gt;7.35): </a:t>
                  </a:r>
                  <a:r>
                    <a:rPr lang="es-ES" sz="1200" b="1" dirty="0"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25.4%</a:t>
                  </a:r>
                </a:p>
              </p:txBody>
            </p:sp>
          </p:grpSp>
          <p:sp>
            <p:nvSpPr>
              <p:cNvPr id="38" name="CuadroTexto 37">
                <a:extLst>
                  <a:ext uri="{FF2B5EF4-FFF2-40B4-BE49-F238E27FC236}">
                    <a16:creationId xmlns:a16="http://schemas.microsoft.com/office/drawing/2014/main" id="{ECD0A7BB-0A2F-7771-3840-CFF77DA1EE18}"/>
                  </a:ext>
                </a:extLst>
              </p:cNvPr>
              <p:cNvSpPr txBox="1"/>
              <p:nvPr/>
            </p:nvSpPr>
            <p:spPr>
              <a:xfrm rot="16200000">
                <a:off x="3818380" y="2690585"/>
                <a:ext cx="175493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200" dirty="0">
                    <a:solidFill>
                      <a:schemeClr val="accent1">
                        <a:lumMod val="7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Ratio de reingreso</a:t>
                </a:r>
              </a:p>
            </p:txBody>
          </p:sp>
          <p:cxnSp>
            <p:nvCxnSpPr>
              <p:cNvPr id="39" name="Conector angular 38">
                <a:extLst>
                  <a:ext uri="{FF2B5EF4-FFF2-40B4-BE49-F238E27FC236}">
                    <a16:creationId xmlns:a16="http://schemas.microsoft.com/office/drawing/2014/main" id="{99210E84-0B15-B789-98DA-BEF83A76113A}"/>
                  </a:ext>
                </a:extLst>
              </p:cNvPr>
              <p:cNvCxnSpPr>
                <a:endCxn id="30" idx="1"/>
              </p:cNvCxnSpPr>
              <p:nvPr/>
            </p:nvCxnSpPr>
            <p:spPr>
              <a:xfrm rot="16200000" flipH="1">
                <a:off x="5094242" y="2516605"/>
                <a:ext cx="283441" cy="247805"/>
              </a:xfrm>
              <a:prstGeom prst="bentConnector2">
                <a:avLst/>
              </a:prstGeom>
              <a:solidFill>
                <a:srgbClr val="A53D4C"/>
              </a:solidFill>
              <a:ln w="19050">
                <a:solidFill>
                  <a:schemeClr val="accent2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Conector angular 39">
                <a:extLst>
                  <a:ext uri="{FF2B5EF4-FFF2-40B4-BE49-F238E27FC236}">
                    <a16:creationId xmlns:a16="http://schemas.microsoft.com/office/drawing/2014/main" id="{77E7122A-6BF4-C187-E92D-36ED95801842}"/>
                  </a:ext>
                </a:extLst>
              </p:cNvPr>
              <p:cNvCxnSpPr/>
              <p:nvPr/>
            </p:nvCxnSpPr>
            <p:spPr>
              <a:xfrm rot="16200000" flipH="1">
                <a:off x="5651429" y="2890772"/>
                <a:ext cx="283441" cy="247805"/>
              </a:xfrm>
              <a:prstGeom prst="bentConnector2">
                <a:avLst/>
              </a:prstGeom>
              <a:solidFill>
                <a:srgbClr val="B35A60"/>
              </a:solidFill>
              <a:ln w="19050">
                <a:solidFill>
                  <a:srgbClr val="9A4E5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Conector angular 40">
                <a:extLst>
                  <a:ext uri="{FF2B5EF4-FFF2-40B4-BE49-F238E27FC236}">
                    <a16:creationId xmlns:a16="http://schemas.microsoft.com/office/drawing/2014/main" id="{F89D0E5E-5AF0-F1CD-FAA1-6E80449B3945}"/>
                  </a:ext>
                </a:extLst>
              </p:cNvPr>
              <p:cNvCxnSpPr/>
              <p:nvPr/>
            </p:nvCxnSpPr>
            <p:spPr>
              <a:xfrm rot="16200000" flipH="1">
                <a:off x="6170707" y="3227347"/>
                <a:ext cx="283441" cy="247805"/>
              </a:xfrm>
              <a:prstGeom prst="bentConnector2">
                <a:avLst/>
              </a:prstGeom>
              <a:solidFill>
                <a:srgbClr val="8B9AA2"/>
              </a:solidFill>
              <a:ln w="19050">
                <a:solidFill>
                  <a:schemeClr val="accent5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6" name="Grupo 45">
              <a:extLst>
                <a:ext uri="{FF2B5EF4-FFF2-40B4-BE49-F238E27FC236}">
                  <a16:creationId xmlns:a16="http://schemas.microsoft.com/office/drawing/2014/main" id="{19CB1AC4-0361-F65A-482E-FB06AE030F19}"/>
                </a:ext>
              </a:extLst>
            </p:cNvPr>
            <p:cNvGrpSpPr/>
            <p:nvPr/>
          </p:nvGrpSpPr>
          <p:grpSpPr>
            <a:xfrm>
              <a:off x="4737289" y="3902756"/>
              <a:ext cx="4334025" cy="600164"/>
              <a:chOff x="4803699" y="3892142"/>
              <a:chExt cx="4334025" cy="600164"/>
            </a:xfrm>
          </p:grpSpPr>
          <p:sp>
            <p:nvSpPr>
              <p:cNvPr id="44" name="Rectángulo 43">
                <a:extLst>
                  <a:ext uri="{FF2B5EF4-FFF2-40B4-BE49-F238E27FC236}">
                    <a16:creationId xmlns:a16="http://schemas.microsoft.com/office/drawing/2014/main" id="{1FBF27B0-86F7-9307-392A-6D507DE9C8CB}"/>
                  </a:ext>
                </a:extLst>
              </p:cNvPr>
              <p:cNvSpPr/>
              <p:nvPr/>
            </p:nvSpPr>
            <p:spPr>
              <a:xfrm>
                <a:off x="7640468" y="4143790"/>
                <a:ext cx="1246414" cy="89976"/>
              </a:xfrm>
              <a:prstGeom prst="rect">
                <a:avLst/>
              </a:prstGeom>
              <a:solidFill>
                <a:srgbClr val="C6D0D4">
                  <a:alpha val="80392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5" name="Rectángulo 44">
                <a:extLst>
                  <a:ext uri="{FF2B5EF4-FFF2-40B4-BE49-F238E27FC236}">
                    <a16:creationId xmlns:a16="http://schemas.microsoft.com/office/drawing/2014/main" id="{BE837F6A-D138-136E-F895-F9F4FCD4A9D7}"/>
                  </a:ext>
                </a:extLst>
              </p:cNvPr>
              <p:cNvSpPr/>
              <p:nvPr/>
            </p:nvSpPr>
            <p:spPr>
              <a:xfrm>
                <a:off x="5357818" y="4303775"/>
                <a:ext cx="3529063" cy="98772"/>
              </a:xfrm>
              <a:prstGeom prst="rect">
                <a:avLst/>
              </a:prstGeom>
              <a:solidFill>
                <a:srgbClr val="C6D0D4">
                  <a:alpha val="80392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pic>
            <p:nvPicPr>
              <p:cNvPr id="42" name="Imagen 41">
                <a:extLst>
                  <a:ext uri="{FF2B5EF4-FFF2-40B4-BE49-F238E27FC236}">
                    <a16:creationId xmlns:a16="http://schemas.microsoft.com/office/drawing/2014/main" id="{9224F62F-3FA9-9D60-D27E-26A72D9E2A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1500"/>
                        </a14:imgEffect>
                        <a14:imgEffect>
                          <a14:saturation sat="71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4803699" y="3921581"/>
                <a:ext cx="493725" cy="493725"/>
              </a:xfrm>
              <a:prstGeom prst="rect">
                <a:avLst/>
              </a:prstGeom>
            </p:spPr>
          </p:pic>
          <p:sp>
            <p:nvSpPr>
              <p:cNvPr id="43" name="CuadroTexto 42">
                <a:extLst>
                  <a:ext uri="{FF2B5EF4-FFF2-40B4-BE49-F238E27FC236}">
                    <a16:creationId xmlns:a16="http://schemas.microsoft.com/office/drawing/2014/main" id="{6270B856-D61C-741D-2AF2-E41BA92806AD}"/>
                  </a:ext>
                </a:extLst>
              </p:cNvPr>
              <p:cNvSpPr txBox="1"/>
              <p:nvPr/>
            </p:nvSpPr>
            <p:spPr>
              <a:xfrm>
                <a:off x="5133012" y="3892142"/>
                <a:ext cx="4004712" cy="60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11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Tendencia clara de reingresos a los 9 meses según el pH (p=0,0578). </a:t>
                </a:r>
                <a:r>
                  <a:rPr lang="es-ES" sz="1100" b="1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Advertencia clínica: </a:t>
                </a:r>
                <a:r>
                  <a:rPr lang="es-ES" sz="11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La edad actúa como factor de confusión significativo en el riesgo de reingreso.  </a:t>
                </a:r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>
            <a:extLst>
              <a:ext uri="{FF2B5EF4-FFF2-40B4-BE49-F238E27FC236}">
                <a16:creationId xmlns:a16="http://schemas.microsoft.com/office/drawing/2014/main" id="{649A88E3-6D1E-2B96-A795-4ACBE1C26459}"/>
              </a:ext>
            </a:extLst>
          </p:cNvPr>
          <p:cNvGrpSpPr/>
          <p:nvPr/>
        </p:nvGrpSpPr>
        <p:grpSpPr>
          <a:xfrm>
            <a:off x="1115616" y="483518"/>
            <a:ext cx="7704856" cy="4320480"/>
            <a:chOff x="1547664" y="854431"/>
            <a:chExt cx="6624736" cy="3434638"/>
          </a:xfrm>
        </p:grpSpPr>
        <p:grpSp>
          <p:nvGrpSpPr>
            <p:cNvPr id="7" name="Grupo 6">
              <a:extLst>
                <a:ext uri="{FF2B5EF4-FFF2-40B4-BE49-F238E27FC236}">
                  <a16:creationId xmlns:a16="http://schemas.microsoft.com/office/drawing/2014/main" id="{FB720768-81DC-7233-935B-955983042494}"/>
                </a:ext>
              </a:extLst>
            </p:cNvPr>
            <p:cNvGrpSpPr/>
            <p:nvPr/>
          </p:nvGrpSpPr>
          <p:grpSpPr>
            <a:xfrm>
              <a:off x="1547664" y="854431"/>
              <a:ext cx="6624736" cy="3434638"/>
              <a:chOff x="1547664" y="505264"/>
              <a:chExt cx="6624736" cy="3434638"/>
            </a:xfrm>
          </p:grpSpPr>
          <p:sp>
            <p:nvSpPr>
              <p:cNvPr id="2" name="Rectángulo redondeado 1">
                <a:extLst>
                  <a:ext uri="{FF2B5EF4-FFF2-40B4-BE49-F238E27FC236}">
                    <a16:creationId xmlns:a16="http://schemas.microsoft.com/office/drawing/2014/main" id="{C195E697-AB88-3E1C-4C7C-787A37A9C4BD}"/>
                  </a:ext>
                </a:extLst>
              </p:cNvPr>
              <p:cNvSpPr/>
              <p:nvPr/>
            </p:nvSpPr>
            <p:spPr>
              <a:xfrm>
                <a:off x="1547664" y="505264"/>
                <a:ext cx="6624736" cy="3434638"/>
              </a:xfrm>
              <a:prstGeom prst="roundRect">
                <a:avLst/>
              </a:prstGeom>
              <a:solidFill>
                <a:schemeClr val="accent5">
                  <a:lumMod val="50000"/>
                </a:schemeClr>
              </a:solidFill>
              <a:ln w="38100">
                <a:solidFill>
                  <a:schemeClr val="accent5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sz="2000" b="1" dirty="0">
                    <a:solidFill>
                      <a:schemeClr val="accent5">
                        <a:lumMod val="40000"/>
                        <a:lumOff val="60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Hallazgo de alto impacto: Subanálisis EPOC</a:t>
                </a:r>
              </a:p>
              <a:p>
                <a:pPr algn="ctr"/>
                <a:endParaRPr lang="es-ES" sz="1600" dirty="0">
                  <a:solidFill>
                    <a:schemeClr val="accent5">
                      <a:lumMod val="40000"/>
                      <a:lumOff val="6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algn="ctr"/>
                <a:r>
                  <a:rPr lang="es-ES" sz="1600" b="1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Cohorte: </a:t>
                </a:r>
                <a:r>
                  <a:rPr lang="es-ES" sz="16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Pacientes EPOC con acidosis o IR global (N=43)</a:t>
                </a:r>
              </a:p>
              <a:p>
                <a:pPr algn="ctr"/>
                <a:r>
                  <a:rPr lang="es-ES" sz="1600" b="1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Intervención: </a:t>
                </a:r>
                <a:r>
                  <a:rPr lang="es-ES" sz="16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Prescripción de VMNI al alta vs. No VMNI</a:t>
                </a:r>
              </a:p>
              <a:p>
                <a:pPr algn="ctr"/>
                <a:endParaRPr lang="es-ES" sz="16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algn="ctr"/>
                <a:endParaRPr lang="es-ES" sz="16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algn="ctr"/>
                <a:endParaRPr lang="es-ES" sz="16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algn="ctr"/>
                <a:endParaRPr lang="es-ES" sz="16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algn="ctr"/>
                <a:endParaRPr lang="es-ES" sz="16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algn="ctr"/>
                <a:endParaRPr lang="es-ES" sz="16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algn="ctr"/>
                <a:r>
                  <a:rPr lang="es-ES" sz="1400" b="1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La VMNI al alta actúa como un factor protector </a:t>
                </a:r>
              </a:p>
              <a:p>
                <a:pPr algn="ctr"/>
                <a:r>
                  <a:rPr lang="es-ES" sz="1400" b="1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extraordinariamente marcado en este subgrupo</a:t>
                </a:r>
              </a:p>
            </p:txBody>
          </p:sp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3104FA0E-8E9B-3DDF-B093-48F7C2C9188E}"/>
                  </a:ext>
                </a:extLst>
              </p:cNvPr>
              <p:cNvSpPr txBox="1"/>
              <p:nvPr/>
            </p:nvSpPr>
            <p:spPr>
              <a:xfrm>
                <a:off x="1979712" y="2058401"/>
                <a:ext cx="3096344" cy="738664"/>
              </a:xfrm>
              <a:prstGeom prst="rect">
                <a:avLst/>
              </a:prstGeom>
              <a:noFill/>
              <a:ln w="38100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1400" b="1" dirty="0">
                    <a:solidFill>
                      <a:schemeClr val="accent5">
                        <a:lumMod val="60000"/>
                        <a:lumOff val="40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Mortalidad a los 6 meses:</a:t>
                </a:r>
              </a:p>
              <a:p>
                <a:pPr algn="ctr"/>
                <a:r>
                  <a:rPr lang="es-ES" sz="1400" dirty="0">
                    <a:solidFill>
                      <a:schemeClr val="accent5">
                        <a:lumMod val="60000"/>
                        <a:lumOff val="40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Reducción del 20.0% </a:t>
                </a:r>
              </a:p>
              <a:p>
                <a:pPr algn="ctr"/>
                <a:r>
                  <a:rPr lang="es-ES" sz="1400" dirty="0">
                    <a:solidFill>
                      <a:schemeClr val="accent5">
                        <a:lumMod val="60000"/>
                        <a:lumOff val="40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al 0.0% (OR=0.00)</a:t>
                </a:r>
              </a:p>
            </p:txBody>
          </p:sp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9C2A5EBE-DC33-E47D-94C6-20DE599A8706}"/>
                  </a:ext>
                </a:extLst>
              </p:cNvPr>
              <p:cNvSpPr txBox="1"/>
              <p:nvPr/>
            </p:nvSpPr>
            <p:spPr>
              <a:xfrm>
                <a:off x="5136449" y="2058401"/>
                <a:ext cx="2891934" cy="738664"/>
              </a:xfrm>
              <a:prstGeom prst="rect">
                <a:avLst/>
              </a:prstGeom>
              <a:noFill/>
              <a:ln w="38100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1400" b="1" dirty="0">
                    <a:solidFill>
                      <a:schemeClr val="accent5">
                        <a:lumMod val="60000"/>
                        <a:lumOff val="40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Reingreso a los 9 meses:</a:t>
                </a:r>
              </a:p>
              <a:p>
                <a:pPr algn="ctr"/>
                <a:r>
                  <a:rPr lang="es-ES" sz="1400" dirty="0">
                    <a:solidFill>
                      <a:schemeClr val="accent5">
                        <a:lumMod val="60000"/>
                        <a:lumOff val="40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Reducción del 43.3% </a:t>
                </a:r>
              </a:p>
              <a:p>
                <a:pPr algn="ctr"/>
                <a:r>
                  <a:rPr lang="es-ES" sz="1400" dirty="0">
                    <a:solidFill>
                      <a:schemeClr val="accent5">
                        <a:lumMod val="60000"/>
                        <a:lumOff val="40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al 30.8% </a:t>
                </a:r>
              </a:p>
            </p:txBody>
          </p:sp>
        </p:grpSp>
        <p:sp>
          <p:nvSpPr>
            <p:cNvPr id="8" name="Rectángulo redondeado 7">
              <a:extLst>
                <a:ext uri="{FF2B5EF4-FFF2-40B4-BE49-F238E27FC236}">
                  <a16:creationId xmlns:a16="http://schemas.microsoft.com/office/drawing/2014/main" id="{5AB0F6B8-2922-A93F-1847-55D1A547AAC5}"/>
                </a:ext>
              </a:extLst>
            </p:cNvPr>
            <p:cNvSpPr/>
            <p:nvPr/>
          </p:nvSpPr>
          <p:spPr>
            <a:xfrm>
              <a:off x="2339753" y="2407568"/>
              <a:ext cx="2366970" cy="738664"/>
            </a:xfrm>
            <a:prstGeom prst="roundRect">
              <a:avLst/>
            </a:prstGeom>
            <a:noFill/>
            <a:ln>
              <a:solidFill>
                <a:schemeClr val="accent5">
                  <a:lumMod val="20000"/>
                  <a:lumOff val="8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" name="Rectángulo redondeado 9">
              <a:extLst>
                <a:ext uri="{FF2B5EF4-FFF2-40B4-BE49-F238E27FC236}">
                  <a16:creationId xmlns:a16="http://schemas.microsoft.com/office/drawing/2014/main" id="{54BF4EAB-D60B-0777-93DE-F8DD321F753A}"/>
                </a:ext>
              </a:extLst>
            </p:cNvPr>
            <p:cNvSpPr/>
            <p:nvPr/>
          </p:nvSpPr>
          <p:spPr>
            <a:xfrm>
              <a:off x="5377429" y="2407568"/>
              <a:ext cx="2362921" cy="738664"/>
            </a:xfrm>
            <a:prstGeom prst="roundRect">
              <a:avLst/>
            </a:prstGeom>
            <a:noFill/>
            <a:ln>
              <a:solidFill>
                <a:schemeClr val="accent5">
                  <a:lumMod val="20000"/>
                  <a:lumOff val="8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9" name="Flecha abajo 8">
            <a:extLst>
              <a:ext uri="{FF2B5EF4-FFF2-40B4-BE49-F238E27FC236}">
                <a16:creationId xmlns:a16="http://schemas.microsoft.com/office/drawing/2014/main" id="{EFA07593-EFE3-0AEA-6D3B-290F84D4A3A7}"/>
              </a:ext>
            </a:extLst>
          </p:cNvPr>
          <p:cNvSpPr/>
          <p:nvPr/>
        </p:nvSpPr>
        <p:spPr>
          <a:xfrm>
            <a:off x="1411430" y="2497469"/>
            <a:ext cx="555181" cy="829846"/>
          </a:xfrm>
          <a:prstGeom prst="downArrow">
            <a:avLst>
              <a:gd name="adj1" fmla="val 46863"/>
              <a:gd name="adj2" fmla="val 67954"/>
            </a:avLst>
          </a:prstGeom>
          <a:solidFill>
            <a:srgbClr val="B8D4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4" name="Flecha abajo 13">
            <a:extLst>
              <a:ext uri="{FF2B5EF4-FFF2-40B4-BE49-F238E27FC236}">
                <a16:creationId xmlns:a16="http://schemas.microsoft.com/office/drawing/2014/main" id="{0ADD4BD2-10DC-3E29-5B77-4A58568E8AC6}"/>
              </a:ext>
            </a:extLst>
          </p:cNvPr>
          <p:cNvSpPr/>
          <p:nvPr/>
        </p:nvSpPr>
        <p:spPr>
          <a:xfrm>
            <a:off x="4957213" y="2486896"/>
            <a:ext cx="555181" cy="829846"/>
          </a:xfrm>
          <a:prstGeom prst="downArrow">
            <a:avLst>
              <a:gd name="adj1" fmla="val 46863"/>
              <a:gd name="adj2" fmla="val 67954"/>
            </a:avLst>
          </a:prstGeom>
          <a:solidFill>
            <a:srgbClr val="B8D4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o 12">
            <a:extLst>
              <a:ext uri="{FF2B5EF4-FFF2-40B4-BE49-F238E27FC236}">
                <a16:creationId xmlns:a16="http://schemas.microsoft.com/office/drawing/2014/main" id="{33D38B65-83D5-0DA3-2555-1A0DA23F5F6E}"/>
              </a:ext>
            </a:extLst>
          </p:cNvPr>
          <p:cNvGrpSpPr/>
          <p:nvPr/>
        </p:nvGrpSpPr>
        <p:grpSpPr>
          <a:xfrm>
            <a:off x="1016665" y="518297"/>
            <a:ext cx="7941862" cy="3709637"/>
            <a:chOff x="1016665" y="518297"/>
            <a:chExt cx="7941862" cy="3709637"/>
          </a:xfrm>
        </p:grpSpPr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3B192DA5-4F6A-A54F-0788-5E2B21FFC1EE}"/>
                </a:ext>
              </a:extLst>
            </p:cNvPr>
            <p:cNvSpPr/>
            <p:nvPr/>
          </p:nvSpPr>
          <p:spPr>
            <a:xfrm>
              <a:off x="1433691" y="698317"/>
              <a:ext cx="7344816" cy="352961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s-ES" sz="1600" dirty="0">
                  <a:solidFill>
                    <a:schemeClr val="accent5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La UCRI es esencial para el manejo seguro de la IRA/IRC agudizada, disminuyendo la presión asistencial sobre las </a:t>
              </a:r>
              <a:r>
                <a:rPr lang="es-ES" sz="1600" dirty="0" err="1">
                  <a:solidFill>
                    <a:schemeClr val="accent5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UCIs</a:t>
              </a:r>
              <a:endParaRPr lang="es-ES" sz="1600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just"/>
              <a:endParaRPr lang="es-ES" sz="1600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just"/>
              <a:endParaRPr lang="es-ES" sz="1600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just"/>
              <a:r>
                <a:rPr lang="es-ES" sz="1600" dirty="0">
                  <a:solidFill>
                    <a:schemeClr val="accent5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La VMNI es la piedra angular terapéutica, altamente efectiva y segura, especialmente en episodios de acidosis respiratoria.</a:t>
              </a:r>
            </a:p>
            <a:p>
              <a:pPr algn="just"/>
              <a:endParaRPr lang="es-ES" sz="1600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285750" indent="-285750" algn="ctr">
                <a:buFontTx/>
                <a:buChar char="-"/>
              </a:pPr>
              <a:endParaRPr lang="es-ES" sz="1600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just"/>
              <a:r>
                <a:rPr lang="es-ES" sz="1600" dirty="0">
                  <a:solidFill>
                    <a:schemeClr val="accent5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La instauración de la VMNI domiciliaria tras el alta en EPOC grave modifica radicalmente el pronóstico, anulando la mortalidad a los 6 meses en esta cohorte.</a:t>
              </a:r>
            </a:p>
          </p:txBody>
        </p:sp>
        <p:sp>
          <p:nvSpPr>
            <p:cNvPr id="2" name="Rectángulo redondeado 1">
              <a:extLst>
                <a:ext uri="{FF2B5EF4-FFF2-40B4-BE49-F238E27FC236}">
                  <a16:creationId xmlns:a16="http://schemas.microsoft.com/office/drawing/2014/main" id="{BCBC2391-C7CD-2C0D-0EA4-CD1AEF19E674}"/>
                </a:ext>
              </a:extLst>
            </p:cNvPr>
            <p:cNvSpPr/>
            <p:nvPr/>
          </p:nvSpPr>
          <p:spPr>
            <a:xfrm>
              <a:off x="1253671" y="518297"/>
              <a:ext cx="7704856" cy="360040"/>
            </a:xfrm>
            <a:prstGeom prst="round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Conclusiones clave</a:t>
              </a:r>
            </a:p>
          </p:txBody>
        </p:sp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B8C6DAD5-B49D-BADB-99ED-EC385BACF693}"/>
                </a:ext>
              </a:extLst>
            </p:cNvPr>
            <p:cNvGrpSpPr/>
            <p:nvPr/>
          </p:nvGrpSpPr>
          <p:grpSpPr>
            <a:xfrm>
              <a:off x="1016665" y="1184320"/>
              <a:ext cx="474013" cy="433273"/>
              <a:chOff x="1196688" y="1132594"/>
              <a:chExt cx="474013" cy="433273"/>
            </a:xfrm>
          </p:grpSpPr>
          <p:sp>
            <p:nvSpPr>
              <p:cNvPr id="4" name="Elipse 3">
                <a:extLst>
                  <a:ext uri="{FF2B5EF4-FFF2-40B4-BE49-F238E27FC236}">
                    <a16:creationId xmlns:a16="http://schemas.microsoft.com/office/drawing/2014/main" id="{707F16FE-B2AD-E927-9DC0-3E76EFE906C2}"/>
                  </a:ext>
                </a:extLst>
              </p:cNvPr>
              <p:cNvSpPr/>
              <p:nvPr/>
            </p:nvSpPr>
            <p:spPr>
              <a:xfrm>
                <a:off x="1196688" y="1132594"/>
                <a:ext cx="474013" cy="43327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  <p:pic>
            <p:nvPicPr>
              <p:cNvPr id="5" name="Imagen 4">
                <a:extLst>
                  <a:ext uri="{FF2B5EF4-FFF2-40B4-BE49-F238E27FC236}">
                    <a16:creationId xmlns:a16="http://schemas.microsoft.com/office/drawing/2014/main" id="{F4A45687-DE13-FF9F-C08D-5957CDB610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lum bright="70000" contrast="-70000"/>
              </a:blip>
              <a:stretch>
                <a:fillRect/>
              </a:stretch>
            </p:blipFill>
            <p:spPr>
              <a:xfrm>
                <a:off x="1253674" y="1169210"/>
                <a:ext cx="360040" cy="360040"/>
              </a:xfrm>
              <a:prstGeom prst="rect">
                <a:avLst/>
              </a:prstGeom>
            </p:spPr>
          </p:pic>
        </p:grpSp>
        <p:grpSp>
          <p:nvGrpSpPr>
            <p:cNvPr id="7" name="Grupo 6">
              <a:extLst>
                <a:ext uri="{FF2B5EF4-FFF2-40B4-BE49-F238E27FC236}">
                  <a16:creationId xmlns:a16="http://schemas.microsoft.com/office/drawing/2014/main" id="{A481DD19-D405-5E28-5E02-DFF282B31CE2}"/>
                </a:ext>
              </a:extLst>
            </p:cNvPr>
            <p:cNvGrpSpPr/>
            <p:nvPr/>
          </p:nvGrpSpPr>
          <p:grpSpPr>
            <a:xfrm>
              <a:off x="1016665" y="2129138"/>
              <a:ext cx="474013" cy="433273"/>
              <a:chOff x="1195791" y="1104251"/>
              <a:chExt cx="474013" cy="433273"/>
            </a:xfrm>
          </p:grpSpPr>
          <p:sp>
            <p:nvSpPr>
              <p:cNvPr id="8" name="Elipse 7">
                <a:extLst>
                  <a:ext uri="{FF2B5EF4-FFF2-40B4-BE49-F238E27FC236}">
                    <a16:creationId xmlns:a16="http://schemas.microsoft.com/office/drawing/2014/main" id="{79C1BA09-3B49-67B2-AB1D-6C658CDB223C}"/>
                  </a:ext>
                </a:extLst>
              </p:cNvPr>
              <p:cNvSpPr/>
              <p:nvPr/>
            </p:nvSpPr>
            <p:spPr>
              <a:xfrm>
                <a:off x="1195791" y="1104251"/>
                <a:ext cx="474013" cy="43327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  <p:pic>
            <p:nvPicPr>
              <p:cNvPr id="9" name="Imagen 8">
                <a:extLst>
                  <a:ext uri="{FF2B5EF4-FFF2-40B4-BE49-F238E27FC236}">
                    <a16:creationId xmlns:a16="http://schemas.microsoft.com/office/drawing/2014/main" id="{9ADADF9F-8186-9192-37E3-49BF05A300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lum bright="70000" contrast="-70000"/>
              </a:blip>
              <a:stretch>
                <a:fillRect/>
              </a:stretch>
            </p:blipFill>
            <p:spPr>
              <a:xfrm>
                <a:off x="1252777" y="1140867"/>
                <a:ext cx="360040" cy="360040"/>
              </a:xfrm>
              <a:prstGeom prst="rect">
                <a:avLst/>
              </a:prstGeom>
            </p:spPr>
          </p:pic>
        </p:grpSp>
        <p:grpSp>
          <p:nvGrpSpPr>
            <p:cNvPr id="10" name="Grupo 9">
              <a:extLst>
                <a:ext uri="{FF2B5EF4-FFF2-40B4-BE49-F238E27FC236}">
                  <a16:creationId xmlns:a16="http://schemas.microsoft.com/office/drawing/2014/main" id="{3CC068E7-98DE-CFD7-C3D7-24B53BE74BB7}"/>
                </a:ext>
              </a:extLst>
            </p:cNvPr>
            <p:cNvGrpSpPr/>
            <p:nvPr/>
          </p:nvGrpSpPr>
          <p:grpSpPr>
            <a:xfrm>
              <a:off x="1016665" y="3141920"/>
              <a:ext cx="474013" cy="433273"/>
              <a:chOff x="1196688" y="1403550"/>
              <a:chExt cx="474013" cy="433273"/>
            </a:xfrm>
          </p:grpSpPr>
          <p:sp>
            <p:nvSpPr>
              <p:cNvPr id="11" name="Elipse 10">
                <a:extLst>
                  <a:ext uri="{FF2B5EF4-FFF2-40B4-BE49-F238E27FC236}">
                    <a16:creationId xmlns:a16="http://schemas.microsoft.com/office/drawing/2014/main" id="{7D60A9BB-B949-F5D8-647A-395146950604}"/>
                  </a:ext>
                </a:extLst>
              </p:cNvPr>
              <p:cNvSpPr/>
              <p:nvPr/>
            </p:nvSpPr>
            <p:spPr>
              <a:xfrm>
                <a:off x="1196688" y="1403550"/>
                <a:ext cx="474013" cy="43327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12" name="Imagen 11">
                <a:extLst>
                  <a:ext uri="{FF2B5EF4-FFF2-40B4-BE49-F238E27FC236}">
                    <a16:creationId xmlns:a16="http://schemas.microsoft.com/office/drawing/2014/main" id="{38B0DEE9-B1B1-5D3C-4624-6F69DD6839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lum bright="70000" contrast="-70000"/>
              </a:blip>
              <a:stretch>
                <a:fillRect/>
              </a:stretch>
            </p:blipFill>
            <p:spPr>
              <a:xfrm>
                <a:off x="1253674" y="1440166"/>
                <a:ext cx="360040" cy="36004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2414507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482</Words>
  <Application>Microsoft Macintosh PowerPoint</Application>
  <PresentationFormat>Presentación en pantalla (16:9)</PresentationFormat>
  <Paragraphs>96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Fernando Guzmán Ruiz</cp:lastModifiedBy>
  <cp:revision>10</cp:revision>
  <dcterms:created xsi:type="dcterms:W3CDTF">2025-10-16T09:08:13Z</dcterms:created>
  <dcterms:modified xsi:type="dcterms:W3CDTF">2026-03-02T21:13:24Z</dcterms:modified>
</cp:coreProperties>
</file>