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69" r:id="rId3"/>
    <p:sldId id="258" r:id="rId4"/>
    <p:sldId id="259" r:id="rId5"/>
    <p:sldId id="282" r:id="rId6"/>
    <p:sldId id="285" r:id="rId7"/>
    <p:sldId id="270" r:id="rId8"/>
    <p:sldId id="284" r:id="rId9"/>
    <p:sldId id="261" r:id="rId10"/>
    <p:sldId id="264" r:id="rId11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21DCFC-E8FB-4607-9DFB-F602D790FF68}" v="308" dt="2026-03-02T20:19:26.4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672A12C4F326AE7B/PPT%20NEUMOSUR%20REHAB_BarClustered%2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672A12C4F326AE7B/PPT%20NEUMOSUR%20REHAB_BarClustered%20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ICU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ingreso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Pacientes médicos</c:v>
                </c:pt>
                <c:pt idx="1">
                  <c:v>Pacientes neuro/quirúrgicos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1.81</c:v>
                </c:pt>
                <c:pt idx="1">
                  <c:v>3.47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0D-4261-ACC2-B7FD9D865D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Tras rehabilitción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Pacientes médicos</c:v>
                </c:pt>
                <c:pt idx="1">
                  <c:v>Pacientes neuro/quirúrgicos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6.7</c:v>
                </c:pt>
                <c:pt idx="1">
                  <c:v>5.89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0D-4261-ACC2-B7FD9D865D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 los 3 meses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Pacientes médicos</c:v>
                </c:pt>
                <c:pt idx="1">
                  <c:v>Pacientes neuro/quirúrgicos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9.8699999999999992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0D-4261-ACC2-B7FD9D865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74899463"/>
        <c:axId val="1674901511"/>
      </c:barChart>
      <c:catAx>
        <c:axId val="16748994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4901511"/>
        <c:crosses val="autoZero"/>
        <c:auto val="1"/>
        <c:lblAlgn val="ctr"/>
        <c:lblOffset val="100"/>
        <c:noMultiLvlLbl val="0"/>
      </c:catAx>
      <c:valAx>
        <c:axId val="167490151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48994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Barthel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Sheet1!B1</c:f>
              <c:strCache>
                <c:ptCount val="1"/>
                <c:pt idx="0">
                  <c:v>Al ingreso</c:v>
                </c:pt>
              </c:strCache>
            </c:strRef>
          </c:tx>
          <c:spPr>
            <a:solidFill>
              <a:srgbClr val="45D65A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Pacientes médicos</c:v>
                </c:pt>
                <c:pt idx="1">
                  <c:v>Pacientes quirúrgicos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6.67</c:v>
                </c:pt>
                <c:pt idx="1">
                  <c:v>12.89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0C-4144-B1F6-52F16FDEE597}"/>
            </c:ext>
          </c:extLst>
        </c:ser>
        <c:ser>
          <c:idx val="1"/>
          <c:order val="1"/>
          <c:tx>
            <c:strRef>
              <c:f>Sheet1!C1</c:f>
              <c:strCache>
                <c:ptCount val="1"/>
                <c:pt idx="0">
                  <c:v>Tras 3 meses</c:v>
                </c:pt>
              </c:strCache>
            </c:strRef>
          </c:tx>
          <c:spPr>
            <a:solidFill>
              <a:srgbClr val="12501C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Pacientes médicos</c:v>
                </c:pt>
                <c:pt idx="1">
                  <c:v>Pacientes quirúrgicos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93.33</c:v>
                </c:pt>
                <c:pt idx="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0C-4144-B1F6-52F16FDEE5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0"/>
        <c:overlap val="-30"/>
        <c:axId val="1767327239"/>
        <c:axId val="2053318151"/>
      </c:barChart>
      <c:catAx>
        <c:axId val="17673272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318151"/>
        <c:crosses val="autoZero"/>
        <c:auto val="1"/>
        <c:lblAlgn val="ctr"/>
        <c:lblOffset val="100"/>
        <c:noMultiLvlLbl val="0"/>
      </c:catAx>
      <c:valAx>
        <c:axId val="20533181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73272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926AB5-05B6-4302-81F4-E6852A49F56B}" type="datetimeFigureOut">
              <a:t>3/2/2026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DC2659-284B-480B-B48F-10766BAA2DF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84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847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5"/>
          <p:cNvPicPr preferRelativeResize="0"/>
          <p:nvPr/>
        </p:nvPicPr>
        <p:blipFill rotWithShape="1">
          <a:blip r:embed="rId2">
            <a:alphaModFix/>
          </a:blip>
          <a:srcRect t="20886" b="40506"/>
          <a:stretch/>
        </p:blipFill>
        <p:spPr>
          <a:xfrm>
            <a:off x="7230975" y="97137"/>
            <a:ext cx="1794741" cy="6032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5774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chart" Target="../charts/chart2.xml"/><Relationship Id="rId4" Type="http://schemas.openxmlformats.org/officeDocument/2006/relationships/image" Target="../media/image42.png"/><Relationship Id="rId9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32A6F50E-30F2-57EE-F759-A040D1D75BC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8000"/>
          </a:blip>
          <a:srcRect l="13286" t="3561" r="12403" b="16243"/>
          <a:stretch>
            <a:fillRect/>
          </a:stretch>
        </p:blipFill>
        <p:spPr>
          <a:xfrm>
            <a:off x="1169867" y="193550"/>
            <a:ext cx="7259694" cy="4116226"/>
          </a:xfrm>
          <a:prstGeom prst="rect">
            <a:avLst/>
          </a:prstGeom>
        </p:spPr>
      </p:pic>
      <p:pic>
        <p:nvPicPr>
          <p:cNvPr id="3" name="Image 2" descr="preencoded.png">
            <a:extLst>
              <a:ext uri="{FF2B5EF4-FFF2-40B4-BE49-F238E27FC236}">
                <a16:creationId xmlns:a16="http://schemas.microsoft.com/office/drawing/2014/main" id="{CEBD8EFE-3F44-97E3-8B94-30B970A31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079" y="5633"/>
            <a:ext cx="8130799" cy="4498047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D60024-EAB7-5DBF-9B50-CB83A15C3405}"/>
              </a:ext>
            </a:extLst>
          </p:cNvPr>
          <p:cNvSpPr txBox="1"/>
          <p:nvPr/>
        </p:nvSpPr>
        <p:spPr>
          <a:xfrm>
            <a:off x="1169416" y="859507"/>
            <a:ext cx="6747387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50" b="1" i="0" u="none" strike="noStrike" baseline="0" err="1">
                <a:solidFill>
                  <a:schemeClr val="accent1">
                    <a:lumMod val="76000"/>
                  </a:schemeClr>
                </a:solidFill>
                <a:latin typeface="Calibri"/>
              </a:rPr>
              <a:t>Decanulación</a:t>
            </a:r>
            <a:r>
              <a:rPr lang="en-US" sz="405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Calibri"/>
              </a:rPr>
              <a:t> </a:t>
            </a:r>
            <a:r>
              <a:rPr lang="en-US" sz="4050" b="1" i="0" u="none" strike="noStrike" baseline="0" err="1">
                <a:solidFill>
                  <a:schemeClr val="accent1">
                    <a:lumMod val="76000"/>
                  </a:schemeClr>
                </a:solidFill>
                <a:latin typeface="Calibri"/>
              </a:rPr>
              <a:t>en</a:t>
            </a:r>
            <a:r>
              <a:rPr lang="en-US" sz="405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Calibri"/>
              </a:rPr>
              <a:t> </a:t>
            </a:r>
            <a:r>
              <a:rPr lang="en-US" sz="4050" b="1" i="0" u="none" strike="noStrike" baseline="0" err="1">
                <a:solidFill>
                  <a:schemeClr val="accent1">
                    <a:lumMod val="76000"/>
                  </a:schemeClr>
                </a:solidFill>
                <a:latin typeface="Calibri"/>
              </a:rPr>
              <a:t>pacientes</a:t>
            </a:r>
            <a:r>
              <a:rPr lang="en-US" sz="405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Calibri"/>
              </a:rPr>
              <a:t> </a:t>
            </a:r>
            <a:r>
              <a:rPr lang="en-US" sz="4050" b="1" i="0" u="none" strike="noStrike" baseline="0" err="1">
                <a:solidFill>
                  <a:schemeClr val="accent1">
                    <a:lumMod val="76000"/>
                  </a:schemeClr>
                </a:solidFill>
                <a:latin typeface="Calibri"/>
              </a:rPr>
              <a:t>traqueostomizados</a:t>
            </a:r>
            <a:r>
              <a:rPr lang="en-US" sz="405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Calibri"/>
              </a:rPr>
              <a:t> </a:t>
            </a:r>
            <a:r>
              <a:rPr lang="en-US" sz="4050" b="1" i="0" u="none" strike="noStrike" baseline="0" err="1">
                <a:solidFill>
                  <a:schemeClr val="accent1">
                    <a:lumMod val="76000"/>
                  </a:schemeClr>
                </a:solidFill>
                <a:latin typeface="Calibri"/>
              </a:rPr>
              <a:t>sometidos</a:t>
            </a:r>
            <a:r>
              <a:rPr lang="en-US" sz="405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Calibri"/>
              </a:rPr>
              <a:t> a un </a:t>
            </a:r>
            <a:r>
              <a:rPr lang="en-US" sz="4050" b="1" i="0" u="none" strike="noStrike" baseline="0" err="1">
                <a:solidFill>
                  <a:schemeClr val="accent1">
                    <a:lumMod val="76000"/>
                  </a:schemeClr>
                </a:solidFill>
                <a:latin typeface="Calibri"/>
              </a:rPr>
              <a:t>programa</a:t>
            </a:r>
            <a:r>
              <a:rPr lang="en-US" sz="405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Calibri"/>
              </a:rPr>
              <a:t> </a:t>
            </a:r>
            <a:r>
              <a:rPr lang="en-US" sz="4050" b="1" i="0" u="none" strike="noStrike" baseline="0" err="1">
                <a:solidFill>
                  <a:schemeClr val="accent1">
                    <a:lumMod val="76000"/>
                  </a:schemeClr>
                </a:solidFill>
                <a:latin typeface="Calibri"/>
              </a:rPr>
              <a:t>estructurado</a:t>
            </a:r>
            <a:r>
              <a:rPr lang="en-US" sz="405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Calibri"/>
              </a:rPr>
              <a:t> de </a:t>
            </a:r>
            <a:r>
              <a:rPr lang="en-US" sz="4050" b="1" i="0" u="none" strike="noStrike" baseline="0" err="1">
                <a:solidFill>
                  <a:schemeClr val="accent1">
                    <a:lumMod val="76000"/>
                  </a:schemeClr>
                </a:solidFill>
                <a:latin typeface="Calibri"/>
              </a:rPr>
              <a:t>rehabilitación</a:t>
            </a:r>
            <a:r>
              <a:rPr lang="en-US" sz="405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Calibri"/>
              </a:rPr>
              <a:t> </a:t>
            </a:r>
            <a:r>
              <a:rPr sz="4050" b="1" i="0" dirty="0">
                <a:solidFill>
                  <a:schemeClr val="accent1">
                    <a:lumMod val="76000"/>
                  </a:schemeClr>
                </a:solidFill>
                <a:latin typeface="Calibri"/>
                <a:ea typeface="Calibri"/>
                <a:cs typeface="Calibri"/>
              </a:rPr>
              <a:t>​</a:t>
            </a:r>
            <a:endParaRPr lang="en-US" b="1" dirty="0">
              <a:solidFill>
                <a:schemeClr val="accent1">
                  <a:lumMod val="76000"/>
                </a:schemeClr>
              </a:solidFill>
              <a:ea typeface="Calibri"/>
              <a:cs typeface="Calibri"/>
            </a:endParaRPr>
          </a:p>
          <a:p>
            <a:pPr algn="ctr"/>
            <a:endParaRPr lang="en-US"/>
          </a:p>
        </p:txBody>
      </p:sp>
      <p:pic>
        <p:nvPicPr>
          <p:cNvPr id="6" name="Image 3" descr="preencoded.png">
            <a:extLst>
              <a:ext uri="{FF2B5EF4-FFF2-40B4-BE49-F238E27FC236}">
                <a16:creationId xmlns:a16="http://schemas.microsoft.com/office/drawing/2014/main" id="{987E4200-3BCA-F298-74EC-EB5A3C1ACE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378" y="3720231"/>
            <a:ext cx="7429500" cy="3200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86496C-A32E-BB59-E28A-7FC5318B2BE3}"/>
              </a:ext>
            </a:extLst>
          </p:cNvPr>
          <p:cNvSpPr txBox="1"/>
          <p:nvPr/>
        </p:nvSpPr>
        <p:spPr>
          <a:xfrm>
            <a:off x="1369867" y="3675802"/>
            <a:ext cx="6765822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solidFill>
                  <a:srgbClr val="1E4D2A"/>
                </a:solidFill>
                <a:latin typeface="Arial"/>
                <a:cs typeface="Arial"/>
              </a:rPr>
              <a:t>N. García-Fernández, MC. Talavera- Cobo, A. Amaro-López, G. García-Alonso, A. Romero-Valera, D. Gonzalez-Vergara, M. Barca-Hernandez, S. López- Ruz, J. Toral- Marín.</a:t>
            </a:r>
            <a:r>
              <a:rPr sz="1200" b="1" dirty="0">
                <a:latin typeface="Arial"/>
                <a:ea typeface="Urbanist"/>
                <a:cs typeface="Arial"/>
              </a:rPr>
              <a:t>​</a:t>
            </a:r>
            <a:endParaRPr lang="en-US" sz="1200" b="1">
              <a:latin typeface="Arial"/>
              <a:ea typeface="Calibri"/>
              <a:cs typeface="Arial"/>
            </a:endParaRPr>
          </a:p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4B3002-0695-AAEB-F60F-48D06249B292}"/>
              </a:ext>
            </a:extLst>
          </p:cNvPr>
          <p:cNvSpPr txBox="1"/>
          <p:nvPr/>
        </p:nvSpPr>
        <p:spPr>
          <a:xfrm>
            <a:off x="1373306" y="4418463"/>
            <a:ext cx="6219966" cy="43858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dirty="0">
                <a:latin typeface="Arial"/>
                <a:ea typeface="+mn-lt"/>
                <a:cs typeface="Arial"/>
              </a:rPr>
              <a:t>Unidad Médico-</a:t>
            </a:r>
            <a:r>
              <a:rPr lang="en-US" sz="1200" dirty="0" err="1">
                <a:latin typeface="Arial"/>
                <a:ea typeface="+mn-lt"/>
                <a:cs typeface="Arial"/>
              </a:rPr>
              <a:t>Quirúrgica</a:t>
            </a:r>
            <a:r>
              <a:rPr lang="en-US" sz="1200" dirty="0">
                <a:latin typeface="Arial"/>
                <a:ea typeface="+mn-lt"/>
                <a:cs typeface="Arial"/>
              </a:rPr>
              <a:t> de </a:t>
            </a:r>
            <a:r>
              <a:rPr lang="en-US" sz="1200" dirty="0" err="1">
                <a:latin typeface="Arial"/>
                <a:ea typeface="+mn-lt"/>
                <a:cs typeface="Arial"/>
              </a:rPr>
              <a:t>Enfermedades</a:t>
            </a:r>
            <a:r>
              <a:rPr lang="en-US" sz="1200" dirty="0">
                <a:latin typeface="Arial"/>
                <a:ea typeface="+mn-lt"/>
                <a:cs typeface="Arial"/>
              </a:rPr>
              <a:t> </a:t>
            </a:r>
            <a:r>
              <a:rPr lang="en-US" sz="1200" dirty="0" err="1">
                <a:latin typeface="Arial"/>
                <a:ea typeface="+mn-lt"/>
                <a:cs typeface="Arial"/>
              </a:rPr>
              <a:t>Respiratorias</a:t>
            </a:r>
            <a:endParaRPr lang="en-US" sz="1200" dirty="0">
              <a:latin typeface="Arial"/>
              <a:ea typeface="+mn-lt"/>
              <a:cs typeface="Arial"/>
            </a:endParaRPr>
          </a:p>
          <a:p>
            <a:pPr algn="ctr"/>
            <a:r>
              <a:rPr lang="en-US" sz="1200" dirty="0">
                <a:latin typeface="Arial"/>
                <a:ea typeface="+mn-lt"/>
                <a:cs typeface="Arial"/>
              </a:rPr>
              <a:t>Hospital Universitario Virgen del Rocio</a:t>
            </a:r>
          </a:p>
        </p:txBody>
      </p:sp>
      <p:pic>
        <p:nvPicPr>
          <p:cNvPr id="2" name="Picture 1" descr="Hospital Universitario Virgen del Rocio">
            <a:extLst>
              <a:ext uri="{FF2B5EF4-FFF2-40B4-BE49-F238E27FC236}">
                <a16:creationId xmlns:a16="http://schemas.microsoft.com/office/drawing/2014/main" id="{E6B02776-CB09-D383-C102-283DAEAE46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3" y="4246728"/>
            <a:ext cx="1595367" cy="89790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77" y="3101504"/>
            <a:ext cx="786371" cy="77152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24" y="1681907"/>
            <a:ext cx="795524" cy="838386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-120015" y="450056"/>
            <a:ext cx="9841230" cy="351495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768"/>
              </a:lnSpc>
              <a:buNone/>
            </a:pPr>
            <a:r>
              <a:rPr lang="en-US" sz="3200" b="1" dirty="0" err="1">
                <a:solidFill>
                  <a:schemeClr val="accent1">
                    <a:lumMod val="76000"/>
                  </a:schemeClr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Introducción</a:t>
            </a:r>
            <a:r>
              <a:rPr lang="en-US" sz="4000" b="1" dirty="0">
                <a:solidFill>
                  <a:schemeClr val="accent1">
                    <a:lumMod val="76000"/>
                  </a:schemeClr>
                </a:solidFill>
                <a:latin typeface="Montserrat"/>
                <a:ea typeface="Montserrat" pitchFamily="34" charset="-122"/>
                <a:cs typeface="Montserrat" pitchFamily="34" charset="-120"/>
              </a:rPr>
              <a:t> </a:t>
            </a:r>
            <a:endParaRPr lang="en-US" sz="4000">
              <a:solidFill>
                <a:schemeClr val="accent1">
                  <a:lumMod val="76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7" name="Text 1"/>
          <p:cNvSpPr/>
          <p:nvPr/>
        </p:nvSpPr>
        <p:spPr>
          <a:xfrm>
            <a:off x="1585912" y="1714500"/>
            <a:ext cx="3371069" cy="69651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29"/>
              </a:lnSpc>
              <a:buNone/>
            </a:pPr>
            <a:r>
              <a:rPr lang="en-US" sz="1400" b="1" dirty="0">
                <a:latin typeface="Arial"/>
                <a:ea typeface="Montserrat" pitchFamily="34" charset="-122"/>
                <a:cs typeface="Arial"/>
              </a:rPr>
              <a:t>Rehabilitación Esencial</a:t>
            </a:r>
            <a:r>
              <a:rPr lang="en-US" sz="1400" dirty="0">
                <a:latin typeface="Arial"/>
                <a:ea typeface="Montserrat" pitchFamily="34" charset="-122"/>
                <a:cs typeface="Arial"/>
              </a:rPr>
              <a:t>: Clave
en la retirada de la vía aérea
artificial.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8" name="Text 2"/>
          <p:cNvSpPr/>
          <p:nvPr/>
        </p:nvSpPr>
        <p:spPr>
          <a:xfrm>
            <a:off x="1585913" y="3100388"/>
            <a:ext cx="3292487" cy="69651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29"/>
              </a:lnSpc>
              <a:buNone/>
            </a:pPr>
            <a:r>
              <a:rPr lang="en-US" sz="1400" b="1" dirty="0">
                <a:latin typeface="Arial"/>
                <a:ea typeface="Montserrat" pitchFamily="34" charset="-122"/>
                <a:cs typeface="Arial"/>
              </a:rPr>
              <a:t>Respuesta Variable</a:t>
            </a:r>
            <a:r>
              <a:rPr lang="en-US" sz="1400" dirty="0">
                <a:latin typeface="Arial"/>
                <a:ea typeface="Montserrat" pitchFamily="34" charset="-122"/>
                <a:cs typeface="Arial"/>
              </a:rPr>
              <a:t>: Depende
de la etiología de base del
paciente.</a:t>
            </a:r>
            <a:endParaRPr lang="en-US" sz="1400" dirty="0">
              <a:latin typeface="Arial"/>
              <a:cs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DD2B34-89E5-6E2C-5460-3383F1EBC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8625" y="1240170"/>
            <a:ext cx="4355200" cy="2552274"/>
          </a:xfrm>
          <a:prstGeom prst="rect">
            <a:avLst/>
          </a:prstGeom>
        </p:spPr>
      </p:pic>
      <p:sp>
        <p:nvSpPr>
          <p:cNvPr id="3" name="Google Shape;209;p27">
            <a:extLst>
              <a:ext uri="{FF2B5EF4-FFF2-40B4-BE49-F238E27FC236}">
                <a16:creationId xmlns:a16="http://schemas.microsoft.com/office/drawing/2014/main" id="{4E99C0C9-D5D4-9FEB-0F9D-D6AC4E0FAEEB}"/>
              </a:ext>
            </a:extLst>
          </p:cNvPr>
          <p:cNvSpPr txBox="1"/>
          <p:nvPr/>
        </p:nvSpPr>
        <p:spPr>
          <a:xfrm>
            <a:off x="4456982" y="3820209"/>
            <a:ext cx="5827500" cy="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i="1" dirty="0">
                <a:solidFill>
                  <a:schemeClr val="accent3"/>
                </a:solidFill>
              </a:rPr>
              <a:t>El </a:t>
            </a:r>
            <a:r>
              <a:rPr lang="en-US" sz="1000" i="1" err="1">
                <a:solidFill>
                  <a:schemeClr val="accent3"/>
                </a:solidFill>
              </a:rPr>
              <a:t>paciente</a:t>
            </a:r>
            <a:r>
              <a:rPr lang="en-US" sz="1000" i="1" dirty="0">
                <a:solidFill>
                  <a:schemeClr val="accent3"/>
                </a:solidFill>
              </a:rPr>
              <a:t> ha </a:t>
            </a:r>
            <a:r>
              <a:rPr lang="en-US" sz="1000" i="1" err="1">
                <a:solidFill>
                  <a:schemeClr val="accent3"/>
                </a:solidFill>
              </a:rPr>
              <a:t>firmado</a:t>
            </a:r>
            <a:r>
              <a:rPr lang="en-US" sz="1000" i="1" dirty="0">
                <a:solidFill>
                  <a:schemeClr val="accent3"/>
                </a:solidFill>
              </a:rPr>
              <a:t> la </a:t>
            </a:r>
            <a:r>
              <a:rPr lang="en-US" sz="1000" i="1" err="1">
                <a:solidFill>
                  <a:schemeClr val="accent3"/>
                </a:solidFill>
              </a:rPr>
              <a:t>autorización</a:t>
            </a:r>
            <a:r>
              <a:rPr lang="en-US" sz="1000" i="1" dirty="0">
                <a:solidFill>
                  <a:schemeClr val="accent3"/>
                </a:solidFill>
              </a:rPr>
              <a:t> para </a:t>
            </a:r>
            <a:r>
              <a:rPr lang="en-US" sz="1000" i="1" err="1">
                <a:solidFill>
                  <a:schemeClr val="accent3"/>
                </a:solidFill>
              </a:rPr>
              <a:t>uso</a:t>
            </a:r>
            <a:r>
              <a:rPr lang="en-US" sz="1000" i="1" dirty="0">
                <a:solidFill>
                  <a:schemeClr val="accent3"/>
                </a:solidFill>
              </a:rPr>
              <a:t> de la </a:t>
            </a:r>
            <a:r>
              <a:rPr lang="en-US" sz="1000" i="1" err="1">
                <a:solidFill>
                  <a:schemeClr val="accent3"/>
                </a:solidFill>
              </a:rPr>
              <a:t>propia</a:t>
            </a:r>
            <a:r>
              <a:rPr lang="en-US" sz="1000" i="1" dirty="0">
                <a:solidFill>
                  <a:schemeClr val="accent3"/>
                </a:solidFill>
              </a:rPr>
              <a:t> imagen</a:t>
            </a:r>
          </a:p>
        </p:txBody>
      </p:sp>
    </p:spTree>
    <p:extLst>
      <p:ext uri="{BB962C8B-B14F-4D97-AF65-F5344CB8AC3E}">
        <p14:creationId xmlns:p14="http://schemas.microsoft.com/office/powerpoint/2010/main" val="2555051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87" y="3886566"/>
            <a:ext cx="475394" cy="468027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864" y="2714790"/>
            <a:ext cx="484547" cy="447377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041" y="1516772"/>
            <a:ext cx="548618" cy="545158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-251862" y="450057"/>
            <a:ext cx="10081260" cy="58802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4631"/>
              </a:lnSpc>
              <a:buNone/>
            </a:pPr>
            <a:r>
              <a:rPr lang="en-US" sz="3200" b="1" dirty="0">
                <a:solidFill>
                  <a:schemeClr val="accent1">
                    <a:lumMod val="76000"/>
                  </a:schemeClr>
                </a:solidFill>
                <a:latin typeface="Montserrat"/>
                <a:ea typeface="Calibri"/>
                <a:cs typeface="Calibri"/>
              </a:rPr>
              <a:t>Objetivos del Estudio</a:t>
            </a:r>
            <a:endParaRPr lang="en-US" sz="3200">
              <a:solidFill>
                <a:schemeClr val="accent1">
                  <a:lumMod val="76000"/>
                </a:schemeClr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8" name="Text 2"/>
          <p:cNvSpPr/>
          <p:nvPr/>
        </p:nvSpPr>
        <p:spPr>
          <a:xfrm>
            <a:off x="1410365" y="1459563"/>
            <a:ext cx="6508049" cy="6668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43"/>
              </a:lnSpc>
            </a:pPr>
            <a:r>
              <a:rPr lang="en-US" sz="1600" err="1">
                <a:latin typeface="Arial"/>
                <a:ea typeface="Calibri"/>
                <a:cs typeface="Arial"/>
              </a:rPr>
              <a:t>Comparar</a:t>
            </a:r>
            <a:r>
              <a:rPr lang="en-US" sz="1600" dirty="0">
                <a:latin typeface="Arial"/>
                <a:ea typeface="Calibri"/>
                <a:cs typeface="Arial"/>
              </a:rPr>
              <a:t> </a:t>
            </a:r>
            <a:r>
              <a:rPr lang="en-US" sz="1600" err="1">
                <a:latin typeface="Arial"/>
                <a:ea typeface="Calibri"/>
                <a:cs typeface="Arial"/>
              </a:rPr>
              <a:t>pacientes</a:t>
            </a:r>
            <a:r>
              <a:rPr lang="en-US" sz="1600" dirty="0">
                <a:latin typeface="Arial"/>
                <a:ea typeface="Calibri"/>
                <a:cs typeface="Arial"/>
              </a:rPr>
              <a:t> </a:t>
            </a:r>
            <a:r>
              <a:rPr lang="en-US" sz="1600" err="1">
                <a:latin typeface="Arial"/>
                <a:ea typeface="Calibri"/>
                <a:cs typeface="Arial"/>
              </a:rPr>
              <a:t>médicos</a:t>
            </a:r>
            <a:r>
              <a:rPr lang="en-US" sz="1600" dirty="0">
                <a:latin typeface="Arial"/>
                <a:ea typeface="Calibri"/>
                <a:cs typeface="Arial"/>
              </a:rPr>
              <a:t> vs. </a:t>
            </a:r>
            <a:r>
              <a:rPr lang="en-US" sz="1600" err="1">
                <a:latin typeface="Arial"/>
                <a:ea typeface="Calibri"/>
                <a:cs typeface="Arial"/>
              </a:rPr>
              <a:t>neurológicos</a:t>
            </a:r>
            <a:r>
              <a:rPr lang="en-US" sz="1600" dirty="0">
                <a:latin typeface="Arial"/>
                <a:ea typeface="Calibri"/>
                <a:cs typeface="Arial"/>
              </a:rPr>
              <a:t>/</a:t>
            </a:r>
            <a:r>
              <a:rPr lang="en-US" sz="1600" err="1">
                <a:latin typeface="Arial"/>
                <a:ea typeface="Calibri"/>
                <a:cs typeface="Arial"/>
              </a:rPr>
              <a:t>neuroquirúrgicos</a:t>
            </a:r>
            <a:endParaRPr lang="en-US" sz="1600">
              <a:latin typeface="Arial"/>
              <a:ea typeface="Calibri"/>
              <a:cs typeface="Arial"/>
            </a:endParaRPr>
          </a:p>
        </p:txBody>
      </p:sp>
      <p:sp>
        <p:nvSpPr>
          <p:cNvPr id="9" name="Text 3"/>
          <p:cNvSpPr/>
          <p:nvPr/>
        </p:nvSpPr>
        <p:spPr>
          <a:xfrm>
            <a:off x="1407319" y="2715555"/>
            <a:ext cx="13681710" cy="3610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43"/>
              </a:lnSpc>
            </a:pPr>
            <a:r>
              <a:rPr lang="en-US" sz="160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Analizar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la </a:t>
            </a:r>
            <a:r>
              <a:rPr lang="en-US" sz="160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evolución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  </a:t>
            </a:r>
            <a:r>
              <a:rPr lang="en-US" sz="160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funcional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y </a:t>
            </a:r>
            <a:r>
              <a:rPr lang="en-US" sz="160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fuerza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muscular</a:t>
            </a:r>
            <a:endParaRPr lang="en-US" sz="1600">
              <a:latin typeface="Arial"/>
              <a:ea typeface="Calibri"/>
              <a:cs typeface="Arial"/>
            </a:endParaRPr>
          </a:p>
        </p:txBody>
      </p:sp>
      <p:sp>
        <p:nvSpPr>
          <p:cNvPr id="10" name="Text 4"/>
          <p:cNvSpPr/>
          <p:nvPr/>
        </p:nvSpPr>
        <p:spPr>
          <a:xfrm>
            <a:off x="1407318" y="3986213"/>
            <a:ext cx="12112218" cy="36109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843"/>
              </a:lnSpc>
            </a:pPr>
            <a:r>
              <a:rPr lang="en-US" sz="160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Determinar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tasas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de </a:t>
            </a:r>
            <a:r>
              <a:rPr lang="en-US" sz="160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éxito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en</a:t>
            </a:r>
            <a:r>
              <a:rPr lang="en-US" sz="1600" dirty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en-US" sz="1600" err="1">
                <a:solidFill>
                  <a:srgbClr val="000000"/>
                </a:solidFill>
                <a:latin typeface="Arial"/>
                <a:ea typeface="Calibri"/>
                <a:cs typeface="Arial"/>
              </a:rPr>
              <a:t>decanulación</a:t>
            </a:r>
            <a:r>
              <a:rPr lang="en-US" sz="16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Calibri"/>
                <a:cs typeface="Arial"/>
              </a:rPr>
              <a:t> </a:t>
            </a:r>
            <a:r>
              <a:rPr lang="en-US" sz="160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Calibri"/>
                <a:cs typeface="Arial"/>
              </a:rPr>
              <a:t>valorando</a:t>
            </a:r>
            <a:r>
              <a:rPr lang="en-US" sz="16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Calibri"/>
                <a:cs typeface="Arial"/>
              </a:rPr>
              <a:t> la </a:t>
            </a:r>
            <a:r>
              <a:rPr lang="en-US" sz="160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Calibri"/>
                <a:cs typeface="Arial"/>
              </a:rPr>
              <a:t>proporción</a:t>
            </a:r>
            <a:r>
              <a:rPr lang="en-US" sz="16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Calibri"/>
                <a:cs typeface="Arial"/>
              </a:rPr>
              <a:t> </a:t>
            </a:r>
            <a:endParaRPr lang="en-US" sz="1600" dirty="0">
              <a:solidFill>
                <a:srgbClr val="000000"/>
              </a:solidFill>
              <a:latin typeface="Arial"/>
              <a:ea typeface="Calibri"/>
              <a:cs typeface="Arial"/>
            </a:endParaRPr>
          </a:p>
          <a:p>
            <a:pPr>
              <a:lnSpc>
                <a:spcPts val="2843"/>
              </a:lnSpc>
            </a:pPr>
            <a:r>
              <a:rPr lang="en-US" sz="16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Calibri"/>
                <a:cs typeface="Arial"/>
              </a:rPr>
              <a:t>de </a:t>
            </a:r>
            <a:r>
              <a:rPr lang="en-US" sz="1600" dirty="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Calibri"/>
                <a:cs typeface="Arial"/>
              </a:rPr>
              <a:t>pacientes</a:t>
            </a:r>
            <a:r>
              <a:rPr lang="en-US" sz="1600" dirty="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Calibri"/>
                <a:cs typeface="Arial"/>
              </a:rPr>
              <a:t> </a:t>
            </a:r>
            <a:r>
              <a:rPr lang="en-US" sz="1600" dirty="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Calibri"/>
                <a:cs typeface="Arial"/>
              </a:rPr>
              <a:t>decanulados</a:t>
            </a:r>
            <a:endParaRPr lang="en-US" sz="1600">
              <a:latin typeface="Arial"/>
              <a:ea typeface="Calibri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2408" y="4400947"/>
            <a:ext cx="310865" cy="293117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4167" y="3825344"/>
            <a:ext cx="237641" cy="313655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0996" y="2378764"/>
            <a:ext cx="255947" cy="313655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8997" y="2378765"/>
            <a:ext cx="1444712" cy="31879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8483" y="2411144"/>
            <a:ext cx="347365" cy="324036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8101" y="1097480"/>
            <a:ext cx="612577" cy="601749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8793" y="3900734"/>
            <a:ext cx="292559" cy="308521"/>
          </a:xfrm>
          <a:prstGeom prst="rect">
            <a:avLst/>
          </a:prstGeom>
        </p:spPr>
      </p:pic>
      <p:pic>
        <p:nvPicPr>
          <p:cNvPr id="13" name="Image 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8793" y="3140481"/>
            <a:ext cx="292559" cy="251929"/>
          </a:xfrm>
          <a:prstGeom prst="rect">
            <a:avLst/>
          </a:prstGeom>
        </p:spPr>
      </p:pic>
      <p:pic>
        <p:nvPicPr>
          <p:cNvPr id="14" name="Image 12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99974" y="2535779"/>
            <a:ext cx="292559" cy="277713"/>
          </a:xfrm>
          <a:prstGeom prst="rect">
            <a:avLst/>
          </a:prstGeom>
        </p:spPr>
      </p:pic>
      <p:pic>
        <p:nvPicPr>
          <p:cNvPr id="15" name="Image 13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95006" y="1097480"/>
            <a:ext cx="502853" cy="601749"/>
          </a:xfrm>
          <a:prstGeom prst="rect">
            <a:avLst/>
          </a:prstGeom>
        </p:spPr>
      </p:pic>
      <p:sp>
        <p:nvSpPr>
          <p:cNvPr id="16" name="Text 0"/>
          <p:cNvSpPr/>
          <p:nvPr/>
        </p:nvSpPr>
        <p:spPr>
          <a:xfrm>
            <a:off x="1147967" y="450056"/>
            <a:ext cx="7200900" cy="36009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835"/>
              </a:lnSpc>
              <a:buNone/>
            </a:pPr>
            <a:r>
              <a:rPr lang="en-US" sz="3200" b="1" dirty="0">
                <a:solidFill>
                  <a:schemeClr val="accent1">
                    <a:lumMod val="76000"/>
                  </a:schemeClr>
                </a:solidFill>
                <a:latin typeface="Montserrat"/>
                <a:ea typeface="Red Hat Display Variable" pitchFamily="34" charset="-122"/>
                <a:cs typeface="Red Hat Display Variable" pitchFamily="34" charset="-120"/>
              </a:rPr>
              <a:t>Materiales y Métodos</a:t>
            </a:r>
            <a:endParaRPr lang="en-US" sz="3200">
              <a:solidFill>
                <a:schemeClr val="accent1">
                  <a:lumMod val="76000"/>
                </a:schemeClr>
              </a:solidFill>
              <a:latin typeface="Montserrat"/>
            </a:endParaRPr>
          </a:p>
        </p:txBody>
      </p:sp>
      <p:sp>
        <p:nvSpPr>
          <p:cNvPr id="17" name="Text 1"/>
          <p:cNvSpPr/>
          <p:nvPr/>
        </p:nvSpPr>
        <p:spPr>
          <a:xfrm>
            <a:off x="450534" y="1910260"/>
            <a:ext cx="3549015" cy="1971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553"/>
              </a:lnSpc>
              <a:buNone/>
            </a:pPr>
            <a:r>
              <a:rPr lang="en-US" sz="1400" b="1" dirty="0">
                <a:solidFill>
                  <a:srgbClr val="093518"/>
                </a:solidFill>
                <a:latin typeface="Arial"/>
                <a:ea typeface="Red Hat Display Variable"/>
                <a:cs typeface="Arial"/>
              </a:rPr>
              <a:t>Diseño del estudio</a:t>
            </a:r>
            <a:endParaRPr lang="en-US" sz="1400">
              <a:latin typeface="Arial"/>
              <a:ea typeface="Red Hat Display Variable"/>
              <a:cs typeface="Arial"/>
            </a:endParaRPr>
          </a:p>
        </p:txBody>
      </p:sp>
      <p:sp>
        <p:nvSpPr>
          <p:cNvPr id="18" name="Text 2"/>
          <p:cNvSpPr/>
          <p:nvPr/>
        </p:nvSpPr>
        <p:spPr>
          <a:xfrm>
            <a:off x="2398273" y="2106447"/>
            <a:ext cx="3351848" cy="19712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553"/>
              </a:lnSpc>
              <a:buNone/>
            </a:pPr>
            <a:endParaRPr lang="en-US" sz="1250" b="1" dirty="0">
              <a:solidFill>
                <a:srgbClr val="093518"/>
              </a:solidFill>
              <a:latin typeface="Red Hat Display Variable"/>
            </a:endParaRPr>
          </a:p>
        </p:txBody>
      </p:sp>
      <p:sp>
        <p:nvSpPr>
          <p:cNvPr id="19" name="Text 3"/>
          <p:cNvSpPr/>
          <p:nvPr/>
        </p:nvSpPr>
        <p:spPr>
          <a:xfrm>
            <a:off x="4756239" y="1910259"/>
            <a:ext cx="3206115" cy="18864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485"/>
              </a:lnSpc>
              <a:buNone/>
            </a:pPr>
            <a:r>
              <a:rPr lang="en-US" sz="1400" b="1" dirty="0">
                <a:solidFill>
                  <a:srgbClr val="093518"/>
                </a:solidFill>
                <a:latin typeface="Arial"/>
                <a:ea typeface="Red Hat Display Variable"/>
                <a:cs typeface="Arial"/>
              </a:rPr>
              <a:t>Flujo y Variables</a:t>
            </a:r>
            <a:endParaRPr lang="en-US" sz="1400">
              <a:latin typeface="Arial"/>
              <a:ea typeface="Red Hat Display Variable"/>
              <a:cs typeface="Arial"/>
            </a:endParaRPr>
          </a:p>
        </p:txBody>
      </p:sp>
      <p:sp>
        <p:nvSpPr>
          <p:cNvPr id="20" name="Text 4"/>
          <p:cNvSpPr/>
          <p:nvPr/>
        </p:nvSpPr>
        <p:spPr>
          <a:xfrm>
            <a:off x="1717059" y="2568978"/>
            <a:ext cx="3583305" cy="2215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7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/>
                <a:ea typeface="Inter" pitchFamily="34" charset="-122"/>
                <a:cs typeface="Arial"/>
              </a:rPr>
              <a:t>Estudio prospectivo</a:t>
            </a:r>
            <a:endParaRPr lang="en-US" sz="1200">
              <a:latin typeface="Arial"/>
              <a:cs typeface="Arial"/>
            </a:endParaRPr>
          </a:p>
        </p:txBody>
      </p:sp>
      <p:sp>
        <p:nvSpPr>
          <p:cNvPr id="21" name="Text 5"/>
          <p:cNvSpPr/>
          <p:nvPr/>
        </p:nvSpPr>
        <p:spPr>
          <a:xfrm>
            <a:off x="1717060" y="3138239"/>
            <a:ext cx="1665833" cy="4054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97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/>
                <a:ea typeface="Inter" pitchFamily="34" charset="-122"/>
                <a:cs typeface="Arial"/>
              </a:rPr>
              <a:t>40 pacientes
traqueostomizados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22" name="Text 6"/>
          <p:cNvSpPr/>
          <p:nvPr/>
        </p:nvSpPr>
        <p:spPr>
          <a:xfrm>
            <a:off x="1717059" y="3824999"/>
            <a:ext cx="2992218" cy="5760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/>
                <a:ea typeface="Inter" pitchFamily="34" charset="-122"/>
                <a:cs typeface="Arial"/>
              </a:rPr>
              <a:t>Programa de
rehabilitación
sistematizado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23" name="Text 7"/>
          <p:cNvSpPr/>
          <p:nvPr/>
        </p:nvSpPr>
        <p:spPr>
          <a:xfrm>
            <a:off x="3886200" y="2807494"/>
            <a:ext cx="1658020" cy="4054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97"/>
              </a:lnSpc>
              <a:buNone/>
            </a:pPr>
            <a:endParaRPr lang="en-US" sz="1200" dirty="0">
              <a:latin typeface="Arial"/>
              <a:ea typeface="Calibri"/>
              <a:cs typeface="Arial"/>
            </a:endParaRPr>
          </a:p>
        </p:txBody>
      </p:sp>
      <p:sp>
        <p:nvSpPr>
          <p:cNvPr id="25" name="Text 9"/>
          <p:cNvSpPr/>
          <p:nvPr/>
        </p:nvSpPr>
        <p:spPr>
          <a:xfrm>
            <a:off x="5483308" y="3510460"/>
            <a:ext cx="3257550" cy="15068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187"/>
              </a:lnSpc>
            </a:pPr>
            <a:r>
              <a:rPr lang="en-US" sz="1050" b="1" dirty="0">
                <a:solidFill>
                  <a:srgbClr val="000000"/>
                </a:solidFill>
                <a:latin typeface="Arial"/>
                <a:ea typeface="Red Hat Display Variable"/>
                <a:cs typeface="Arial"/>
              </a:rPr>
              <a:t>**VARIABLES EVALUADAS:</a:t>
            </a:r>
            <a:endParaRPr lang="en-US" sz="1050">
              <a:latin typeface="Arial"/>
              <a:ea typeface="Red Hat Display Variable"/>
              <a:cs typeface="Arial"/>
            </a:endParaRPr>
          </a:p>
        </p:txBody>
      </p:sp>
      <p:sp>
        <p:nvSpPr>
          <p:cNvPr id="26" name="Text 10"/>
          <p:cNvSpPr/>
          <p:nvPr/>
        </p:nvSpPr>
        <p:spPr>
          <a:xfrm>
            <a:off x="6068030" y="3763478"/>
            <a:ext cx="1516596" cy="37995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49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/>
                <a:ea typeface="Inter"/>
                <a:cs typeface="Arial"/>
              </a:rPr>
              <a:t>Escalas </a:t>
            </a:r>
            <a:r>
              <a:rPr lang="en-US" sz="1200" dirty="0" err="1">
                <a:solidFill>
                  <a:srgbClr val="000000"/>
                </a:solidFill>
                <a:latin typeface="Arial"/>
                <a:ea typeface="Inter"/>
                <a:cs typeface="Arial"/>
              </a:rPr>
              <a:t>funcionales</a:t>
            </a:r>
            <a:r>
              <a:rPr lang="en-US" sz="1200" dirty="0">
                <a:solidFill>
                  <a:srgbClr val="000000"/>
                </a:solidFill>
                <a:latin typeface="Arial"/>
                <a:ea typeface="Inter"/>
                <a:cs typeface="Arial"/>
              </a:rPr>
              <a:t>:
MRC, ICU, Barthel</a:t>
            </a:r>
            <a:endParaRPr lang="en-US" sz="1200">
              <a:latin typeface="Arial"/>
              <a:ea typeface="Inter"/>
              <a:cs typeface="Arial"/>
            </a:endParaRPr>
          </a:p>
        </p:txBody>
      </p:sp>
      <p:sp>
        <p:nvSpPr>
          <p:cNvPr id="27" name="Text 11"/>
          <p:cNvSpPr/>
          <p:nvPr/>
        </p:nvSpPr>
        <p:spPr>
          <a:xfrm>
            <a:off x="6076560" y="4402789"/>
            <a:ext cx="2058740" cy="3609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421"/>
              </a:lnSpc>
              <a:buNone/>
            </a:pPr>
            <a:r>
              <a:rPr lang="en-US" sz="1200" dirty="0" err="1">
                <a:solidFill>
                  <a:srgbClr val="000000"/>
                </a:solidFill>
                <a:latin typeface="Arial"/>
                <a:ea typeface="Inter"/>
                <a:cs typeface="Arial"/>
              </a:rPr>
              <a:t>Parámetros</a:t>
            </a:r>
            <a:r>
              <a:rPr lang="en-US" sz="1200" dirty="0">
                <a:solidFill>
                  <a:srgbClr val="000000"/>
                </a:solidFill>
                <a:latin typeface="Arial"/>
                <a:ea typeface="Inter"/>
                <a:cs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/>
                <a:ea typeface="Inter"/>
                <a:cs typeface="Arial"/>
              </a:rPr>
              <a:t>diafragmáticos</a:t>
            </a:r>
            <a:r>
              <a:rPr lang="en-US" sz="1200" dirty="0">
                <a:solidFill>
                  <a:srgbClr val="000000"/>
                </a:solidFill>
                <a:latin typeface="Arial"/>
                <a:ea typeface="Inter"/>
                <a:cs typeface="Arial"/>
              </a:rPr>
              <a:t>
</a:t>
            </a:r>
            <a:endParaRPr lang="en-US" sz="1200" dirty="0">
              <a:latin typeface="Arial"/>
              <a:ea typeface="Inter"/>
              <a:cs typeface="Arial"/>
            </a:endParaRPr>
          </a:p>
        </p:txBody>
      </p:sp>
      <p:sp>
        <p:nvSpPr>
          <p:cNvPr id="28" name="Text 12"/>
          <p:cNvSpPr/>
          <p:nvPr/>
        </p:nvSpPr>
        <p:spPr>
          <a:xfrm>
            <a:off x="4804440" y="2871789"/>
            <a:ext cx="752031" cy="47658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93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  <a:ea typeface="Inter"/>
                <a:cs typeface="Arial"/>
              </a:rPr>
              <a:t>Selección e
Inclusión</a:t>
            </a:r>
            <a:endParaRPr lang="en-US" sz="1000">
              <a:latin typeface="Arial"/>
              <a:ea typeface="Inter"/>
              <a:cs typeface="Arial"/>
            </a:endParaRPr>
          </a:p>
        </p:txBody>
      </p:sp>
      <p:sp>
        <p:nvSpPr>
          <p:cNvPr id="29" name="Text 13"/>
          <p:cNvSpPr/>
          <p:nvPr/>
        </p:nvSpPr>
        <p:spPr>
          <a:xfrm>
            <a:off x="5698898" y="2957087"/>
            <a:ext cx="855107" cy="31452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93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  <a:ea typeface="Inter"/>
                <a:cs typeface="Arial"/>
              </a:rPr>
              <a:t>Asignación
de Grupos</a:t>
            </a:r>
            <a:endParaRPr lang="en-US" sz="1000">
              <a:latin typeface="Arial"/>
              <a:ea typeface="Inter"/>
              <a:cs typeface="Arial"/>
            </a:endParaRPr>
          </a:p>
        </p:txBody>
      </p:sp>
      <p:sp>
        <p:nvSpPr>
          <p:cNvPr id="30" name="Text 14"/>
          <p:cNvSpPr/>
          <p:nvPr/>
        </p:nvSpPr>
        <p:spPr>
          <a:xfrm>
            <a:off x="6553271" y="2914438"/>
            <a:ext cx="987999" cy="405857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792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  <a:ea typeface="Inter"/>
                <a:cs typeface="Arial"/>
              </a:rPr>
              <a:t>Implementación
del Programa</a:t>
            </a:r>
            <a:endParaRPr lang="en-US" sz="1000">
              <a:latin typeface="Arial"/>
              <a:ea typeface="Inter"/>
              <a:cs typeface="Arial"/>
            </a:endParaRPr>
          </a:p>
        </p:txBody>
      </p:sp>
      <p:sp>
        <p:nvSpPr>
          <p:cNvPr id="31" name="Text 15"/>
          <p:cNvSpPr/>
          <p:nvPr/>
        </p:nvSpPr>
        <p:spPr>
          <a:xfrm>
            <a:off x="7539002" y="2957088"/>
            <a:ext cx="866278" cy="32180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86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/>
                <a:ea typeface="Inter"/>
                <a:cs typeface="Arial"/>
              </a:rPr>
              <a:t>Evaluación
Final</a:t>
            </a:r>
            <a:endParaRPr lang="en-US" sz="1000">
              <a:latin typeface="Arial"/>
              <a:ea typeface="Inter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EEA959-4050-71EF-FA5D-9AE60CA09886}"/>
              </a:ext>
            </a:extLst>
          </p:cNvPr>
          <p:cNvSpPr txBox="1"/>
          <p:nvPr/>
        </p:nvSpPr>
        <p:spPr>
          <a:xfrm>
            <a:off x="1518314" y="469141"/>
            <a:ext cx="6752228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200" b="1" err="1">
                <a:solidFill>
                  <a:srgbClr val="215B31"/>
                </a:solidFill>
                <a:latin typeface="Montserrat"/>
                <a:ea typeface="Calibri"/>
                <a:cs typeface="Calibri"/>
              </a:rPr>
              <a:t>Programa</a:t>
            </a:r>
            <a:r>
              <a:rPr lang="en-US" sz="3200" b="1" dirty="0">
                <a:solidFill>
                  <a:srgbClr val="215B31"/>
                </a:solidFill>
                <a:latin typeface="Montserrat"/>
                <a:ea typeface="Calibri"/>
                <a:cs typeface="Calibri"/>
              </a:rPr>
              <a:t> de </a:t>
            </a:r>
            <a:r>
              <a:rPr lang="en-US" sz="3200" b="1" err="1">
                <a:solidFill>
                  <a:srgbClr val="215B31"/>
                </a:solidFill>
                <a:latin typeface="Montserrat"/>
                <a:ea typeface="Calibri"/>
                <a:cs typeface="Calibri"/>
              </a:rPr>
              <a:t>Rehabilitación</a:t>
            </a:r>
            <a:endParaRPr lang="en-US" sz="3200" b="1" err="1">
              <a:solidFill>
                <a:srgbClr val="215B31"/>
              </a:solidFill>
              <a:latin typeface="Montserrat"/>
            </a:endParaRPr>
          </a:p>
        </p:txBody>
      </p:sp>
      <p:pic>
        <p:nvPicPr>
          <p:cNvPr id="4" name="Google Shape;739;p48" descr="preencoded.png">
            <a:extLst>
              <a:ext uri="{FF2B5EF4-FFF2-40B4-BE49-F238E27FC236}">
                <a16:creationId xmlns:a16="http://schemas.microsoft.com/office/drawing/2014/main" id="{50D5E384-1FED-6535-F813-0521112A43E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63283" y="1527883"/>
            <a:ext cx="200254" cy="20025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44DA9A-69C6-8339-26E8-DE2A0E78692E}"/>
              </a:ext>
            </a:extLst>
          </p:cNvPr>
          <p:cNvSpPr txBox="1"/>
          <p:nvPr/>
        </p:nvSpPr>
        <p:spPr>
          <a:xfrm>
            <a:off x="1516224" y="1831132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8" name="Google Shape;740;p48">
            <a:extLst>
              <a:ext uri="{FF2B5EF4-FFF2-40B4-BE49-F238E27FC236}">
                <a16:creationId xmlns:a16="http://schemas.microsoft.com/office/drawing/2014/main" id="{C6D89D89-F4CD-0548-8A7B-D4A84038DED0}"/>
              </a:ext>
            </a:extLst>
          </p:cNvPr>
          <p:cNvSpPr txBox="1"/>
          <p:nvPr/>
        </p:nvSpPr>
        <p:spPr>
          <a:xfrm>
            <a:off x="864676" y="1832849"/>
            <a:ext cx="3790350" cy="53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600"/>
              <a:buFont typeface="Roboto"/>
              <a:buNone/>
            </a:pPr>
            <a:r>
              <a:rPr lang="en-US" sz="1400" b="1" i="0" u="none" strike="noStrike" cap="none" dirty="0" err="1">
                <a:solidFill>
                  <a:schemeClr val="accent1">
                    <a:lumMod val="76000"/>
                  </a:schemeClr>
                </a:solidFill>
                <a:ea typeface="Roboto"/>
                <a:sym typeface="Roboto"/>
              </a:rPr>
              <a:t>Permeabilización</a:t>
            </a:r>
            <a:r>
              <a:rPr lang="en-US" sz="1400" b="1" i="0" u="none" strike="noStrike" cap="none" dirty="0">
                <a:solidFill>
                  <a:schemeClr val="accent1">
                    <a:lumMod val="76000"/>
                  </a:schemeClr>
                </a:solidFill>
                <a:ea typeface="Roboto"/>
                <a:sym typeface="Roboto"/>
              </a:rPr>
              <a:t> de la </a:t>
            </a:r>
            <a:r>
              <a:rPr lang="en-US" sz="1400" b="1" i="0" u="none" strike="noStrike" cap="none" dirty="0" err="1">
                <a:solidFill>
                  <a:schemeClr val="accent1">
                    <a:lumMod val="76000"/>
                  </a:schemeClr>
                </a:solidFill>
                <a:ea typeface="Roboto"/>
                <a:sym typeface="Roboto"/>
              </a:rPr>
              <a:t>vía</a:t>
            </a:r>
            <a:r>
              <a:rPr lang="en-US" sz="1400" b="1" i="0" u="none" strike="noStrike" cap="none" dirty="0">
                <a:solidFill>
                  <a:schemeClr val="accent1">
                    <a:lumMod val="76000"/>
                  </a:schemeClr>
                </a:solidFill>
                <a:ea typeface="Roboto"/>
                <a:sym typeface="Roboto"/>
              </a:rPr>
              <a:t> </a:t>
            </a:r>
            <a:r>
              <a:rPr lang="en-US" sz="1400" b="1" i="0" u="none" strike="noStrike" cap="none" dirty="0" err="1">
                <a:solidFill>
                  <a:schemeClr val="accent1">
                    <a:lumMod val="76000"/>
                  </a:schemeClr>
                </a:solidFill>
                <a:ea typeface="Roboto"/>
                <a:sym typeface="Roboto"/>
              </a:rPr>
              <a:t>aérea</a:t>
            </a:r>
            <a:r>
              <a:rPr lang="en-US" sz="1400" b="1" i="0" u="none" strike="noStrike" cap="none" dirty="0">
                <a:solidFill>
                  <a:schemeClr val="accent1">
                    <a:lumMod val="76000"/>
                  </a:schemeClr>
                </a:solidFill>
                <a:ea typeface="Roboto"/>
                <a:sym typeface="Roboto"/>
              </a:rPr>
              <a:t> y </a:t>
            </a:r>
            <a:r>
              <a:rPr lang="en-US" sz="1400" b="1" i="0" u="none" strike="noStrike" cap="none" dirty="0" err="1">
                <a:solidFill>
                  <a:schemeClr val="accent1">
                    <a:lumMod val="76000"/>
                  </a:schemeClr>
                </a:solidFill>
                <a:ea typeface="Roboto"/>
                <a:sym typeface="Roboto"/>
              </a:rPr>
              <a:t>drenaje</a:t>
            </a:r>
            <a:r>
              <a:rPr lang="en-US" sz="1400" b="1" i="0" u="none" strike="noStrike" cap="none" dirty="0">
                <a:solidFill>
                  <a:schemeClr val="accent1">
                    <a:lumMod val="76000"/>
                  </a:schemeClr>
                </a:solidFill>
                <a:ea typeface="Roboto"/>
                <a:sym typeface="Roboto"/>
              </a:rPr>
              <a:t> </a:t>
            </a:r>
            <a:r>
              <a:rPr lang="en-US" sz="1400" b="1" i="0" u="none" strike="noStrike" cap="none" dirty="0" err="1">
                <a:solidFill>
                  <a:schemeClr val="accent1">
                    <a:lumMod val="76000"/>
                  </a:schemeClr>
                </a:solidFill>
                <a:ea typeface="Roboto"/>
                <a:sym typeface="Roboto"/>
              </a:rPr>
              <a:t>bronquial</a:t>
            </a:r>
            <a:endParaRPr lang="en-US" sz="1400" b="1" i="0" u="none" strike="noStrike" cap="none" dirty="0">
              <a:solidFill>
                <a:schemeClr val="accent1">
                  <a:lumMod val="76000"/>
                </a:schemeClr>
              </a:solidFill>
              <a:ea typeface="Roboto"/>
            </a:endParaRPr>
          </a:p>
          <a:p>
            <a:pPr>
              <a:buSzPts val="1600"/>
              <a:buFont typeface="Roboto"/>
            </a:pPr>
            <a:endParaRPr lang="en-US" sz="1200" b="1" dirty="0">
              <a:solidFill>
                <a:schemeClr val="accent1">
                  <a:lumMod val="76000"/>
                </a:schemeClr>
              </a:solidFill>
              <a:latin typeface="Roboto"/>
              <a:ea typeface="Roboto"/>
              <a:cs typeface="Roboto"/>
            </a:endParaRPr>
          </a:p>
          <a:p>
            <a:r>
              <a:rPr lang="en-US" sz="1000" err="1">
                <a:solidFill>
                  <a:srgbClr val="333333"/>
                </a:solidFill>
                <a:ea typeface="Roboto"/>
              </a:rPr>
              <a:t>Técnicas</a:t>
            </a:r>
            <a:r>
              <a:rPr lang="en-US" sz="1000" dirty="0">
                <a:solidFill>
                  <a:srgbClr val="333333"/>
                </a:solidFill>
                <a:ea typeface="Roboto"/>
              </a:rPr>
              <a:t> </a:t>
            </a:r>
            <a:r>
              <a:rPr lang="en-US" sz="1000" err="1">
                <a:solidFill>
                  <a:srgbClr val="333333"/>
                </a:solidFill>
                <a:ea typeface="Roboto"/>
              </a:rPr>
              <a:t>específicas</a:t>
            </a:r>
            <a:r>
              <a:rPr lang="en-US" sz="1000" dirty="0">
                <a:solidFill>
                  <a:srgbClr val="333333"/>
                </a:solidFill>
                <a:ea typeface="Roboto"/>
              </a:rPr>
              <a:t> para </a:t>
            </a:r>
            <a:r>
              <a:rPr lang="en-US" sz="1000" err="1">
                <a:solidFill>
                  <a:srgbClr val="333333"/>
                </a:solidFill>
                <a:ea typeface="Roboto"/>
              </a:rPr>
              <a:t>mantener</a:t>
            </a:r>
            <a:r>
              <a:rPr lang="en-US" sz="1000" dirty="0">
                <a:solidFill>
                  <a:srgbClr val="333333"/>
                </a:solidFill>
                <a:ea typeface="Roboto"/>
              </a:rPr>
              <a:t> las </a:t>
            </a:r>
            <a:r>
              <a:rPr lang="en-US" sz="1000" err="1">
                <a:solidFill>
                  <a:srgbClr val="333333"/>
                </a:solidFill>
                <a:ea typeface="Roboto"/>
              </a:rPr>
              <a:t>vías</a:t>
            </a:r>
            <a:r>
              <a:rPr lang="en-US" sz="1000" dirty="0">
                <a:solidFill>
                  <a:srgbClr val="333333"/>
                </a:solidFill>
                <a:ea typeface="Roboto"/>
              </a:rPr>
              <a:t> </a:t>
            </a:r>
            <a:r>
              <a:rPr lang="en-US" sz="1000" err="1">
                <a:solidFill>
                  <a:srgbClr val="333333"/>
                </a:solidFill>
                <a:ea typeface="Roboto"/>
              </a:rPr>
              <a:t>respiratorias</a:t>
            </a:r>
            <a:r>
              <a:rPr lang="en-US" sz="1000" dirty="0">
                <a:solidFill>
                  <a:srgbClr val="333333"/>
                </a:solidFill>
                <a:ea typeface="Roboto"/>
              </a:rPr>
              <a:t> </a:t>
            </a:r>
            <a:r>
              <a:rPr lang="en-US" sz="1000" err="1">
                <a:solidFill>
                  <a:srgbClr val="333333"/>
                </a:solidFill>
                <a:ea typeface="Roboto"/>
              </a:rPr>
              <a:t>libres</a:t>
            </a:r>
            <a:r>
              <a:rPr lang="en-US" sz="1000" dirty="0">
                <a:solidFill>
                  <a:srgbClr val="333333"/>
                </a:solidFill>
                <a:ea typeface="Roboto"/>
              </a:rPr>
              <a:t> de </a:t>
            </a:r>
            <a:r>
              <a:rPr lang="en-US" sz="1000" err="1">
                <a:solidFill>
                  <a:srgbClr val="333333"/>
                </a:solidFill>
                <a:ea typeface="Roboto"/>
              </a:rPr>
              <a:t>secreciones</a:t>
            </a:r>
            <a:endParaRPr lang="en-US" sz="1000" err="1"/>
          </a:p>
          <a:p>
            <a:pPr>
              <a:buSzPts val="1600"/>
            </a:pPr>
            <a:endParaRPr lang="en-US" sz="1200" b="1" dirty="0">
              <a:solidFill>
                <a:srgbClr val="2E75B5"/>
              </a:solidFill>
              <a:latin typeface="Roboto"/>
              <a:ea typeface="Roboto"/>
              <a:cs typeface="Roboto"/>
            </a:endParaRPr>
          </a:p>
        </p:txBody>
      </p:sp>
      <p:pic>
        <p:nvPicPr>
          <p:cNvPr id="10" name="Google Shape;745;p48" descr="preencoded.png">
            <a:extLst>
              <a:ext uri="{FF2B5EF4-FFF2-40B4-BE49-F238E27FC236}">
                <a16:creationId xmlns:a16="http://schemas.microsoft.com/office/drawing/2014/main" id="{9E19F916-B4CC-EB84-E371-DFA9EB14BE0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3543" y="2948923"/>
            <a:ext cx="200254" cy="20025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C6FD847-45E1-6291-F1BA-3AC35A58F5A4}"/>
              </a:ext>
            </a:extLst>
          </p:cNvPr>
          <p:cNvSpPr txBox="1"/>
          <p:nvPr/>
        </p:nvSpPr>
        <p:spPr>
          <a:xfrm>
            <a:off x="843665" y="2905520"/>
            <a:ext cx="45720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i="0" u="none" strike="noStrike" baseline="0" err="1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Entrenamiento</a:t>
            </a:r>
            <a:r>
              <a:rPr lang="en-US" sz="140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400" b="1" i="0" u="none" strike="noStrike" baseline="0" err="1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músculos</a:t>
            </a:r>
            <a:r>
              <a:rPr lang="en-US" sz="140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b="1" i="0" u="none" strike="noStrike" baseline="0" err="1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respiratorios</a:t>
            </a:r>
            <a:r>
              <a:rPr sz="1400" b="0" i="0" dirty="0">
                <a:solidFill>
                  <a:schemeClr val="accent1">
                    <a:lumMod val="76000"/>
                  </a:schemeClr>
                </a:solidFill>
                <a:latin typeface="Arial"/>
                <a:ea typeface="Roboto"/>
                <a:cs typeface="Arial"/>
              </a:rPr>
              <a:t>​</a:t>
            </a:r>
            <a:r>
              <a:rPr lang="en-US" sz="1400" dirty="0">
                <a:solidFill>
                  <a:schemeClr val="accent1">
                    <a:lumMod val="76000"/>
                  </a:schemeClr>
                </a:solidFill>
                <a:latin typeface="Arial"/>
                <a:ea typeface="Roboto"/>
                <a:cs typeface="Arial"/>
              </a:rPr>
              <a:t> </a:t>
            </a:r>
            <a:endParaRPr lang="en-US" sz="1400">
              <a:solidFill>
                <a:schemeClr val="accent1">
                  <a:lumMod val="76000"/>
                </a:schemeClr>
              </a:solidFill>
              <a:latin typeface="Arial"/>
              <a:cs typeface="Arial"/>
            </a:endParaRPr>
          </a:p>
          <a:p>
            <a:endParaRPr lang="en-US" sz="1200" dirty="0">
              <a:solidFill>
                <a:schemeClr val="accent1">
                  <a:lumMod val="76000"/>
                </a:schemeClr>
              </a:solidFill>
              <a:latin typeface="Roboto"/>
              <a:ea typeface="Roboto"/>
              <a:cs typeface="Roboto"/>
            </a:endParaRPr>
          </a:p>
          <a:p>
            <a:r>
              <a:rPr lang="en-US" sz="1000" err="1">
                <a:solidFill>
                  <a:srgbClr val="333333"/>
                </a:solidFill>
                <a:latin typeface="Arial"/>
                <a:ea typeface="Roboto"/>
                <a:cs typeface="Arial"/>
              </a:rPr>
              <a:t>Fortalecimiento</a:t>
            </a:r>
            <a:r>
              <a:rPr lang="en-US" sz="1000" dirty="0">
                <a:solidFill>
                  <a:srgbClr val="333333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000" err="1">
                <a:solidFill>
                  <a:srgbClr val="333333"/>
                </a:solidFill>
                <a:latin typeface="Arial"/>
                <a:ea typeface="Roboto"/>
                <a:cs typeface="Arial"/>
              </a:rPr>
              <a:t>específico</a:t>
            </a:r>
            <a:r>
              <a:rPr lang="en-US" sz="1000" dirty="0">
                <a:solidFill>
                  <a:srgbClr val="333333"/>
                </a:solidFill>
                <a:latin typeface="Arial"/>
                <a:ea typeface="Roboto"/>
                <a:cs typeface="Arial"/>
              </a:rPr>
              <a:t> para </a:t>
            </a:r>
            <a:r>
              <a:rPr lang="en-US" sz="1000" err="1">
                <a:solidFill>
                  <a:srgbClr val="333333"/>
                </a:solidFill>
                <a:latin typeface="Arial"/>
                <a:ea typeface="Roboto"/>
                <a:cs typeface="Arial"/>
              </a:rPr>
              <a:t>mejorar</a:t>
            </a:r>
            <a:r>
              <a:rPr lang="en-US" sz="1000" dirty="0">
                <a:solidFill>
                  <a:srgbClr val="333333"/>
                </a:solidFill>
                <a:latin typeface="Arial"/>
                <a:ea typeface="Roboto"/>
                <a:cs typeface="Arial"/>
              </a:rPr>
              <a:t> la </a:t>
            </a:r>
            <a:r>
              <a:rPr lang="en-US" sz="1000" err="1">
                <a:solidFill>
                  <a:srgbClr val="333333"/>
                </a:solidFill>
                <a:latin typeface="Arial"/>
                <a:ea typeface="Roboto"/>
                <a:cs typeface="Arial"/>
              </a:rPr>
              <a:t>capacidad</a:t>
            </a:r>
            <a:r>
              <a:rPr lang="en-US" sz="1000" dirty="0">
                <a:solidFill>
                  <a:srgbClr val="333333"/>
                </a:solidFill>
                <a:latin typeface="Arial"/>
                <a:ea typeface="Roboto"/>
                <a:cs typeface="Arial"/>
              </a:rPr>
              <a:t> respiratoria</a:t>
            </a:r>
            <a:endParaRPr lang="en-US" sz="1000">
              <a:latin typeface="Arial"/>
              <a:ea typeface="Roboto"/>
              <a:cs typeface="Arial"/>
            </a:endParaRPr>
          </a:p>
          <a:p>
            <a:pPr algn="ctr"/>
            <a:endParaRPr lang="en-US" dirty="0">
              <a:ea typeface="Calibri"/>
              <a:cs typeface="Calibri"/>
            </a:endParaRPr>
          </a:p>
        </p:txBody>
      </p:sp>
      <p:pic>
        <p:nvPicPr>
          <p:cNvPr id="15" name="Google Shape;751;p48" descr="preencoded.png">
            <a:extLst>
              <a:ext uri="{FF2B5EF4-FFF2-40B4-BE49-F238E27FC236}">
                <a16:creationId xmlns:a16="http://schemas.microsoft.com/office/drawing/2014/main" id="{3256B146-86DF-9D8E-F4E1-8416B7D9A68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2976" y="4171090"/>
            <a:ext cx="250317" cy="20025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C26719-AACA-AAC3-1D7C-C15AA6FABF70}"/>
              </a:ext>
            </a:extLst>
          </p:cNvPr>
          <p:cNvSpPr txBox="1"/>
          <p:nvPr/>
        </p:nvSpPr>
        <p:spPr>
          <a:xfrm>
            <a:off x="843665" y="4067633"/>
            <a:ext cx="457200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i="0" u="none" strike="noStrike" baseline="0" dirty="0" err="1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Ejercicios</a:t>
            </a:r>
            <a:r>
              <a:rPr lang="en-US" sz="140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 de </a:t>
            </a:r>
            <a:r>
              <a:rPr lang="en-US" sz="1400" b="1" i="0" u="none" strike="noStrike" baseline="0" dirty="0" err="1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fortalecimiento</a:t>
            </a:r>
            <a:r>
              <a:rPr lang="en-US" sz="140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 y </a:t>
            </a:r>
            <a:r>
              <a:rPr lang="en-US" sz="1400" b="1" i="0" u="none" strike="noStrike" baseline="0" dirty="0" err="1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resistencia</a:t>
            </a:r>
            <a:r>
              <a:rPr sz="1400" b="0" i="0" dirty="0">
                <a:solidFill>
                  <a:schemeClr val="accent1">
                    <a:lumMod val="76000"/>
                  </a:schemeClr>
                </a:solidFill>
                <a:latin typeface="Arial"/>
                <a:ea typeface="Roboto"/>
                <a:cs typeface="Arial"/>
              </a:rPr>
              <a:t>​</a:t>
            </a:r>
            <a:endParaRPr lang="en-US" sz="1400">
              <a:solidFill>
                <a:schemeClr val="accent1">
                  <a:lumMod val="76000"/>
                </a:schemeClr>
              </a:solidFill>
              <a:latin typeface="Arial"/>
              <a:cs typeface="Arial"/>
            </a:endParaRPr>
          </a:p>
          <a:p>
            <a:endParaRPr lang="en-US" sz="1200" dirty="0">
              <a:solidFill>
                <a:schemeClr val="accent1">
                  <a:lumMod val="76000"/>
                </a:schemeClr>
              </a:solidFill>
              <a:latin typeface="Roboto"/>
              <a:ea typeface="Roboto"/>
              <a:cs typeface="Roboto"/>
            </a:endParaRPr>
          </a:p>
          <a:p>
            <a:r>
              <a:rPr lang="en-US" sz="1000" err="1">
                <a:solidFill>
                  <a:srgbClr val="333333"/>
                </a:solidFill>
                <a:latin typeface="Arial"/>
                <a:ea typeface="Roboto"/>
                <a:cs typeface="Arial"/>
              </a:rPr>
              <a:t>Recuperación</a:t>
            </a:r>
            <a:r>
              <a:rPr lang="en-US" sz="1000" dirty="0">
                <a:solidFill>
                  <a:srgbClr val="333333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000" err="1">
                <a:solidFill>
                  <a:srgbClr val="333333"/>
                </a:solidFill>
                <a:latin typeface="Arial"/>
                <a:ea typeface="Roboto"/>
                <a:cs typeface="Arial"/>
              </a:rPr>
              <a:t>progresiva</a:t>
            </a:r>
            <a:r>
              <a:rPr lang="en-US" sz="1000" dirty="0">
                <a:solidFill>
                  <a:srgbClr val="333333"/>
                </a:solidFill>
                <a:latin typeface="Arial"/>
                <a:ea typeface="Roboto"/>
                <a:cs typeface="Arial"/>
              </a:rPr>
              <a:t> de la </a:t>
            </a:r>
            <a:r>
              <a:rPr lang="en-US" sz="1000" err="1">
                <a:solidFill>
                  <a:srgbClr val="333333"/>
                </a:solidFill>
                <a:latin typeface="Arial"/>
                <a:ea typeface="Roboto"/>
                <a:cs typeface="Arial"/>
              </a:rPr>
              <a:t>capacidad</a:t>
            </a:r>
            <a:r>
              <a:rPr lang="en-US" sz="1000" dirty="0">
                <a:solidFill>
                  <a:srgbClr val="333333"/>
                </a:solidFill>
                <a:latin typeface="Arial"/>
                <a:ea typeface="Roboto"/>
                <a:cs typeface="Arial"/>
              </a:rPr>
              <a:t> </a:t>
            </a:r>
            <a:r>
              <a:rPr lang="en-US" sz="1000" err="1">
                <a:solidFill>
                  <a:srgbClr val="333333"/>
                </a:solidFill>
                <a:latin typeface="Arial"/>
                <a:ea typeface="Roboto"/>
                <a:cs typeface="Arial"/>
              </a:rPr>
              <a:t>física</a:t>
            </a:r>
            <a:r>
              <a:rPr lang="en-US" sz="1000" dirty="0">
                <a:solidFill>
                  <a:srgbClr val="333333"/>
                </a:solidFill>
                <a:latin typeface="Arial"/>
                <a:ea typeface="Roboto"/>
                <a:cs typeface="Arial"/>
              </a:rPr>
              <a:t> general</a:t>
            </a:r>
            <a:r>
              <a:rPr lang="en-US" sz="1000" dirty="0">
                <a:latin typeface="Arial"/>
                <a:ea typeface="Roboto"/>
                <a:cs typeface="Arial"/>
              </a:rPr>
              <a:t> </a:t>
            </a:r>
          </a:p>
          <a:p>
            <a:pPr algn="ctr"/>
            <a:endParaRPr lang="en-US" dirty="0">
              <a:ea typeface="Calibri"/>
              <a:cs typeface="Calibri"/>
            </a:endParaRPr>
          </a:p>
        </p:txBody>
      </p:sp>
      <p:pic>
        <p:nvPicPr>
          <p:cNvPr id="19" name="Google Shape;742;p48" descr="preencoded.png">
            <a:extLst>
              <a:ext uri="{FF2B5EF4-FFF2-40B4-BE49-F238E27FC236}">
                <a16:creationId xmlns:a16="http://schemas.microsoft.com/office/drawing/2014/main" id="{653FB076-78A0-8743-63DB-3ED1B8BBAE4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51057" y="2407563"/>
            <a:ext cx="250317" cy="200254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181C523-5C2D-A582-9E9F-E3FE9CE375EE}"/>
              </a:ext>
            </a:extLst>
          </p:cNvPr>
          <p:cNvSpPr txBox="1"/>
          <p:nvPr/>
        </p:nvSpPr>
        <p:spPr>
          <a:xfrm>
            <a:off x="4900084" y="2409051"/>
            <a:ext cx="4572000" cy="12926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i="0" u="none" strike="noStrike" baseline="0" err="1">
                <a:solidFill>
                  <a:schemeClr val="accent1">
                    <a:lumMod val="76000"/>
                  </a:schemeClr>
                </a:solidFill>
                <a:latin typeface="Arial"/>
                <a:ea typeface="Segoe UI"/>
                <a:cs typeface="Arial"/>
              </a:rPr>
              <a:t>Ejercicios</a:t>
            </a:r>
            <a:r>
              <a:rPr lang="en-US" sz="140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Arial"/>
                <a:ea typeface="Segoe UI"/>
                <a:cs typeface="Arial"/>
              </a:rPr>
              <a:t> de </a:t>
            </a:r>
            <a:r>
              <a:rPr lang="en-US" sz="1400" b="1" i="0" u="none" strike="noStrike" baseline="0" err="1">
                <a:solidFill>
                  <a:schemeClr val="accent1">
                    <a:lumMod val="76000"/>
                  </a:schemeClr>
                </a:solidFill>
                <a:latin typeface="Arial"/>
                <a:ea typeface="Segoe UI"/>
                <a:cs typeface="Arial"/>
              </a:rPr>
              <a:t>coordinación</a:t>
            </a:r>
            <a:r>
              <a:rPr lang="en-US" sz="140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Arial"/>
                <a:ea typeface="Segoe UI"/>
                <a:cs typeface="Arial"/>
              </a:rPr>
              <a:t> y </a:t>
            </a:r>
            <a:r>
              <a:rPr lang="en-US" sz="1400" b="1" i="0" u="none" strike="noStrike" baseline="0" err="1">
                <a:solidFill>
                  <a:schemeClr val="accent1">
                    <a:lumMod val="76000"/>
                  </a:schemeClr>
                </a:solidFill>
                <a:latin typeface="Arial"/>
                <a:ea typeface="Segoe UI"/>
                <a:cs typeface="Arial"/>
              </a:rPr>
              <a:t>reeducación</a:t>
            </a:r>
            <a:r>
              <a:rPr lang="en-US" sz="140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Arial"/>
                <a:ea typeface="Segoe UI"/>
                <a:cs typeface="Arial"/>
              </a:rPr>
              <a:t> respiratoria</a:t>
            </a:r>
            <a:r>
              <a:rPr sz="1400" b="0" i="0" dirty="0">
                <a:solidFill>
                  <a:schemeClr val="accent1">
                    <a:lumMod val="76000"/>
                  </a:schemeClr>
                </a:solidFill>
                <a:latin typeface="Arial"/>
                <a:ea typeface="Roboto"/>
                <a:cs typeface="Arial"/>
              </a:rPr>
              <a:t>​</a:t>
            </a:r>
            <a:endParaRPr lang="en-US" sz="1400">
              <a:solidFill>
                <a:schemeClr val="accent1">
                  <a:lumMod val="76000"/>
                </a:schemeClr>
              </a:solidFill>
              <a:latin typeface="Arial"/>
              <a:ea typeface="Roboto"/>
              <a:cs typeface="Arial"/>
            </a:endParaRPr>
          </a:p>
          <a:p>
            <a:endParaRPr lang="en-US" sz="1200" dirty="0">
              <a:solidFill>
                <a:schemeClr val="accent1">
                  <a:lumMod val="76000"/>
                </a:schemeClr>
              </a:solidFill>
              <a:latin typeface="Roboto"/>
              <a:ea typeface="Roboto"/>
              <a:cs typeface="Roboto"/>
            </a:endParaRPr>
          </a:p>
          <a:p>
            <a:r>
              <a:rPr lang="en-US" sz="1000" err="1">
                <a:latin typeface="Arial"/>
                <a:ea typeface="Roboto"/>
                <a:cs typeface="Arial"/>
              </a:rPr>
              <a:t>Respiración</a:t>
            </a:r>
            <a:r>
              <a:rPr lang="en-US" sz="1000" dirty="0">
                <a:latin typeface="Arial"/>
                <a:ea typeface="Roboto"/>
                <a:cs typeface="Arial"/>
              </a:rPr>
              <a:t> </a:t>
            </a:r>
            <a:r>
              <a:rPr lang="en-US" sz="1000" err="1">
                <a:latin typeface="Arial"/>
                <a:ea typeface="Roboto"/>
                <a:cs typeface="Arial"/>
              </a:rPr>
              <a:t>diafragmática</a:t>
            </a:r>
            <a:r>
              <a:rPr lang="en-US" sz="1000" dirty="0">
                <a:latin typeface="Arial"/>
                <a:ea typeface="Roboto"/>
                <a:cs typeface="Arial"/>
              </a:rPr>
              <a:t>, </a:t>
            </a:r>
            <a:r>
              <a:rPr lang="en-US" sz="1000" err="1">
                <a:latin typeface="Arial"/>
                <a:ea typeface="Roboto"/>
                <a:cs typeface="Arial"/>
              </a:rPr>
              <a:t>ventilación</a:t>
            </a:r>
            <a:r>
              <a:rPr lang="en-US" sz="1000" dirty="0">
                <a:latin typeface="Arial"/>
                <a:ea typeface="Roboto"/>
                <a:cs typeface="Arial"/>
              </a:rPr>
              <a:t> lenta </a:t>
            </a:r>
            <a:r>
              <a:rPr lang="en-US" sz="1000" err="1">
                <a:latin typeface="Arial"/>
                <a:ea typeface="Roboto"/>
                <a:cs typeface="Arial"/>
              </a:rPr>
              <a:t>controlada</a:t>
            </a:r>
            <a:r>
              <a:rPr lang="en-US" sz="1000" dirty="0">
                <a:latin typeface="Arial"/>
                <a:ea typeface="Roboto"/>
                <a:cs typeface="Arial"/>
              </a:rPr>
              <a:t>, </a:t>
            </a:r>
          </a:p>
          <a:p>
            <a:r>
              <a:rPr lang="en-US" sz="1000" err="1">
                <a:latin typeface="Arial"/>
                <a:ea typeface="Roboto"/>
                <a:cs typeface="Arial"/>
              </a:rPr>
              <a:t>respiración</a:t>
            </a:r>
            <a:r>
              <a:rPr lang="en-US" sz="1000" dirty="0">
                <a:latin typeface="Arial"/>
                <a:ea typeface="Roboto"/>
                <a:cs typeface="Arial"/>
              </a:rPr>
              <a:t> con </a:t>
            </a:r>
            <a:r>
              <a:rPr lang="en-US" sz="1000" err="1">
                <a:latin typeface="Arial"/>
                <a:ea typeface="Roboto"/>
                <a:cs typeface="Arial"/>
              </a:rPr>
              <a:t>labios</a:t>
            </a:r>
            <a:r>
              <a:rPr lang="en-US" sz="1000" dirty="0">
                <a:latin typeface="Arial"/>
                <a:ea typeface="Roboto"/>
                <a:cs typeface="Arial"/>
              </a:rPr>
              <a:t> </a:t>
            </a:r>
            <a:r>
              <a:rPr lang="en-US" sz="1000" err="1">
                <a:latin typeface="Arial"/>
                <a:ea typeface="Roboto"/>
                <a:cs typeface="Arial"/>
              </a:rPr>
              <a:t>fruncidos</a:t>
            </a:r>
            <a:endParaRPr lang="en-US" sz="1000">
              <a:latin typeface="Arial"/>
              <a:ea typeface="Roboto"/>
              <a:cs typeface="Arial"/>
            </a:endParaRPr>
          </a:p>
          <a:p>
            <a:pPr algn="ctr"/>
            <a:endParaRPr lang="en-US">
              <a:ea typeface="Calibri"/>
              <a:cs typeface="Calibri"/>
            </a:endParaRPr>
          </a:p>
        </p:txBody>
      </p:sp>
      <p:pic>
        <p:nvPicPr>
          <p:cNvPr id="22" name="Google Shape;748;p48" descr="preencoded.png">
            <a:extLst>
              <a:ext uri="{FF2B5EF4-FFF2-40B4-BE49-F238E27FC236}">
                <a16:creationId xmlns:a16="http://schemas.microsoft.com/office/drawing/2014/main" id="{59FD8F32-C7F7-6A79-389B-1D3D087AFE80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-885" r="-875"/>
          <a:stretch/>
        </p:blipFill>
        <p:spPr>
          <a:xfrm>
            <a:off x="4649002" y="3792258"/>
            <a:ext cx="238016" cy="259962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D3169E6-D871-47FA-27AE-C6D9ABB90B2E}"/>
              </a:ext>
            </a:extLst>
          </p:cNvPr>
          <p:cNvSpPr txBox="1"/>
          <p:nvPr/>
        </p:nvSpPr>
        <p:spPr>
          <a:xfrm>
            <a:off x="4889500" y="3758821"/>
            <a:ext cx="4572000" cy="12157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 i="0" u="none" strike="noStrike" baseline="0" dirty="0" err="1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Entrenamiento</a:t>
            </a:r>
            <a:r>
              <a:rPr lang="en-US" sz="140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 de la </a:t>
            </a:r>
            <a:r>
              <a:rPr lang="en-US" sz="1400" b="1" i="0" u="none" strike="noStrike" baseline="0" dirty="0" err="1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musculatura</a:t>
            </a:r>
            <a:r>
              <a:rPr lang="en-US" sz="1400" b="1" i="0" u="none" strike="noStrike" baseline="0" dirty="0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 </a:t>
            </a:r>
            <a:r>
              <a:rPr lang="en-US" sz="1400" b="1" i="0" u="none" strike="noStrike" baseline="0" dirty="0" err="1">
                <a:solidFill>
                  <a:schemeClr val="accent1">
                    <a:lumMod val="76000"/>
                  </a:schemeClr>
                </a:solidFill>
                <a:latin typeface="Arial"/>
                <a:cs typeface="Arial"/>
              </a:rPr>
              <a:t>periférica</a:t>
            </a:r>
            <a:r>
              <a:rPr sz="1400" b="0" i="0" dirty="0">
                <a:solidFill>
                  <a:schemeClr val="accent1">
                    <a:lumMod val="76000"/>
                  </a:schemeClr>
                </a:solidFill>
                <a:latin typeface="Arial"/>
                <a:ea typeface="Roboto"/>
                <a:cs typeface="Arial"/>
              </a:rPr>
              <a:t>​</a:t>
            </a:r>
            <a:endParaRPr lang="en-US" sz="1400">
              <a:solidFill>
                <a:schemeClr val="accent1">
                  <a:lumMod val="76000"/>
                </a:schemeClr>
              </a:solidFill>
              <a:latin typeface="Arial"/>
              <a:cs typeface="Arial"/>
            </a:endParaRPr>
          </a:p>
          <a:p>
            <a:endParaRPr lang="en-US" sz="1000" dirty="0">
              <a:solidFill>
                <a:schemeClr val="accent1">
                  <a:lumMod val="76000"/>
                </a:schemeClr>
              </a:solidFill>
              <a:latin typeface="Roboto"/>
              <a:ea typeface="Roboto"/>
              <a:cs typeface="Roboto"/>
            </a:endParaRPr>
          </a:p>
          <a:p>
            <a:r>
              <a:rPr lang="en-US" sz="1000" err="1">
                <a:solidFill>
                  <a:srgbClr val="333333"/>
                </a:solidFill>
                <a:latin typeface="Arial"/>
                <a:ea typeface="Roboto"/>
                <a:cs typeface="Arial"/>
              </a:rPr>
              <a:t>Recuperación</a:t>
            </a:r>
            <a:r>
              <a:rPr lang="en-US" sz="1000" dirty="0">
                <a:solidFill>
                  <a:srgbClr val="333333"/>
                </a:solidFill>
                <a:latin typeface="Arial"/>
                <a:ea typeface="Roboto"/>
                <a:cs typeface="Arial"/>
              </a:rPr>
              <a:t> de la </a:t>
            </a:r>
            <a:r>
              <a:rPr lang="en-US" sz="1000" err="1">
                <a:solidFill>
                  <a:srgbClr val="333333"/>
                </a:solidFill>
                <a:latin typeface="Arial"/>
                <a:ea typeface="Roboto"/>
                <a:cs typeface="Arial"/>
              </a:rPr>
              <a:t>fuerza</a:t>
            </a:r>
            <a:r>
              <a:rPr lang="en-US" sz="1000" dirty="0">
                <a:solidFill>
                  <a:srgbClr val="333333"/>
                </a:solidFill>
                <a:latin typeface="Arial"/>
                <a:ea typeface="Roboto"/>
                <a:cs typeface="Arial"/>
              </a:rPr>
              <a:t> y </a:t>
            </a:r>
            <a:r>
              <a:rPr lang="en-US" sz="1000" err="1">
                <a:solidFill>
                  <a:srgbClr val="333333"/>
                </a:solidFill>
                <a:latin typeface="Arial"/>
                <a:ea typeface="Roboto"/>
                <a:cs typeface="Arial"/>
              </a:rPr>
              <a:t>funcionalidad</a:t>
            </a:r>
            <a:r>
              <a:rPr lang="en-US" sz="1000" dirty="0">
                <a:solidFill>
                  <a:srgbClr val="333333"/>
                </a:solidFill>
                <a:latin typeface="Arial"/>
                <a:ea typeface="Roboto"/>
                <a:cs typeface="Arial"/>
              </a:rPr>
              <a:t> de </a:t>
            </a:r>
            <a:r>
              <a:rPr lang="en-US" sz="1000" err="1">
                <a:solidFill>
                  <a:srgbClr val="333333"/>
                </a:solidFill>
                <a:latin typeface="Arial"/>
                <a:ea typeface="Roboto"/>
                <a:cs typeface="Arial"/>
              </a:rPr>
              <a:t>extremidades</a:t>
            </a:r>
            <a:endParaRPr lang="en-US" sz="1000">
              <a:latin typeface="Arial"/>
              <a:ea typeface="Roboto"/>
              <a:cs typeface="Arial"/>
            </a:endParaRPr>
          </a:p>
          <a:p>
            <a:endParaRPr lang="en-US" sz="900" dirty="0">
              <a:solidFill>
                <a:srgbClr val="333333"/>
              </a:solidFill>
              <a:latin typeface="Roboto"/>
              <a:ea typeface="Roboto"/>
              <a:cs typeface="Roboto"/>
            </a:endParaRPr>
          </a:p>
          <a:p>
            <a:endParaRPr lang="en-US" sz="1200" dirty="0">
              <a:latin typeface="Roboto"/>
              <a:ea typeface="Roboto"/>
              <a:cs typeface="Roboto"/>
            </a:endParaRPr>
          </a:p>
          <a:p>
            <a:pPr algn="ctr"/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291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62BD83-002F-715F-02E6-6C23DEA285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708" y="702871"/>
            <a:ext cx="2202977" cy="29312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DFABD5-96A7-68C5-43F1-2C710BF47C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8159" y="708085"/>
            <a:ext cx="2207824" cy="29401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EF9E92-E2FF-6638-44C3-E4DD8F828015}"/>
              </a:ext>
            </a:extLst>
          </p:cNvPr>
          <p:cNvSpPr txBox="1"/>
          <p:nvPr/>
        </p:nvSpPr>
        <p:spPr>
          <a:xfrm>
            <a:off x="1599259" y="3789107"/>
            <a:ext cx="281346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 err="1">
                <a:latin typeface="Arial"/>
                <a:ea typeface="Calibri"/>
                <a:cs typeface="Arial"/>
              </a:rPr>
              <a:t>Entrenamiento</a:t>
            </a:r>
            <a:r>
              <a:rPr lang="en-US" sz="1400" dirty="0">
                <a:latin typeface="Arial"/>
                <a:ea typeface="Calibri"/>
                <a:cs typeface="Arial"/>
              </a:rPr>
              <a:t> de </a:t>
            </a:r>
            <a:r>
              <a:rPr lang="en-US" sz="1400" dirty="0" err="1">
                <a:latin typeface="Arial"/>
                <a:ea typeface="Calibri"/>
                <a:cs typeface="Arial"/>
              </a:rPr>
              <a:t>músculos</a:t>
            </a:r>
            <a:r>
              <a:rPr lang="en-US" sz="1400" dirty="0">
                <a:latin typeface="Arial"/>
                <a:ea typeface="Calibri"/>
                <a:cs typeface="Arial"/>
              </a:rPr>
              <a:t> </a:t>
            </a:r>
            <a:r>
              <a:rPr lang="en-US" sz="1400" dirty="0" err="1">
                <a:latin typeface="Arial"/>
                <a:ea typeface="Calibri"/>
                <a:cs typeface="Arial"/>
              </a:rPr>
              <a:t>inspiratorios</a:t>
            </a:r>
            <a:r>
              <a:rPr lang="en-US" sz="1400" dirty="0">
                <a:latin typeface="Arial"/>
                <a:ea typeface="Calibri"/>
                <a:cs typeface="Arial"/>
              </a:rPr>
              <a:t> y </a:t>
            </a:r>
            <a:r>
              <a:rPr lang="en-US" sz="1400" dirty="0" err="1">
                <a:latin typeface="Arial"/>
                <a:ea typeface="Calibri"/>
                <a:cs typeface="Arial"/>
              </a:rPr>
              <a:t>pedalímetro</a:t>
            </a:r>
            <a:endParaRPr lang="en-US" sz="1400" dirty="0" err="1">
              <a:latin typeface="Arial"/>
              <a:cs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F3EB8E3-E37E-3C22-26D3-E10C9FD45643}"/>
              </a:ext>
            </a:extLst>
          </p:cNvPr>
          <p:cNvSpPr txBox="1"/>
          <p:nvPr/>
        </p:nvSpPr>
        <p:spPr>
          <a:xfrm>
            <a:off x="5327260" y="3731149"/>
            <a:ext cx="2226468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latin typeface="Arial"/>
                <a:ea typeface="Calibri"/>
                <a:cs typeface="Arial"/>
              </a:rPr>
              <a:t>IMT y </a:t>
            </a:r>
            <a:r>
              <a:rPr lang="en-US" sz="1400" dirty="0" err="1">
                <a:latin typeface="Arial"/>
                <a:ea typeface="Calibri"/>
                <a:cs typeface="Arial"/>
              </a:rPr>
              <a:t>ejercicios</a:t>
            </a:r>
            <a:r>
              <a:rPr lang="en-US" sz="1400" dirty="0">
                <a:latin typeface="Arial"/>
                <a:ea typeface="Calibri"/>
                <a:cs typeface="Arial"/>
              </a:rPr>
              <a:t> </a:t>
            </a:r>
            <a:r>
              <a:rPr lang="en-US" sz="1400" dirty="0" err="1">
                <a:latin typeface="Arial"/>
                <a:ea typeface="Calibri"/>
                <a:cs typeface="Arial"/>
              </a:rPr>
              <a:t>respiratorios</a:t>
            </a:r>
            <a:endParaRPr lang="en-US" sz="1400" dirty="0" err="1">
              <a:latin typeface="Arial"/>
              <a:cs typeface="Arial"/>
            </a:endParaRPr>
          </a:p>
        </p:txBody>
      </p:sp>
      <p:pic>
        <p:nvPicPr>
          <p:cNvPr id="13" name="Picture 12" descr="preencoded.png">
            <a:extLst>
              <a:ext uri="{FF2B5EF4-FFF2-40B4-BE49-F238E27FC236}">
                <a16:creationId xmlns:a16="http://schemas.microsoft.com/office/drawing/2014/main" id="{58C2A3E3-C662-3AE2-2C11-F6FFFBD83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6781" y="4900164"/>
            <a:ext cx="152400" cy="152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F4ADECC-3EA5-E84D-09C7-D6D0A7FB3EDD}"/>
              </a:ext>
            </a:extLst>
          </p:cNvPr>
          <p:cNvSpPr txBox="1"/>
          <p:nvPr/>
        </p:nvSpPr>
        <p:spPr>
          <a:xfrm>
            <a:off x="2965331" y="4566609"/>
            <a:ext cx="4572000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br>
              <a:rPr lang="en-US" b="0" i="1" dirty="0"/>
            </a:br>
            <a:r>
              <a:rPr lang="en-US" sz="1200" b="0" i="1" u="none" strike="noStrike" err="1">
                <a:solidFill>
                  <a:srgbClr val="333333"/>
                </a:solidFill>
                <a:latin typeface="Roboto"/>
                <a:ea typeface="Roboto"/>
                <a:cs typeface="Roboto"/>
              </a:rPr>
              <a:t>Imágenes</a:t>
            </a:r>
            <a:r>
              <a:rPr lang="en-US" sz="1200" b="0" i="1" u="none" strike="noStrike" dirty="0">
                <a:solidFill>
                  <a:srgbClr val="333333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1200" b="0" i="1" u="none" strike="noStrike" err="1">
                <a:solidFill>
                  <a:srgbClr val="333333"/>
                </a:solidFill>
                <a:latin typeface="Roboto"/>
                <a:ea typeface="Roboto"/>
                <a:cs typeface="Roboto"/>
              </a:rPr>
              <a:t>tomadas</a:t>
            </a:r>
            <a:r>
              <a:rPr lang="en-US" sz="1200" b="0" i="1" u="none" strike="noStrike" dirty="0">
                <a:solidFill>
                  <a:srgbClr val="333333"/>
                </a:solidFill>
                <a:latin typeface="Roboto"/>
                <a:ea typeface="Roboto"/>
                <a:cs typeface="Roboto"/>
              </a:rPr>
              <a:t> con la </a:t>
            </a:r>
            <a:r>
              <a:rPr lang="en-US" sz="1200" b="0" i="1" u="none" strike="noStrike" err="1">
                <a:solidFill>
                  <a:srgbClr val="333333"/>
                </a:solidFill>
                <a:latin typeface="Roboto"/>
                <a:ea typeface="Roboto"/>
                <a:cs typeface="Roboto"/>
              </a:rPr>
              <a:t>autorización</a:t>
            </a:r>
            <a:r>
              <a:rPr lang="en-US" sz="1200" b="0" i="1" u="none" strike="noStrike" dirty="0">
                <a:solidFill>
                  <a:srgbClr val="333333"/>
                </a:solidFill>
                <a:latin typeface="Roboto"/>
                <a:ea typeface="Roboto"/>
                <a:cs typeface="Roboto"/>
              </a:rPr>
              <a:t> de </a:t>
            </a:r>
            <a:r>
              <a:rPr lang="en-US" sz="1200" b="0" i="1" u="none" strike="noStrike" err="1">
                <a:solidFill>
                  <a:srgbClr val="333333"/>
                </a:solidFill>
                <a:latin typeface="Roboto"/>
                <a:ea typeface="Roboto"/>
                <a:cs typeface="Roboto"/>
              </a:rPr>
              <a:t>los</a:t>
            </a:r>
            <a:r>
              <a:rPr lang="en-US" sz="1200" b="0" i="1" u="none" strike="noStrike" dirty="0">
                <a:solidFill>
                  <a:srgbClr val="333333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1200" b="0" i="1" u="none" strike="noStrike" err="1">
                <a:solidFill>
                  <a:srgbClr val="333333"/>
                </a:solidFill>
                <a:latin typeface="Roboto"/>
                <a:ea typeface="Roboto"/>
                <a:cs typeface="Roboto"/>
              </a:rPr>
              <a:t>pacientes</a:t>
            </a:r>
            <a:endParaRPr lang="en-US" sz="1200" b="0" i="1" u="none" strike="noStrike">
              <a:solidFill>
                <a:srgbClr val="333333"/>
              </a:solidFill>
              <a:latin typeface="Roboto"/>
              <a:ea typeface="Roboto"/>
              <a:cs typeface="Roboto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085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730" y="3538723"/>
            <a:ext cx="274253" cy="272579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7577" y="2803141"/>
            <a:ext cx="283406" cy="282848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8294" y="1496728"/>
            <a:ext cx="658341" cy="560561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66071" y="3512940"/>
            <a:ext cx="255947" cy="31879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7765" y="2803141"/>
            <a:ext cx="283406" cy="282848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8483" y="1491592"/>
            <a:ext cx="676647" cy="586346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2700" y="4214947"/>
            <a:ext cx="292559" cy="226256"/>
          </a:xfrm>
          <a:prstGeom prst="rect">
            <a:avLst/>
          </a:prstGeom>
        </p:spPr>
      </p:pic>
      <p:pic>
        <p:nvPicPr>
          <p:cNvPr id="10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8290" y="3487350"/>
            <a:ext cx="283406" cy="287983"/>
          </a:xfrm>
          <a:prstGeom prst="rect">
            <a:avLst/>
          </a:prstGeom>
        </p:spPr>
      </p:pic>
      <p:pic>
        <p:nvPicPr>
          <p:cNvPr id="1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218" y="2803141"/>
            <a:ext cx="246794" cy="272579"/>
          </a:xfrm>
          <a:prstGeom prst="rect">
            <a:avLst/>
          </a:prstGeom>
        </p:spPr>
      </p:pic>
      <p:pic>
        <p:nvPicPr>
          <p:cNvPr id="12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99518" y="1553319"/>
            <a:ext cx="658341" cy="462893"/>
          </a:xfrm>
          <a:prstGeom prst="rect">
            <a:avLst/>
          </a:prstGeom>
        </p:spPr>
      </p:pic>
      <p:sp>
        <p:nvSpPr>
          <p:cNvPr id="13" name="Text 0"/>
          <p:cNvSpPr/>
          <p:nvPr/>
        </p:nvSpPr>
        <p:spPr>
          <a:xfrm>
            <a:off x="-240030" y="450056"/>
            <a:ext cx="10081260" cy="38710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48"/>
              </a:lnSpc>
              <a:buNone/>
            </a:pPr>
            <a:r>
              <a:rPr lang="en-US" sz="3200" b="1" dirty="0" err="1">
                <a:solidFill>
                  <a:schemeClr val="accent1">
                    <a:lumMod val="76000"/>
                  </a:schemeClr>
                </a:solidFill>
                <a:latin typeface="Montserrat"/>
                <a:ea typeface="Calibri"/>
                <a:cs typeface="Calibri"/>
              </a:rPr>
              <a:t>Resultados</a:t>
            </a:r>
            <a:endParaRPr lang="en-US" sz="3200" dirty="0" err="1">
              <a:solidFill>
                <a:schemeClr val="accent1">
                  <a:lumMod val="76000"/>
                </a:schemeClr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14" name="Text 1"/>
          <p:cNvSpPr/>
          <p:nvPr/>
        </p:nvSpPr>
        <p:spPr>
          <a:xfrm>
            <a:off x="1178719" y="2200275"/>
            <a:ext cx="1453753" cy="44224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742"/>
              </a:lnSpc>
              <a:buNone/>
            </a:pPr>
            <a:r>
              <a:rPr lang="en-US" sz="1400" b="1" dirty="0">
                <a:solidFill>
                  <a:srgbClr val="082E14"/>
                </a:solidFill>
                <a:latin typeface="Arial"/>
                <a:ea typeface="Montserrat" pitchFamily="34" charset="-122"/>
                <a:cs typeface="Arial"/>
              </a:rPr>
              <a:t>Características
Demográficas</a:t>
            </a:r>
            <a:endParaRPr lang="en-US" sz="1400">
              <a:latin typeface="Arial"/>
              <a:cs typeface="Arial"/>
            </a:endParaRPr>
          </a:p>
        </p:txBody>
      </p:sp>
      <p:sp>
        <p:nvSpPr>
          <p:cNvPr id="15" name="Text 2"/>
          <p:cNvSpPr/>
          <p:nvPr/>
        </p:nvSpPr>
        <p:spPr>
          <a:xfrm>
            <a:off x="2481337" y="2200275"/>
            <a:ext cx="4500563" cy="24824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955"/>
              </a:lnSpc>
              <a:buNone/>
            </a:pPr>
            <a:r>
              <a:rPr lang="en-US" sz="1400" b="1" dirty="0">
                <a:solidFill>
                  <a:srgbClr val="082E14"/>
                </a:solidFill>
                <a:latin typeface="Arial"/>
                <a:ea typeface="Montserrat" pitchFamily="34" charset="-122"/>
                <a:cs typeface="Arial"/>
              </a:rPr>
              <a:t>Estancia Hospitalaria</a:t>
            </a:r>
            <a:endParaRPr lang="en-US" sz="1400">
              <a:latin typeface="Arial"/>
              <a:cs typeface="Arial"/>
            </a:endParaRPr>
          </a:p>
        </p:txBody>
      </p:sp>
      <p:sp>
        <p:nvSpPr>
          <p:cNvPr id="16" name="Text 3"/>
          <p:cNvSpPr/>
          <p:nvPr/>
        </p:nvSpPr>
        <p:spPr>
          <a:xfrm>
            <a:off x="5066704" y="2200275"/>
            <a:ext cx="4929188" cy="24824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955"/>
              </a:lnSpc>
              <a:buNone/>
            </a:pPr>
            <a:r>
              <a:rPr lang="en-US" sz="1400" b="1" dirty="0">
                <a:solidFill>
                  <a:srgbClr val="082E14"/>
                </a:solidFill>
                <a:latin typeface="Arial"/>
                <a:ea typeface="Montserrat" pitchFamily="34" charset="-122"/>
                <a:cs typeface="Arial"/>
              </a:rPr>
              <a:t>Distribución por Grupos</a:t>
            </a:r>
            <a:endParaRPr lang="en-US" sz="1400">
              <a:latin typeface="Arial"/>
              <a:cs typeface="Arial"/>
            </a:endParaRPr>
          </a:p>
        </p:txBody>
      </p:sp>
      <p:sp>
        <p:nvSpPr>
          <p:cNvPr id="17" name="Text 4"/>
          <p:cNvSpPr/>
          <p:nvPr/>
        </p:nvSpPr>
        <p:spPr>
          <a:xfrm>
            <a:off x="1128712" y="2814638"/>
            <a:ext cx="4140518" cy="2085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42"/>
              </a:lnSpc>
              <a:buNone/>
            </a:pPr>
            <a:r>
              <a:rPr lang="en-US" sz="1200" dirty="0">
                <a:solidFill>
                  <a:srgbClr val="082E14"/>
                </a:solidFill>
                <a:latin typeface="Arial"/>
                <a:ea typeface="OpenSans-Regular" pitchFamily="34" charset="-122"/>
                <a:cs typeface="Arial"/>
              </a:rPr>
              <a:t>Edad media: 61,5 años</a:t>
            </a:r>
            <a:endParaRPr lang="en-US" sz="1200">
              <a:latin typeface="Arial"/>
              <a:cs typeface="Arial"/>
            </a:endParaRPr>
          </a:p>
        </p:txBody>
      </p:sp>
      <p:sp>
        <p:nvSpPr>
          <p:cNvPr id="18" name="Text 5"/>
          <p:cNvSpPr/>
          <p:nvPr/>
        </p:nvSpPr>
        <p:spPr>
          <a:xfrm>
            <a:off x="1128712" y="3529013"/>
            <a:ext cx="4140518" cy="20850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42"/>
              </a:lnSpc>
              <a:buNone/>
            </a:pPr>
            <a:r>
              <a:rPr lang="en-US" sz="1200" dirty="0">
                <a:solidFill>
                  <a:srgbClr val="082E14"/>
                </a:solidFill>
                <a:latin typeface="Arial"/>
                <a:ea typeface="OpenSans-Regular" pitchFamily="34" charset="-122"/>
                <a:cs typeface="Arial"/>
              </a:rPr>
              <a:t>Sexo masculino: 72,5%</a:t>
            </a:r>
            <a:endParaRPr lang="en-US" sz="1200">
              <a:latin typeface="Arial"/>
              <a:cs typeface="Arial"/>
            </a:endParaRPr>
          </a:p>
        </p:txBody>
      </p:sp>
      <p:sp>
        <p:nvSpPr>
          <p:cNvPr id="19" name="Text 6"/>
          <p:cNvSpPr/>
          <p:nvPr/>
        </p:nvSpPr>
        <p:spPr>
          <a:xfrm>
            <a:off x="1128713" y="4252238"/>
            <a:ext cx="4000500" cy="198574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64"/>
              </a:lnSpc>
              <a:buNone/>
            </a:pPr>
            <a:r>
              <a:rPr lang="en-US" sz="1200" dirty="0">
                <a:solidFill>
                  <a:srgbClr val="082E14"/>
                </a:solidFill>
                <a:latin typeface="Arial"/>
                <a:ea typeface="OpenSans-Regular" pitchFamily="34" charset="-122"/>
                <a:cs typeface="Arial"/>
              </a:rPr>
              <a:t>Total de pacientes: 40</a:t>
            </a:r>
            <a:endParaRPr lang="en-US" sz="1200">
              <a:latin typeface="Arial"/>
              <a:cs typeface="Arial"/>
            </a:endParaRPr>
          </a:p>
        </p:txBody>
      </p:sp>
      <p:sp>
        <p:nvSpPr>
          <p:cNvPr id="20" name="Text 7"/>
          <p:cNvSpPr/>
          <p:nvPr/>
        </p:nvSpPr>
        <p:spPr>
          <a:xfrm>
            <a:off x="3921919" y="2814637"/>
            <a:ext cx="1547961" cy="3685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451"/>
              </a:lnSpc>
              <a:buNone/>
            </a:pPr>
            <a:r>
              <a:rPr lang="en-US" sz="1200" dirty="0">
                <a:solidFill>
                  <a:srgbClr val="082E14"/>
                </a:solidFill>
                <a:latin typeface="Arial"/>
                <a:ea typeface="OpenSans-Regular" pitchFamily="34" charset="-122"/>
                <a:cs typeface="Arial"/>
              </a:rPr>
              <a:t>Duración media:
93,45 ± 41,44 días</a:t>
            </a:r>
            <a:endParaRPr lang="en-US" sz="1200">
              <a:latin typeface="Arial"/>
              <a:cs typeface="Arial"/>
            </a:endParaRPr>
          </a:p>
        </p:txBody>
      </p:sp>
      <p:sp>
        <p:nvSpPr>
          <p:cNvPr id="21" name="Text 8"/>
          <p:cNvSpPr/>
          <p:nvPr/>
        </p:nvSpPr>
        <p:spPr>
          <a:xfrm>
            <a:off x="3921919" y="3529013"/>
            <a:ext cx="1830921" cy="38710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24"/>
              </a:lnSpc>
              <a:buNone/>
            </a:pPr>
            <a:r>
              <a:rPr lang="en-US" sz="1200" dirty="0">
                <a:solidFill>
                  <a:srgbClr val="082E14"/>
                </a:solidFill>
                <a:latin typeface="Arial"/>
                <a:ea typeface="OpenSans-Regular" pitchFamily="34" charset="-122"/>
                <a:cs typeface="Arial"/>
              </a:rPr>
              <a:t>Ventilación mecánica:
41,77 ± 24,84 días</a:t>
            </a:r>
            <a:endParaRPr lang="en-US" sz="1200">
              <a:latin typeface="Arial"/>
              <a:cs typeface="Arial"/>
            </a:endParaRPr>
          </a:p>
        </p:txBody>
      </p:sp>
      <p:sp>
        <p:nvSpPr>
          <p:cNvPr id="22" name="Text 9"/>
          <p:cNvSpPr/>
          <p:nvPr/>
        </p:nvSpPr>
        <p:spPr>
          <a:xfrm>
            <a:off x="6707981" y="2814637"/>
            <a:ext cx="1579439" cy="36857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451"/>
              </a:lnSpc>
              <a:buNone/>
            </a:pPr>
            <a:r>
              <a:rPr lang="en-US" sz="1200" dirty="0">
                <a:solidFill>
                  <a:srgbClr val="082E14"/>
                </a:solidFill>
                <a:latin typeface="Arial"/>
                <a:ea typeface="OpenSans-Regular"/>
                <a:cs typeface="Arial"/>
              </a:rPr>
              <a:t>Pacientes médicos:
52,5%</a:t>
            </a:r>
            <a:endParaRPr lang="en-US" sz="1200">
              <a:latin typeface="Arial"/>
              <a:ea typeface="OpenSans-Regular"/>
              <a:cs typeface="Arial"/>
            </a:endParaRPr>
          </a:p>
        </p:txBody>
      </p:sp>
      <p:sp>
        <p:nvSpPr>
          <p:cNvPr id="23" name="Text 10"/>
          <p:cNvSpPr/>
          <p:nvPr/>
        </p:nvSpPr>
        <p:spPr>
          <a:xfrm>
            <a:off x="6707982" y="3529012"/>
            <a:ext cx="1980158" cy="552860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451"/>
              </a:lnSpc>
              <a:buNone/>
            </a:pPr>
            <a:r>
              <a:rPr lang="en-US" sz="1200" dirty="0">
                <a:solidFill>
                  <a:srgbClr val="082E14"/>
                </a:solidFill>
                <a:latin typeface="Arial"/>
                <a:ea typeface="OpenSans-Regular"/>
                <a:cs typeface="Arial"/>
              </a:rPr>
              <a:t>Pacientes
neurológicos/
neuroquirúrgicos: 47,5%</a:t>
            </a:r>
            <a:endParaRPr lang="en-US" sz="1200">
              <a:latin typeface="Arial"/>
              <a:ea typeface="OpenSans-Regular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0266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5032" y="4220540"/>
            <a:ext cx="283406" cy="277713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1244" y="3794063"/>
            <a:ext cx="228600" cy="324036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2207" y="3505969"/>
            <a:ext cx="356518" cy="24166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9442" y="2436276"/>
            <a:ext cx="283406" cy="277713"/>
          </a:xfrm>
          <a:prstGeom prst="rect">
            <a:avLst/>
          </a:prstGeom>
        </p:spPr>
      </p:pic>
      <p:pic>
        <p:nvPicPr>
          <p:cNvPr id="8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3005" y="2030253"/>
            <a:ext cx="237641" cy="329171"/>
          </a:xfrm>
          <a:prstGeom prst="rect">
            <a:avLst/>
          </a:prstGeom>
        </p:spPr>
      </p:pic>
      <p:pic>
        <p:nvPicPr>
          <p:cNvPr id="9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5148" y="1585227"/>
            <a:ext cx="356518" cy="246794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-1365113" y="453575"/>
            <a:ext cx="12901613" cy="34401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709"/>
              </a:lnSpc>
              <a:buNone/>
            </a:pPr>
            <a:r>
              <a:rPr lang="en-US" sz="2800" b="1" dirty="0">
                <a:solidFill>
                  <a:schemeClr val="accent1">
                    <a:lumMod val="76000"/>
                  </a:schemeClr>
                </a:solidFill>
                <a:latin typeface="Montserrat"/>
                <a:ea typeface="Arial-BoldMT"/>
                <a:cs typeface="Arial-BoldMT" pitchFamily="34" charset="-120"/>
              </a:rPr>
              <a:t>Evolución de la Autonomía Funcional</a:t>
            </a:r>
            <a:endParaRPr lang="en-US" sz="2800">
              <a:solidFill>
                <a:schemeClr val="accent1">
                  <a:lumMod val="76000"/>
                </a:schemeClr>
              </a:solidFill>
              <a:latin typeface="Montserrat"/>
              <a:ea typeface="Arial-BoldMT"/>
            </a:endParaRPr>
          </a:p>
        </p:txBody>
      </p:sp>
      <p:sp>
        <p:nvSpPr>
          <p:cNvPr id="13" name="Text 1"/>
          <p:cNvSpPr/>
          <p:nvPr/>
        </p:nvSpPr>
        <p:spPr>
          <a:xfrm>
            <a:off x="-2595358" y="4622007"/>
            <a:ext cx="15116175" cy="16430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294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-BoldMT" pitchFamily="34" charset="0"/>
                <a:ea typeface="Arial-BoldMT" pitchFamily="34" charset="-122"/>
                <a:cs typeface="Arial-BoldMT" pitchFamily="34" charset="-120"/>
              </a:rPr>
              <a:t>Los pacientes médicos obtuvieron mayores ganancias funcionales (p &lt; 0,001)</a:t>
            </a:r>
            <a:endParaRPr lang="en-US" sz="1294" dirty="0"/>
          </a:p>
        </p:txBody>
      </p:sp>
      <p:sp>
        <p:nvSpPr>
          <p:cNvPr id="14" name="Text 2"/>
          <p:cNvSpPr/>
          <p:nvPr/>
        </p:nvSpPr>
        <p:spPr>
          <a:xfrm>
            <a:off x="5356640" y="1172748"/>
            <a:ext cx="3497580" cy="22112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742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-BoldMT"/>
                <a:ea typeface="Arial-BoldMT" pitchFamily="34" charset="-122"/>
                <a:cs typeface="Arial-BoldMT" pitchFamily="34" charset="-120"/>
              </a:rPr>
              <a:t>Pacientes Médicos</a:t>
            </a:r>
            <a:endParaRPr lang="en-US" sz="1600" dirty="0">
              <a:latin typeface="Arial-BoldMT"/>
            </a:endParaRPr>
          </a:p>
        </p:txBody>
      </p:sp>
      <p:sp>
        <p:nvSpPr>
          <p:cNvPr id="15" name="Text 3"/>
          <p:cNvSpPr/>
          <p:nvPr/>
        </p:nvSpPr>
        <p:spPr>
          <a:xfrm>
            <a:off x="4716901" y="3079063"/>
            <a:ext cx="7689533" cy="21196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669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-BoldMT"/>
                <a:ea typeface="Arial-BoldMT" pitchFamily="34" charset="-122"/>
                <a:cs typeface="Arial-BoldMT" pitchFamily="34" charset="-120"/>
              </a:rPr>
              <a:t>Pacientes Neurológicos/Neuroquirúrgicos</a:t>
            </a:r>
            <a:endParaRPr lang="en-US" sz="1600" dirty="0">
              <a:latin typeface="Arial-BoldMT"/>
            </a:endParaRPr>
          </a:p>
        </p:txBody>
      </p:sp>
      <p:sp>
        <p:nvSpPr>
          <p:cNvPr id="16" name="Text 4"/>
          <p:cNvSpPr/>
          <p:nvPr/>
        </p:nvSpPr>
        <p:spPr>
          <a:xfrm>
            <a:off x="5296931" y="1593803"/>
            <a:ext cx="8692515" cy="2396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87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Al ingreso: ICU 1,81 | Barthel 6,67</a:t>
            </a:r>
            <a:endParaRPr lang="en-US" sz="1463" dirty="0"/>
          </a:p>
        </p:txBody>
      </p:sp>
      <p:sp>
        <p:nvSpPr>
          <p:cNvPr id="17" name="Text 5"/>
          <p:cNvSpPr/>
          <p:nvPr/>
        </p:nvSpPr>
        <p:spPr>
          <a:xfrm>
            <a:off x="5177513" y="2033303"/>
            <a:ext cx="9435465" cy="2396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87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Tras rehabilitación: ICU 6,7 (p &lt; 0,05)</a:t>
            </a:r>
            <a:endParaRPr lang="en-US" sz="1463" dirty="0"/>
          </a:p>
        </p:txBody>
      </p:sp>
      <p:sp>
        <p:nvSpPr>
          <p:cNvPr id="18" name="Text 6"/>
          <p:cNvSpPr/>
          <p:nvPr/>
        </p:nvSpPr>
        <p:spPr>
          <a:xfrm>
            <a:off x="5296931" y="2455744"/>
            <a:ext cx="9881235" cy="2396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87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 los 3 meses: ICU 9,87 | Barthel 93,33</a:t>
            </a:r>
            <a:endParaRPr lang="en-US" sz="1463" dirty="0"/>
          </a:p>
        </p:txBody>
      </p:sp>
      <p:sp>
        <p:nvSpPr>
          <p:cNvPr id="19" name="Text 7"/>
          <p:cNvSpPr/>
          <p:nvPr/>
        </p:nvSpPr>
        <p:spPr>
          <a:xfrm>
            <a:off x="5296931" y="3510034"/>
            <a:ext cx="9063990" cy="2396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87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Al ingreso: ICU 3,47 | Barthel 12,89</a:t>
            </a:r>
            <a:endParaRPr lang="en-US" sz="1463" dirty="0"/>
          </a:p>
        </p:txBody>
      </p:sp>
      <p:sp>
        <p:nvSpPr>
          <p:cNvPr id="20" name="Text 8"/>
          <p:cNvSpPr/>
          <p:nvPr/>
        </p:nvSpPr>
        <p:spPr>
          <a:xfrm>
            <a:off x="5296931" y="3881295"/>
            <a:ext cx="6909435" cy="239651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87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Tras rehabilitación: ICU 5,89</a:t>
            </a:r>
            <a:endParaRPr lang="en-US" sz="1463" dirty="0"/>
          </a:p>
        </p:txBody>
      </p:sp>
      <p:sp>
        <p:nvSpPr>
          <p:cNvPr id="21" name="Text 9"/>
          <p:cNvSpPr/>
          <p:nvPr/>
        </p:nvSpPr>
        <p:spPr>
          <a:xfrm>
            <a:off x="5296931" y="4218438"/>
            <a:ext cx="7643813" cy="23038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814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ArialMT" pitchFamily="34" charset="0"/>
                <a:ea typeface="ArialMT" pitchFamily="34" charset="-122"/>
                <a:cs typeface="ArialMT" pitchFamily="34" charset="-120"/>
              </a:rPr>
              <a:t>A los 3 meses: ICU 6 | Barthel 39</a:t>
            </a:r>
            <a:endParaRPr lang="en-US" sz="1406" dirty="0"/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C5DC6F98-6402-A4DA-65C3-45048CA6C0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974945"/>
              </p:ext>
            </p:extLst>
          </p:nvPr>
        </p:nvGraphicFramePr>
        <p:xfrm>
          <a:off x="527855" y="1284453"/>
          <a:ext cx="3249874" cy="1907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2" name="Gráfico 6" descr="Tipo de gráfico: Columnas agrupadas. &quot;Al ingreso&quot;, &quot;Tras 3 meses&quot; por &quot;Campo1&quot;&#10;&#10;Descripción generada automáticamente">
            <a:extLst>
              <a:ext uri="{FF2B5EF4-FFF2-40B4-BE49-F238E27FC236}">
                <a16:creationId xmlns:a16="http://schemas.microsoft.com/office/drawing/2014/main" id="{E07E9CD2-A6FD-4C6E-C188-7AC9F1650F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9698951"/>
              </p:ext>
            </p:extLst>
          </p:nvPr>
        </p:nvGraphicFramePr>
        <p:xfrm>
          <a:off x="715513" y="3306027"/>
          <a:ext cx="2618665" cy="1480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1934771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188" y="1496728"/>
            <a:ext cx="557771" cy="57083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054" y="3028936"/>
            <a:ext cx="1097235" cy="1095561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5318" y="1476078"/>
            <a:ext cx="621730" cy="612019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342900" y="450056"/>
            <a:ext cx="8915400" cy="37716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970"/>
              </a:lnSpc>
              <a:buNone/>
            </a:pPr>
            <a:r>
              <a:rPr lang="en-US" sz="3200" b="1" dirty="0">
                <a:solidFill>
                  <a:schemeClr val="accent1">
                    <a:lumMod val="76000"/>
                  </a:schemeClr>
                </a:solidFill>
                <a:latin typeface="Montserrat"/>
                <a:ea typeface="Calibri"/>
                <a:cs typeface="Calibri"/>
              </a:rPr>
              <a:t>Resultados de Decanulación</a:t>
            </a:r>
            <a:endParaRPr lang="en-US" sz="3200">
              <a:solidFill>
                <a:schemeClr val="accent1">
                  <a:lumMod val="76000"/>
                </a:schemeClr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7" name="Text 1"/>
          <p:cNvSpPr/>
          <p:nvPr/>
        </p:nvSpPr>
        <p:spPr>
          <a:xfrm>
            <a:off x="748665" y="2250281"/>
            <a:ext cx="3703320" cy="3086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430"/>
              </a:lnSpc>
              <a:buNone/>
            </a:pPr>
            <a:endParaRPr lang="en-US" sz="2000" b="1" dirty="0">
              <a:solidFill>
                <a:srgbClr val="0A5C2A"/>
              </a:solidFill>
              <a:latin typeface="Montserrat"/>
            </a:endParaRPr>
          </a:p>
        </p:txBody>
      </p:sp>
      <p:sp>
        <p:nvSpPr>
          <p:cNvPr id="8" name="Text 2"/>
          <p:cNvSpPr/>
          <p:nvPr/>
        </p:nvSpPr>
        <p:spPr>
          <a:xfrm>
            <a:off x="3144645" y="2871787"/>
            <a:ext cx="7200900" cy="30863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2430"/>
              </a:lnSpc>
              <a:buNone/>
            </a:pPr>
            <a:r>
              <a:rPr lang="en-US" sz="2025" b="1" dirty="0">
                <a:solidFill>
                  <a:srgbClr val="0A5C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20,37 ± 12,93 días</a:t>
            </a:r>
            <a:endParaRPr lang="en-US" sz="2025" dirty="0"/>
          </a:p>
        </p:txBody>
      </p:sp>
      <p:sp>
        <p:nvSpPr>
          <p:cNvPr id="9" name="Text 3"/>
          <p:cNvSpPr/>
          <p:nvPr/>
        </p:nvSpPr>
        <p:spPr>
          <a:xfrm>
            <a:off x="3376829" y="2228850"/>
            <a:ext cx="6909435" cy="208062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38"/>
              </a:lnSpc>
              <a:buNone/>
            </a:pPr>
            <a:r>
              <a:rPr lang="en-US" sz="1463" b="1" dirty="0">
                <a:solidFill>
                  <a:srgbClr val="082E14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Tiempo medio hasta decanulación</a:t>
            </a:r>
            <a:endParaRPr lang="en-US" sz="1463" dirty="0"/>
          </a:p>
        </p:txBody>
      </p:sp>
      <p:sp>
        <p:nvSpPr>
          <p:cNvPr id="10" name="Text 4"/>
          <p:cNvSpPr/>
          <p:nvPr/>
        </p:nvSpPr>
        <p:spPr>
          <a:xfrm>
            <a:off x="1042241" y="2333554"/>
            <a:ext cx="2907506" cy="410766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17"/>
              </a:lnSpc>
              <a:buNone/>
            </a:pPr>
            <a:r>
              <a:rPr lang="en-US" sz="1400" dirty="0">
                <a:solidFill>
                  <a:srgbClr val="082E14"/>
                </a:solidFill>
                <a:latin typeface="Arial"/>
                <a:ea typeface="OpenSans-Regular" pitchFamily="34" charset="-122"/>
                <a:cs typeface="Arial"/>
              </a:rPr>
              <a:t>Decanulación exitosa en todos
los pacientes dados de alta</a:t>
            </a:r>
            <a:endParaRPr lang="en-US" sz="1400">
              <a:latin typeface="Arial"/>
              <a:cs typeface="Arial"/>
            </a:endParaRPr>
          </a:p>
        </p:txBody>
      </p:sp>
      <p:sp>
        <p:nvSpPr>
          <p:cNvPr id="11" name="Text 5"/>
          <p:cNvSpPr/>
          <p:nvPr/>
        </p:nvSpPr>
        <p:spPr>
          <a:xfrm>
            <a:off x="4691300" y="3228975"/>
            <a:ext cx="4140518" cy="2053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17"/>
              </a:lnSpc>
              <a:buNone/>
            </a:pPr>
            <a:r>
              <a:rPr lang="en-US" sz="1250" dirty="0">
                <a:solidFill>
                  <a:srgbClr val="082E14"/>
                </a:solidFill>
                <a:latin typeface="Arial"/>
                <a:ea typeface="OpenSans-Regular" pitchFamily="34" charset="-122"/>
                <a:cs typeface="Arial"/>
              </a:rPr>
              <a:t>desde ingreso en UCRI</a:t>
            </a:r>
            <a:endParaRPr lang="en-US" sz="1250">
              <a:latin typeface="Arial"/>
              <a:cs typeface="Arial"/>
            </a:endParaRPr>
          </a:p>
        </p:txBody>
      </p:sp>
      <p:sp>
        <p:nvSpPr>
          <p:cNvPr id="12" name="Text 6"/>
          <p:cNvSpPr/>
          <p:nvPr/>
        </p:nvSpPr>
        <p:spPr>
          <a:xfrm>
            <a:off x="3710777" y="3771900"/>
            <a:ext cx="6177915" cy="205383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1617"/>
              </a:lnSpc>
              <a:buNone/>
            </a:pPr>
            <a:r>
              <a:rPr lang="en-US" sz="1250" dirty="0">
                <a:solidFill>
                  <a:srgbClr val="082E14"/>
                </a:solidFill>
                <a:latin typeface="Arial"/>
                <a:ea typeface="OpenSans-Regular" pitchFamily="34" charset="-122"/>
                <a:cs typeface="Arial"/>
              </a:rPr>
              <a:t>n = 38 pacientes dados de alta</a:t>
            </a:r>
            <a:endParaRPr lang="en-US"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5491" y="1146907"/>
            <a:ext cx="2555544" cy="3047848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5452" y="3260899"/>
            <a:ext cx="932594" cy="426839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8464" y="3264295"/>
            <a:ext cx="822871" cy="431974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8076" y="1458656"/>
            <a:ext cx="502853" cy="33944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7300" y="1460313"/>
            <a:ext cx="393130" cy="370247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2320960" y="450056"/>
            <a:ext cx="4732020" cy="39435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105"/>
              </a:lnSpc>
              <a:buNone/>
            </a:pPr>
            <a:r>
              <a:rPr lang="en-US" sz="3200" b="1" dirty="0">
                <a:solidFill>
                  <a:schemeClr val="accent1">
                    <a:lumMod val="76000"/>
                  </a:schemeClr>
                </a:solidFill>
                <a:latin typeface="Poppins"/>
                <a:ea typeface="Poppins" pitchFamily="34" charset="-122"/>
                <a:cs typeface="Poppins"/>
              </a:rPr>
              <a:t>Conclusiones</a:t>
            </a:r>
            <a:endParaRPr lang="en-US" sz="3200">
              <a:solidFill>
                <a:schemeClr val="accent1">
                  <a:lumMod val="76000"/>
                </a:schemeClr>
              </a:solidFill>
              <a:latin typeface="Poppins"/>
              <a:ea typeface="Calibri"/>
              <a:cs typeface="Poppins"/>
            </a:endParaRPr>
          </a:p>
        </p:txBody>
      </p:sp>
      <p:sp>
        <p:nvSpPr>
          <p:cNvPr id="9" name="Text 1"/>
          <p:cNvSpPr/>
          <p:nvPr/>
        </p:nvSpPr>
        <p:spPr>
          <a:xfrm>
            <a:off x="721519" y="1943101"/>
            <a:ext cx="2247379" cy="3772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485"/>
              </a:lnSpc>
              <a:buNone/>
            </a:pPr>
            <a:endParaRPr lang="en-US" sz="1200" dirty="0">
              <a:latin typeface="Poppins"/>
              <a:cs typeface="Poppins"/>
            </a:endParaRPr>
          </a:p>
        </p:txBody>
      </p:sp>
      <p:sp>
        <p:nvSpPr>
          <p:cNvPr id="10" name="Text 2"/>
          <p:cNvSpPr/>
          <p:nvPr/>
        </p:nvSpPr>
        <p:spPr>
          <a:xfrm>
            <a:off x="3645978" y="2045459"/>
            <a:ext cx="2113769" cy="37727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48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/>
                <a:ea typeface="Poppins" pitchFamily="34" charset="-122"/>
                <a:cs typeface="Arial"/>
              </a:rPr>
              <a:t>Beneficio universal del
programa estructurado.</a:t>
            </a:r>
            <a:endParaRPr lang="en-US" sz="1200">
              <a:latin typeface="Arial"/>
              <a:cs typeface="Arial"/>
            </a:endParaRPr>
          </a:p>
        </p:txBody>
      </p:sp>
      <p:sp>
        <p:nvSpPr>
          <p:cNvPr id="11" name="Text 3"/>
          <p:cNvSpPr/>
          <p:nvPr/>
        </p:nvSpPr>
        <p:spPr>
          <a:xfrm>
            <a:off x="516802" y="3890146"/>
            <a:ext cx="2657374" cy="617098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485"/>
              </a:lnSpc>
            </a:pPr>
            <a:r>
              <a:rPr lang="en-US" sz="1200" dirty="0">
                <a:solidFill>
                  <a:srgbClr val="000000"/>
                </a:solidFill>
                <a:latin typeface="Arial"/>
                <a:ea typeface="Poppins" pitchFamily="34" charset="-122"/>
                <a:cs typeface="Arial"/>
              </a:rPr>
              <a:t>Mayores ganancias en
</a:t>
            </a:r>
            <a:r>
              <a:rPr lang="en-US" sz="1200" dirty="0" err="1">
                <a:solidFill>
                  <a:srgbClr val="000000"/>
                </a:solidFill>
                <a:latin typeface="Arial"/>
                <a:ea typeface="Poppins" pitchFamily="34" charset="-122"/>
                <a:cs typeface="Arial"/>
              </a:rPr>
              <a:t>médicos</a:t>
            </a:r>
            <a:r>
              <a:rPr lang="en-US" sz="1200" dirty="0">
                <a:solidFill>
                  <a:srgbClr val="000000"/>
                </a:solidFill>
                <a:latin typeface="Arial"/>
                <a:ea typeface="Poppins" pitchFamily="34" charset="-122"/>
                <a:cs typeface="Arial"/>
              </a:rPr>
              <a:t>: </a:t>
            </a:r>
            <a:r>
              <a:rPr lang="en-US" sz="1200" dirty="0" err="1">
                <a:solidFill>
                  <a:srgbClr val="000000"/>
                </a:solidFill>
                <a:latin typeface="Arial"/>
                <a:ea typeface="Poppins" pitchFamily="34" charset="-122"/>
                <a:cs typeface="Arial"/>
              </a:rPr>
              <a:t>fuerza</a:t>
            </a:r>
            <a:r>
              <a:rPr lang="en-US" sz="1200" dirty="0">
                <a:solidFill>
                  <a:srgbClr val="000000"/>
                </a:solidFill>
                <a:latin typeface="Arial"/>
                <a:ea typeface="Poppins" pitchFamily="34" charset="-122"/>
                <a:cs typeface="Arial"/>
              </a:rPr>
              <a:t> y </a:t>
            </a:r>
            <a:r>
              <a:rPr lang="en-US" sz="1200" dirty="0" err="1">
                <a:solidFill>
                  <a:srgbClr val="000000"/>
                </a:solidFill>
                <a:latin typeface="Arial"/>
                <a:ea typeface="Poppins" pitchFamily="34" charset="-122"/>
                <a:cs typeface="Arial"/>
              </a:rPr>
              <a:t>autonomía</a:t>
            </a:r>
            <a:r>
              <a:rPr lang="en-US" sz="1200" dirty="0">
                <a:solidFill>
                  <a:srgbClr val="000000"/>
                </a:solidFill>
                <a:latin typeface="Arial"/>
                <a:ea typeface="Poppins" pitchFamily="34" charset="-122"/>
                <a:cs typeface="Arial"/>
              </a:rPr>
              <a:t>.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12" name="Text 4"/>
          <p:cNvSpPr/>
          <p:nvPr/>
        </p:nvSpPr>
        <p:spPr>
          <a:xfrm>
            <a:off x="3526560" y="3873086"/>
            <a:ext cx="2758157" cy="565919"/>
          </a:xfrm>
          <a:prstGeom prst="rect">
            <a:avLst/>
          </a:prstGeom>
          <a:noFill/>
          <a:ln/>
        </p:spPr>
        <p:txBody>
          <a:bodyPr vert="horz" wrap="square" lIns="0" tIns="0" rIns="0" bIns="0" rtlCol="0" anchor="ctr"/>
          <a:lstStyle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48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/>
                <a:ea typeface="Poppins" pitchFamily="34" charset="-122"/>
                <a:cs typeface="Arial"/>
              </a:rPr>
              <a:t>Considerar intervenciones
específicas para
neurológicos/neuroquirúrgicos.</a:t>
            </a:r>
            <a:endParaRPr lang="en-US" sz="1200"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6E37D8A-FFE6-08FB-026E-B1A49CCAED75}"/>
              </a:ext>
            </a:extLst>
          </p:cNvPr>
          <p:cNvSpPr txBox="1"/>
          <p:nvPr/>
        </p:nvSpPr>
        <p:spPr>
          <a:xfrm>
            <a:off x="315605" y="2051429"/>
            <a:ext cx="2746614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Éxito</a:t>
            </a:r>
            <a:r>
              <a:rPr lang="en-US" sz="1200" b="0" i="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0" i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en</a:t>
            </a:r>
            <a:r>
              <a:rPr lang="en-US" sz="1200" b="0" i="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la </a:t>
            </a:r>
            <a:r>
              <a:rPr lang="en-US" sz="1200" b="0" i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decanulacion</a:t>
            </a:r>
            <a:r>
              <a:rPr lang="en-US" sz="1200" b="0" i="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 </a:t>
            </a:r>
            <a:r>
              <a:rPr lang="en-US" sz="1200" b="0" i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valorando</a:t>
            </a:r>
            <a:r>
              <a:rPr lang="en-US" sz="1200" b="0" i="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la </a:t>
            </a:r>
            <a:r>
              <a:rPr lang="en-US" sz="120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proporción</a:t>
            </a:r>
            <a:r>
              <a:rPr lang="en-US" sz="120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b="0" i="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de </a:t>
            </a:r>
            <a:r>
              <a:rPr lang="en-US" sz="1200" b="0" i="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pacientes</a:t>
            </a:r>
            <a:r>
              <a:rPr lang="en-US" sz="1200" b="0" i="0" dirty="0">
                <a:solidFill>
                  <a:srgbClr val="222222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200" err="1">
                <a:solidFill>
                  <a:srgbClr val="222222"/>
                </a:solidFill>
                <a:latin typeface="Arial"/>
                <a:ea typeface="Arial"/>
                <a:cs typeface="Arial"/>
              </a:rPr>
              <a:t>decanulados</a:t>
            </a:r>
            <a:endParaRPr lang="en-US" sz="1200" err="1"/>
          </a:p>
          <a:p>
            <a:pPr algn="ctr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C4420"/>
      </a:dk2>
      <a:lt2>
        <a:srgbClr val="EEECE1"/>
      </a:lt2>
      <a:accent1>
        <a:srgbClr val="2D7A42"/>
      </a:accent1>
      <a:accent2>
        <a:srgbClr val="C0504D"/>
      </a:accent2>
      <a:accent3>
        <a:srgbClr val="9BBB59"/>
      </a:accent3>
      <a:accent4>
        <a:srgbClr val="8064A2"/>
      </a:accent4>
      <a:accent5>
        <a:srgbClr val="2E8050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E4D2A"/>
      </a:dk2>
      <a:lt2>
        <a:srgbClr val="E7E6E6"/>
      </a:lt2>
      <a:accent1>
        <a:srgbClr val="267038"/>
      </a:accent1>
      <a:accent2>
        <a:srgbClr val="ED7D31"/>
      </a:accent2>
      <a:accent3>
        <a:srgbClr val="A5A5A5"/>
      </a:accent3>
      <a:accent4>
        <a:srgbClr val="FFC000"/>
      </a:accent4>
      <a:accent5>
        <a:srgbClr val="3A8A4E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On-screen Show (16:9)</PresentationFormat>
  <Paragraphs>0</Paragraphs>
  <Slides>10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secretaría Neumosur</cp:lastModifiedBy>
  <cp:revision>655</cp:revision>
  <dcterms:created xsi:type="dcterms:W3CDTF">2025-10-16T09:08:13Z</dcterms:created>
  <dcterms:modified xsi:type="dcterms:W3CDTF">2026-03-02T20:28:22Z</dcterms:modified>
</cp:coreProperties>
</file>