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6" r:id="rId6"/>
    <p:sldId id="264" r:id="rId7"/>
    <p:sldId id="265" r:id="rId8"/>
    <p:sldId id="267" r:id="rId9"/>
    <p:sldId id="268" r:id="rId10"/>
    <p:sldId id="269" r:id="rId11"/>
    <p:sldId id="270" r:id="rId1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99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86B3B7-D8EC-404A-8BF4-862526EF4C5F}" type="doc">
      <dgm:prSet loTypeId="urn:microsoft.com/office/officeart/2005/8/layout/v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7D090A34-877B-4DEE-829A-DD6B84631E37}">
      <dgm:prSet phldrT="[Texto]" phldr="0" custT="1"/>
      <dgm:spPr/>
      <dgm:t>
        <a:bodyPr/>
        <a:lstStyle/>
        <a:p>
          <a:r>
            <a:rPr lang="es-ES" sz="2400" dirty="0"/>
            <a:t>Comparación entre grupos</a:t>
          </a:r>
          <a:endParaRPr lang="es-ES" sz="3200" dirty="0"/>
        </a:p>
      </dgm:t>
    </dgm:pt>
    <dgm:pt modelId="{F93415B6-AB87-4698-B880-9C3365A319D3}" type="parTrans" cxnId="{4E249204-D37C-458B-AF8B-13D5BDE59492}">
      <dgm:prSet/>
      <dgm:spPr/>
      <dgm:t>
        <a:bodyPr/>
        <a:lstStyle/>
        <a:p>
          <a:endParaRPr lang="es-ES"/>
        </a:p>
      </dgm:t>
    </dgm:pt>
    <dgm:pt modelId="{04E2D85B-B88F-45FF-8478-6AA622A52B84}" type="sibTrans" cxnId="{4E249204-D37C-458B-AF8B-13D5BDE59492}">
      <dgm:prSet/>
      <dgm:spPr/>
      <dgm:t>
        <a:bodyPr/>
        <a:lstStyle/>
        <a:p>
          <a:endParaRPr lang="es-ES"/>
        </a:p>
      </dgm:t>
    </dgm:pt>
    <dgm:pt modelId="{DBAECA14-53C7-4739-A5E8-8D2BA36FCE54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Prueba t de </a:t>
          </a:r>
          <a:r>
            <a:rPr lang="es-ES" sz="1600" dirty="0" err="1"/>
            <a:t>Student</a:t>
          </a:r>
          <a:r>
            <a:rPr lang="es-ES" sz="1600" dirty="0"/>
            <a:t>: muestras independientes y variables continuas</a:t>
          </a:r>
        </a:p>
      </dgm:t>
    </dgm:pt>
    <dgm:pt modelId="{0FFCC19B-7C71-4BB6-B77F-D71B06B40E0B}" type="parTrans" cxnId="{A9722A14-3A8E-4359-9EBF-D9053A05CC7B}">
      <dgm:prSet/>
      <dgm:spPr/>
      <dgm:t>
        <a:bodyPr/>
        <a:lstStyle/>
        <a:p>
          <a:endParaRPr lang="es-ES"/>
        </a:p>
      </dgm:t>
    </dgm:pt>
    <dgm:pt modelId="{82D0D7AE-1CAB-4E06-8589-4354D65A32F1}" type="sibTrans" cxnId="{A9722A14-3A8E-4359-9EBF-D9053A05CC7B}">
      <dgm:prSet/>
      <dgm:spPr/>
      <dgm:t>
        <a:bodyPr/>
        <a:lstStyle/>
        <a:p>
          <a:endParaRPr lang="es-ES"/>
        </a:p>
      </dgm:t>
    </dgm:pt>
    <dgm:pt modelId="{C6A5F363-6D38-4BB4-BA07-ECB9C2791C62}">
      <dgm:prSet phldrT="[Texto]" phldr="0" custT="1"/>
      <dgm:spPr/>
      <dgm:t>
        <a:bodyPr/>
        <a:lstStyle/>
        <a:p>
          <a:r>
            <a:rPr lang="es-ES" sz="2800" dirty="0"/>
            <a:t>Modelo asociativo</a:t>
          </a:r>
        </a:p>
      </dgm:t>
    </dgm:pt>
    <dgm:pt modelId="{39986A63-C9C1-433C-B763-85742640FD99}" type="parTrans" cxnId="{35661071-7A27-4954-A309-0C2DC59A9073}">
      <dgm:prSet/>
      <dgm:spPr/>
      <dgm:t>
        <a:bodyPr/>
        <a:lstStyle/>
        <a:p>
          <a:endParaRPr lang="es-ES"/>
        </a:p>
      </dgm:t>
    </dgm:pt>
    <dgm:pt modelId="{B7E6EA2A-5277-4D19-AB5A-8B8F3BA211E6}" type="sibTrans" cxnId="{35661071-7A27-4954-A309-0C2DC59A9073}">
      <dgm:prSet/>
      <dgm:spPr/>
      <dgm:t>
        <a:bodyPr/>
        <a:lstStyle/>
        <a:p>
          <a:endParaRPr lang="es-ES"/>
        </a:p>
      </dgm:t>
    </dgm:pt>
    <dgm:pt modelId="{6F2CE1FB-1C02-48EC-9286-47CDFCF2B8FE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Regresión lineal múltiple (variable dependiente = IAH) </a:t>
          </a:r>
          <a:r>
            <a:rPr lang="es-ES" sz="1600" dirty="0">
              <a:sym typeface="Wingdings" panose="05000000000000000000" pitchFamily="2" charset="2"/>
            </a:rPr>
            <a:t></a:t>
          </a:r>
          <a:r>
            <a:rPr lang="es-ES" sz="1600" dirty="0"/>
            <a:t> evaluar el papel de la RNL, SpO</a:t>
          </a:r>
          <a:r>
            <a:rPr lang="es-ES" sz="1600" baseline="-25000" dirty="0"/>
            <a:t>2 </a:t>
          </a:r>
          <a:r>
            <a:rPr lang="es-ES" sz="1600" dirty="0"/>
            <a:t>media y CT90  y las variables clínicamente relevantes </a:t>
          </a:r>
        </a:p>
      </dgm:t>
    </dgm:pt>
    <dgm:pt modelId="{39077B85-CFEC-431A-82BF-0B8354D48BBC}" type="parTrans" cxnId="{834D2912-2F56-43A0-AB4B-8FC9B53D75B7}">
      <dgm:prSet/>
      <dgm:spPr/>
      <dgm:t>
        <a:bodyPr/>
        <a:lstStyle/>
        <a:p>
          <a:endParaRPr lang="es-ES"/>
        </a:p>
      </dgm:t>
    </dgm:pt>
    <dgm:pt modelId="{04D41A51-D2C3-41B9-9F88-E27C7F194DE1}" type="sibTrans" cxnId="{834D2912-2F56-43A0-AB4B-8FC9B53D75B7}">
      <dgm:prSet/>
      <dgm:spPr/>
      <dgm:t>
        <a:bodyPr/>
        <a:lstStyle/>
        <a:p>
          <a:endParaRPr lang="es-ES"/>
        </a:p>
      </dgm:t>
    </dgm:pt>
    <dgm:pt modelId="{52FD67C7-AC5F-4E7C-A1D0-586EFDD94717}">
      <dgm:prSet phldrT="[Texto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s-ES" sz="1600" dirty="0"/>
            <a:t>Prueba chi</a:t>
          </a:r>
          <a:r>
            <a:rPr lang="es-ES" sz="1600" baseline="30000" dirty="0"/>
            <a:t>2 </a:t>
          </a:r>
          <a:r>
            <a:rPr lang="es-ES" sz="1600" dirty="0"/>
            <a:t>para variables categóricas</a:t>
          </a:r>
        </a:p>
      </dgm:t>
    </dgm:pt>
    <dgm:pt modelId="{1339FF16-A7D3-42BE-93BF-439C308F357E}" type="parTrans" cxnId="{A520C15D-8F13-4EC7-A05C-331B1F638FBC}">
      <dgm:prSet/>
      <dgm:spPr/>
      <dgm:t>
        <a:bodyPr/>
        <a:lstStyle/>
        <a:p>
          <a:endParaRPr lang="es-ES"/>
        </a:p>
      </dgm:t>
    </dgm:pt>
    <dgm:pt modelId="{C972FD62-4362-4D46-89DD-2A1312F0EF77}" type="sibTrans" cxnId="{A520C15D-8F13-4EC7-A05C-331B1F638FBC}">
      <dgm:prSet/>
      <dgm:spPr/>
      <dgm:t>
        <a:bodyPr/>
        <a:lstStyle/>
        <a:p>
          <a:endParaRPr lang="es-ES"/>
        </a:p>
      </dgm:t>
    </dgm:pt>
    <dgm:pt modelId="{70051B71-CE90-4537-B88D-3593BDA10FD3}" type="pres">
      <dgm:prSet presAssocID="{6786B3B7-D8EC-404A-8BF4-862526EF4C5F}" presName="Name0" presStyleCnt="0">
        <dgm:presLayoutVars>
          <dgm:dir/>
          <dgm:animLvl val="lvl"/>
          <dgm:resizeHandles/>
        </dgm:presLayoutVars>
      </dgm:prSet>
      <dgm:spPr/>
    </dgm:pt>
    <dgm:pt modelId="{6D3B7685-2EC8-4637-8D41-E6B9BFA79B6C}" type="pres">
      <dgm:prSet presAssocID="{7D090A34-877B-4DEE-829A-DD6B84631E37}" presName="linNode" presStyleCnt="0"/>
      <dgm:spPr/>
    </dgm:pt>
    <dgm:pt modelId="{605C1654-F848-4A93-BEEE-4353530630BF}" type="pres">
      <dgm:prSet presAssocID="{7D090A34-877B-4DEE-829A-DD6B84631E37}" presName="parentShp" presStyleLbl="node1" presStyleIdx="0" presStyleCnt="2" custLinFactNeighborX="-81" custLinFactNeighborY="1206">
        <dgm:presLayoutVars>
          <dgm:bulletEnabled val="1"/>
        </dgm:presLayoutVars>
      </dgm:prSet>
      <dgm:spPr/>
    </dgm:pt>
    <dgm:pt modelId="{97F32796-0708-42A5-9A92-EDD69FBE811D}" type="pres">
      <dgm:prSet presAssocID="{7D090A34-877B-4DEE-829A-DD6B84631E37}" presName="childShp" presStyleLbl="bgAccFollowNode1" presStyleIdx="0" presStyleCnt="2" custScaleY="100051">
        <dgm:presLayoutVars>
          <dgm:bulletEnabled val="1"/>
        </dgm:presLayoutVars>
      </dgm:prSet>
      <dgm:spPr/>
    </dgm:pt>
    <dgm:pt modelId="{7BC32F47-AAE7-4FCE-8E98-589653C7827D}" type="pres">
      <dgm:prSet presAssocID="{04E2D85B-B88F-45FF-8478-6AA622A52B84}" presName="spacing" presStyleCnt="0"/>
      <dgm:spPr/>
    </dgm:pt>
    <dgm:pt modelId="{3AF0F182-6BB7-4B20-B12D-8A73B19DFB50}" type="pres">
      <dgm:prSet presAssocID="{C6A5F363-6D38-4BB4-BA07-ECB9C2791C62}" presName="linNode" presStyleCnt="0"/>
      <dgm:spPr/>
    </dgm:pt>
    <dgm:pt modelId="{6EB2EE47-3CAE-4BE6-9178-349E783E15D6}" type="pres">
      <dgm:prSet presAssocID="{C6A5F363-6D38-4BB4-BA07-ECB9C2791C62}" presName="parentShp" presStyleLbl="node1" presStyleIdx="1" presStyleCnt="2">
        <dgm:presLayoutVars>
          <dgm:bulletEnabled val="1"/>
        </dgm:presLayoutVars>
      </dgm:prSet>
      <dgm:spPr/>
    </dgm:pt>
    <dgm:pt modelId="{3A82F61F-CA70-4555-A4B7-9BDDC68027CE}" type="pres">
      <dgm:prSet presAssocID="{C6A5F363-6D38-4BB4-BA07-ECB9C2791C62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4E249204-D37C-458B-AF8B-13D5BDE59492}" srcId="{6786B3B7-D8EC-404A-8BF4-862526EF4C5F}" destId="{7D090A34-877B-4DEE-829A-DD6B84631E37}" srcOrd="0" destOrd="0" parTransId="{F93415B6-AB87-4698-B880-9C3365A319D3}" sibTransId="{04E2D85B-B88F-45FF-8478-6AA622A52B84}"/>
    <dgm:cxn modelId="{834D2912-2F56-43A0-AB4B-8FC9B53D75B7}" srcId="{C6A5F363-6D38-4BB4-BA07-ECB9C2791C62}" destId="{6F2CE1FB-1C02-48EC-9286-47CDFCF2B8FE}" srcOrd="0" destOrd="0" parTransId="{39077B85-CFEC-431A-82BF-0B8354D48BBC}" sibTransId="{04D41A51-D2C3-41B9-9F88-E27C7F194DE1}"/>
    <dgm:cxn modelId="{A9722A14-3A8E-4359-9EBF-D9053A05CC7B}" srcId="{7D090A34-877B-4DEE-829A-DD6B84631E37}" destId="{DBAECA14-53C7-4739-A5E8-8D2BA36FCE54}" srcOrd="0" destOrd="0" parTransId="{0FFCC19B-7C71-4BB6-B77F-D71B06B40E0B}" sibTransId="{82D0D7AE-1CAB-4E06-8589-4354D65A32F1}"/>
    <dgm:cxn modelId="{BC5EF017-AD24-4FCC-955D-5490A0B065B9}" type="presOf" srcId="{52FD67C7-AC5F-4E7C-A1D0-586EFDD94717}" destId="{97F32796-0708-42A5-9A92-EDD69FBE811D}" srcOrd="0" destOrd="1" presId="urn:microsoft.com/office/officeart/2005/8/layout/vList6"/>
    <dgm:cxn modelId="{00F66620-99A7-4A9A-873A-A6F9C5E73E6E}" type="presOf" srcId="{6F2CE1FB-1C02-48EC-9286-47CDFCF2B8FE}" destId="{3A82F61F-CA70-4555-A4B7-9BDDC68027CE}" srcOrd="0" destOrd="0" presId="urn:microsoft.com/office/officeart/2005/8/layout/vList6"/>
    <dgm:cxn modelId="{75AB093F-DA36-4D8D-92B8-0A9AEE80085B}" type="presOf" srcId="{C6A5F363-6D38-4BB4-BA07-ECB9C2791C62}" destId="{6EB2EE47-3CAE-4BE6-9178-349E783E15D6}" srcOrd="0" destOrd="0" presId="urn:microsoft.com/office/officeart/2005/8/layout/vList6"/>
    <dgm:cxn modelId="{A520C15D-8F13-4EC7-A05C-331B1F638FBC}" srcId="{7D090A34-877B-4DEE-829A-DD6B84631E37}" destId="{52FD67C7-AC5F-4E7C-A1D0-586EFDD94717}" srcOrd="1" destOrd="0" parTransId="{1339FF16-A7D3-42BE-93BF-439C308F357E}" sibTransId="{C972FD62-4362-4D46-89DD-2A1312F0EF77}"/>
    <dgm:cxn modelId="{1D465749-F04F-4188-AE26-2923F5875F48}" type="presOf" srcId="{7D090A34-877B-4DEE-829A-DD6B84631E37}" destId="{605C1654-F848-4A93-BEEE-4353530630BF}" srcOrd="0" destOrd="0" presId="urn:microsoft.com/office/officeart/2005/8/layout/vList6"/>
    <dgm:cxn modelId="{35661071-7A27-4954-A309-0C2DC59A9073}" srcId="{6786B3B7-D8EC-404A-8BF4-862526EF4C5F}" destId="{C6A5F363-6D38-4BB4-BA07-ECB9C2791C62}" srcOrd="1" destOrd="0" parTransId="{39986A63-C9C1-433C-B763-85742640FD99}" sibTransId="{B7E6EA2A-5277-4D19-AB5A-8B8F3BA211E6}"/>
    <dgm:cxn modelId="{FD43A7F0-505D-4448-A6F9-F17AF914D9A1}" type="presOf" srcId="{6786B3B7-D8EC-404A-8BF4-862526EF4C5F}" destId="{70051B71-CE90-4537-B88D-3593BDA10FD3}" srcOrd="0" destOrd="0" presId="urn:microsoft.com/office/officeart/2005/8/layout/vList6"/>
    <dgm:cxn modelId="{207010F7-2D4A-4216-B3C9-AA2B1A95B1FD}" type="presOf" srcId="{DBAECA14-53C7-4739-A5E8-8D2BA36FCE54}" destId="{97F32796-0708-42A5-9A92-EDD69FBE811D}" srcOrd="0" destOrd="0" presId="urn:microsoft.com/office/officeart/2005/8/layout/vList6"/>
    <dgm:cxn modelId="{79C5E5B4-5AB4-4477-9AE3-7F1BC9D1665C}" type="presParOf" srcId="{70051B71-CE90-4537-B88D-3593BDA10FD3}" destId="{6D3B7685-2EC8-4637-8D41-E6B9BFA79B6C}" srcOrd="0" destOrd="0" presId="urn:microsoft.com/office/officeart/2005/8/layout/vList6"/>
    <dgm:cxn modelId="{CBF4B771-FC4C-4FEF-80BD-8288D69BA95D}" type="presParOf" srcId="{6D3B7685-2EC8-4637-8D41-E6B9BFA79B6C}" destId="{605C1654-F848-4A93-BEEE-4353530630BF}" srcOrd="0" destOrd="0" presId="urn:microsoft.com/office/officeart/2005/8/layout/vList6"/>
    <dgm:cxn modelId="{6B0719BB-0A84-4658-A47C-5CC03550537B}" type="presParOf" srcId="{6D3B7685-2EC8-4637-8D41-E6B9BFA79B6C}" destId="{97F32796-0708-42A5-9A92-EDD69FBE811D}" srcOrd="1" destOrd="0" presId="urn:microsoft.com/office/officeart/2005/8/layout/vList6"/>
    <dgm:cxn modelId="{B8852C13-DAEA-4F86-AF28-29DA33368EC9}" type="presParOf" srcId="{70051B71-CE90-4537-B88D-3593BDA10FD3}" destId="{7BC32F47-AAE7-4FCE-8E98-589653C7827D}" srcOrd="1" destOrd="0" presId="urn:microsoft.com/office/officeart/2005/8/layout/vList6"/>
    <dgm:cxn modelId="{507213DF-69EB-4574-80AB-6FF23EB9AEE0}" type="presParOf" srcId="{70051B71-CE90-4537-B88D-3593BDA10FD3}" destId="{3AF0F182-6BB7-4B20-B12D-8A73B19DFB50}" srcOrd="2" destOrd="0" presId="urn:microsoft.com/office/officeart/2005/8/layout/vList6"/>
    <dgm:cxn modelId="{7E143C63-9E53-4E73-80AF-CD8E43C36840}" type="presParOf" srcId="{3AF0F182-6BB7-4B20-B12D-8A73B19DFB50}" destId="{6EB2EE47-3CAE-4BE6-9178-349E783E15D6}" srcOrd="0" destOrd="0" presId="urn:microsoft.com/office/officeart/2005/8/layout/vList6"/>
    <dgm:cxn modelId="{25C7649D-8ED4-4B8C-8D3B-963813324CFE}" type="presParOf" srcId="{3AF0F182-6BB7-4B20-B12D-8A73B19DFB50}" destId="{3A82F61F-CA70-4555-A4B7-9BDDC68027C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32796-0708-42A5-9A92-EDD69FBE811D}">
      <dsp:nvSpPr>
        <dsp:cNvPr id="0" name=""/>
        <dsp:cNvSpPr/>
      </dsp:nvSpPr>
      <dsp:spPr>
        <a:xfrm>
          <a:off x="3053884" y="2"/>
          <a:ext cx="4575236" cy="1543438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Prueba t de </a:t>
          </a:r>
          <a:r>
            <a:rPr lang="es-ES" sz="1600" kern="1200" dirty="0" err="1"/>
            <a:t>Student</a:t>
          </a:r>
          <a:r>
            <a:rPr lang="es-ES" sz="1600" kern="1200" dirty="0"/>
            <a:t>: muestras independientes y variables continuas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Prueba chi</a:t>
          </a:r>
          <a:r>
            <a:rPr lang="es-ES" sz="1600" kern="1200" baseline="30000" dirty="0"/>
            <a:t>2 </a:t>
          </a:r>
          <a:r>
            <a:rPr lang="es-ES" sz="1600" kern="1200" dirty="0"/>
            <a:t>para variables categóricas</a:t>
          </a:r>
        </a:p>
      </dsp:txBody>
      <dsp:txXfrm>
        <a:off x="3053884" y="192932"/>
        <a:ext cx="3996447" cy="1157578"/>
      </dsp:txXfrm>
    </dsp:sp>
    <dsp:sp modelId="{605C1654-F848-4A93-BEEE-4353530630BF}">
      <dsp:nvSpPr>
        <dsp:cNvPr id="0" name=""/>
        <dsp:cNvSpPr/>
      </dsp:nvSpPr>
      <dsp:spPr>
        <a:xfrm>
          <a:off x="21" y="18999"/>
          <a:ext cx="3050157" cy="154265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Comparación entre grupos</a:t>
          </a:r>
          <a:endParaRPr lang="es-ES" sz="3200" kern="1200" dirty="0"/>
        </a:p>
      </dsp:txBody>
      <dsp:txXfrm>
        <a:off x="75327" y="94305"/>
        <a:ext cx="2899545" cy="1392039"/>
      </dsp:txXfrm>
    </dsp:sp>
    <dsp:sp modelId="{3A82F61F-CA70-4555-A4B7-9BDDC68027CE}">
      <dsp:nvSpPr>
        <dsp:cNvPr id="0" name=""/>
        <dsp:cNvSpPr/>
      </dsp:nvSpPr>
      <dsp:spPr>
        <a:xfrm>
          <a:off x="3053139" y="1697705"/>
          <a:ext cx="4579708" cy="1542651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s-ES" sz="1600" kern="1200" dirty="0"/>
            <a:t>Regresión lineal múltiple (variable dependiente = IAH) </a:t>
          </a:r>
          <a:r>
            <a:rPr lang="es-ES" sz="1600" kern="1200" dirty="0">
              <a:sym typeface="Wingdings" panose="05000000000000000000" pitchFamily="2" charset="2"/>
            </a:rPr>
            <a:t></a:t>
          </a:r>
          <a:r>
            <a:rPr lang="es-ES" sz="1600" kern="1200" dirty="0"/>
            <a:t> evaluar el papel de la RNL, SpO</a:t>
          </a:r>
          <a:r>
            <a:rPr lang="es-ES" sz="1600" kern="1200" baseline="-25000" dirty="0"/>
            <a:t>2 </a:t>
          </a:r>
          <a:r>
            <a:rPr lang="es-ES" sz="1600" kern="1200" dirty="0"/>
            <a:t>media y CT90  y las variables clínicamente relevantes </a:t>
          </a:r>
        </a:p>
      </dsp:txBody>
      <dsp:txXfrm>
        <a:off x="3053139" y="1890536"/>
        <a:ext cx="4001214" cy="1156989"/>
      </dsp:txXfrm>
    </dsp:sp>
    <dsp:sp modelId="{6EB2EE47-3CAE-4BE6-9178-349E783E15D6}">
      <dsp:nvSpPr>
        <dsp:cNvPr id="0" name=""/>
        <dsp:cNvSpPr/>
      </dsp:nvSpPr>
      <dsp:spPr>
        <a:xfrm>
          <a:off x="0" y="1697705"/>
          <a:ext cx="3053139" cy="1542651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Modelo asociativo</a:t>
          </a:r>
        </a:p>
      </dsp:txBody>
      <dsp:txXfrm>
        <a:off x="75306" y="1773011"/>
        <a:ext cx="2902527" cy="1392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AC34286-FE06-80A2-041C-57A117D11EF8}"/>
              </a:ext>
            </a:extLst>
          </p:cNvPr>
          <p:cNvSpPr/>
          <p:nvPr/>
        </p:nvSpPr>
        <p:spPr>
          <a:xfrm>
            <a:off x="520262" y="915566"/>
            <a:ext cx="834984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3600" b="1" cap="none" spc="0" dirty="0">
                <a:ln/>
                <a:solidFill>
                  <a:schemeClr val="accent3"/>
                </a:solidFill>
                <a:effectLst/>
              </a:rPr>
              <a:t>MANIFESTACIÓN DE LA INFLAMACIÓN SISTÉMICA ASOCIADA A LA GRAVEDAD DE LA APNEA OBSTRUCTIVA DEL SUEÑO (AOS)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6A08607-D00A-76BA-49DE-6819468D0202}"/>
              </a:ext>
            </a:extLst>
          </p:cNvPr>
          <p:cNvSpPr txBox="1"/>
          <p:nvPr/>
        </p:nvSpPr>
        <p:spPr>
          <a:xfrm>
            <a:off x="305780" y="3003798"/>
            <a:ext cx="8532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Elena González Najarro </a:t>
            </a:r>
            <a:r>
              <a:rPr lang="es-ES" sz="1600" baseline="30000" dirty="0"/>
              <a:t>1</a:t>
            </a:r>
            <a:r>
              <a:rPr lang="es-ES" sz="1600" dirty="0"/>
              <a:t>, Ana María Gómez-</a:t>
            </a:r>
            <a:r>
              <a:rPr lang="es-ES" sz="1600" dirty="0" err="1"/>
              <a:t>Ortíz</a:t>
            </a:r>
            <a:r>
              <a:rPr lang="es-ES" sz="1600" dirty="0"/>
              <a:t> </a:t>
            </a:r>
            <a:r>
              <a:rPr lang="es-ES" sz="1600" baseline="30000" dirty="0"/>
              <a:t>1</a:t>
            </a:r>
            <a:r>
              <a:rPr lang="es-ES" sz="1600" dirty="0"/>
              <a:t>, Cristina Muñoz </a:t>
            </a:r>
            <a:r>
              <a:rPr lang="es-ES" sz="1600" dirty="0" err="1"/>
              <a:t>Corroto</a:t>
            </a:r>
            <a:r>
              <a:rPr lang="es-ES" sz="1600" dirty="0"/>
              <a:t> </a:t>
            </a:r>
            <a:r>
              <a:rPr lang="es-ES" sz="1600" baseline="30000" dirty="0"/>
              <a:t>1,2,3</a:t>
            </a:r>
            <a:r>
              <a:rPr lang="es-ES" sz="1600" dirty="0"/>
              <a:t>, Alicia Saavedra </a:t>
            </a:r>
            <a:r>
              <a:rPr lang="es-ES" sz="1600" dirty="0" err="1"/>
              <a:t>Villafruela</a:t>
            </a:r>
            <a:r>
              <a:rPr lang="es-ES" sz="1600" dirty="0"/>
              <a:t> </a:t>
            </a:r>
            <a:r>
              <a:rPr lang="es-ES" sz="1600" baseline="30000" dirty="0"/>
              <a:t>1</a:t>
            </a:r>
            <a:r>
              <a:rPr lang="es-ES" sz="1600" dirty="0"/>
              <a:t>, María Luisa </a:t>
            </a:r>
            <a:r>
              <a:rPr lang="es-ES" sz="1600" dirty="0" err="1"/>
              <a:t>Gonzalez</a:t>
            </a:r>
            <a:r>
              <a:rPr lang="es-ES" sz="1600" dirty="0"/>
              <a:t> Vicente </a:t>
            </a:r>
            <a:r>
              <a:rPr lang="es-ES" sz="1600" baseline="30000" dirty="0"/>
              <a:t>1,2</a:t>
            </a:r>
            <a:r>
              <a:rPr lang="es-ES" sz="1600" dirty="0"/>
              <a:t>, Juan Manuel Mejía Romero</a:t>
            </a:r>
            <a:r>
              <a:rPr lang="es-ES" sz="1600" baseline="30000" dirty="0"/>
              <a:t>1,2</a:t>
            </a:r>
            <a:r>
              <a:rPr lang="es-ES" sz="1600" dirty="0"/>
              <a:t>, Elena </a:t>
            </a:r>
            <a:r>
              <a:rPr lang="es-ES" sz="1600" dirty="0" err="1"/>
              <a:t>Lesaga</a:t>
            </a:r>
            <a:r>
              <a:rPr lang="es-ES" sz="1600" dirty="0"/>
              <a:t> López </a:t>
            </a:r>
            <a:r>
              <a:rPr lang="es-ES" sz="1600" baseline="30000" dirty="0"/>
              <a:t>1,2,3</a:t>
            </a:r>
            <a:r>
              <a:rPr lang="es-ES" sz="1600" dirty="0"/>
              <a:t>, Bernabé Jurado-Gámez </a:t>
            </a:r>
            <a:r>
              <a:rPr lang="es-ES" sz="1600" baseline="30000" dirty="0"/>
              <a:t>1,2,3</a:t>
            </a:r>
            <a:r>
              <a:rPr lang="es-ES" sz="1600" dirty="0"/>
              <a:t>.</a:t>
            </a:r>
          </a:p>
          <a:p>
            <a:endParaRPr lang="es-E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3E5AFF3-2BA4-40C9-4C77-BBF648F0C2FD}"/>
              </a:ext>
            </a:extLst>
          </p:cNvPr>
          <p:cNvSpPr txBox="1"/>
          <p:nvPr/>
        </p:nvSpPr>
        <p:spPr>
          <a:xfrm>
            <a:off x="305780" y="3867894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/>
              <a:t>1. Servicio de Neumología. Hospital Universitario Reina Sofía, Córdoba. </a:t>
            </a:r>
          </a:p>
          <a:p>
            <a:r>
              <a:rPr lang="es-ES" sz="1400" i="1" dirty="0"/>
              <a:t>2. Instituto Maimónides de Investigación Biomédica de Córdoba (IMIBIC). Córdoba. España</a:t>
            </a:r>
          </a:p>
          <a:p>
            <a:r>
              <a:rPr lang="es-ES" sz="1400" i="1" dirty="0"/>
              <a:t>3. Facultad de Medicina. Universidad de Córdoba, Córdoba. España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4E9F9A6-223D-B0E6-3F8F-6E170B1A04E6}"/>
              </a:ext>
            </a:extLst>
          </p:cNvPr>
          <p:cNvSpPr/>
          <p:nvPr/>
        </p:nvSpPr>
        <p:spPr>
          <a:xfrm>
            <a:off x="1619672" y="411510"/>
            <a:ext cx="178766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u="sng" dirty="0">
                <a:ln/>
                <a:solidFill>
                  <a:schemeClr val="accent3"/>
                </a:solidFill>
              </a:rPr>
              <a:t>ÍNDICE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6A010B9-0AF4-50DE-55C4-A42196D42793}"/>
              </a:ext>
            </a:extLst>
          </p:cNvPr>
          <p:cNvSpPr/>
          <p:nvPr/>
        </p:nvSpPr>
        <p:spPr>
          <a:xfrm>
            <a:off x="683568" y="1347614"/>
            <a:ext cx="4857485" cy="36933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914400" indent="-914400">
              <a:buAutoNum type="arabicPeriod"/>
            </a:pPr>
            <a:r>
              <a:rPr lang="es-ES" sz="3600" b="1" cap="none" spc="0" dirty="0">
                <a:ln/>
                <a:solidFill>
                  <a:schemeClr val="accent3"/>
                </a:solidFill>
                <a:effectLst/>
              </a:rPr>
              <a:t>Introducci</a:t>
            </a:r>
            <a:r>
              <a:rPr lang="es-ES" sz="3600" b="1" dirty="0">
                <a:ln/>
                <a:solidFill>
                  <a:schemeClr val="accent3"/>
                </a:solidFill>
              </a:rPr>
              <a:t>ón</a:t>
            </a:r>
          </a:p>
          <a:p>
            <a:pPr marL="914400" indent="-914400">
              <a:buAutoNum type="arabicPeriod"/>
            </a:pPr>
            <a:r>
              <a:rPr lang="es-ES" sz="3600" b="1" dirty="0">
                <a:ln/>
                <a:solidFill>
                  <a:schemeClr val="accent3"/>
                </a:solidFill>
              </a:rPr>
              <a:t>Objetivo</a:t>
            </a:r>
          </a:p>
          <a:p>
            <a:pPr marL="914400" indent="-914400">
              <a:buAutoNum type="arabicPeriod"/>
            </a:pPr>
            <a:r>
              <a:rPr lang="es-ES" sz="3600" b="1" dirty="0">
                <a:ln/>
                <a:solidFill>
                  <a:schemeClr val="accent3"/>
                </a:solidFill>
              </a:rPr>
              <a:t>Material y métodos</a:t>
            </a:r>
          </a:p>
          <a:p>
            <a:pPr marL="914400" indent="-914400">
              <a:buAutoNum type="arabicPeriod"/>
            </a:pPr>
            <a:r>
              <a:rPr lang="es-ES" sz="3600" b="1" dirty="0">
                <a:ln/>
                <a:solidFill>
                  <a:schemeClr val="accent3"/>
                </a:solidFill>
              </a:rPr>
              <a:t>Resultados </a:t>
            </a:r>
          </a:p>
          <a:p>
            <a:pPr marL="914400" indent="-914400">
              <a:buAutoNum type="arabicPeriod"/>
            </a:pPr>
            <a:r>
              <a:rPr lang="es-ES" sz="3600" b="1" dirty="0">
                <a:ln/>
                <a:solidFill>
                  <a:schemeClr val="accent3"/>
                </a:solidFill>
              </a:rPr>
              <a:t>Conclusiones</a:t>
            </a:r>
          </a:p>
          <a:p>
            <a:pPr marL="914400" indent="-914400" algn="ctr">
              <a:buAutoNum type="arabicPeriod"/>
            </a:pPr>
            <a:endParaRPr lang="es-E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EAF634E-DA6C-5A47-C16A-3D1B98287FF7}"/>
              </a:ext>
            </a:extLst>
          </p:cNvPr>
          <p:cNvSpPr/>
          <p:nvPr/>
        </p:nvSpPr>
        <p:spPr>
          <a:xfrm>
            <a:off x="1331640" y="267494"/>
            <a:ext cx="390453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INTRODUCCIÓN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EA9B08D-523D-8850-C331-4A5FF1134ED7}"/>
              </a:ext>
            </a:extLst>
          </p:cNvPr>
          <p:cNvSpPr txBox="1"/>
          <p:nvPr/>
        </p:nvSpPr>
        <p:spPr>
          <a:xfrm>
            <a:off x="1043608" y="1275606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AOS </a:t>
            </a:r>
            <a:r>
              <a:rPr lang="es-ES" dirty="0">
                <a:sym typeface="Wingdings" panose="05000000000000000000" pitchFamily="2" charset="2"/>
              </a:rPr>
              <a:t> colapso de la vía aérea repetido  HIPOXEMIA INTERMITENTE</a:t>
            </a:r>
          </a:p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435E01E-7636-E195-67B7-7793C8A83894}"/>
              </a:ext>
            </a:extLst>
          </p:cNvPr>
          <p:cNvSpPr/>
          <p:nvPr/>
        </p:nvSpPr>
        <p:spPr>
          <a:xfrm>
            <a:off x="1547664" y="2433421"/>
            <a:ext cx="5760640" cy="360040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ESTRÉS OXIDATIVO E INFLAMACIÓN SISTÉMICA CRÓNICA </a:t>
            </a:r>
          </a:p>
        </p:txBody>
      </p:sp>
      <p:sp>
        <p:nvSpPr>
          <p:cNvPr id="5" name="Flecha: hacia abajo 4">
            <a:extLst>
              <a:ext uri="{FF2B5EF4-FFF2-40B4-BE49-F238E27FC236}">
                <a16:creationId xmlns:a16="http://schemas.microsoft.com/office/drawing/2014/main" id="{5BDC8705-3C5B-41F5-C3DB-D1B1C2037551}"/>
              </a:ext>
            </a:extLst>
          </p:cNvPr>
          <p:cNvSpPr/>
          <p:nvPr/>
        </p:nvSpPr>
        <p:spPr>
          <a:xfrm>
            <a:off x="4139952" y="1743345"/>
            <a:ext cx="288032" cy="452954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4614F91D-79E3-EFAD-6B34-D78DD2071D05}"/>
              </a:ext>
            </a:extLst>
          </p:cNvPr>
          <p:cNvSpPr/>
          <p:nvPr/>
        </p:nvSpPr>
        <p:spPr>
          <a:xfrm>
            <a:off x="2447764" y="3687874"/>
            <a:ext cx="3960440" cy="360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/>
              <a:t>EVENTOS CARDIOVASCULARES</a:t>
            </a:r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C4C7D943-2BE4-D0F1-9FAB-3D05CC7E1487}"/>
              </a:ext>
            </a:extLst>
          </p:cNvPr>
          <p:cNvSpPr/>
          <p:nvPr/>
        </p:nvSpPr>
        <p:spPr>
          <a:xfrm>
            <a:off x="4139952" y="3014190"/>
            <a:ext cx="288032" cy="45295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783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2738247-B34D-12D6-F64A-9DEEDD0C9DF3}"/>
              </a:ext>
            </a:extLst>
          </p:cNvPr>
          <p:cNvSpPr/>
          <p:nvPr/>
        </p:nvSpPr>
        <p:spPr>
          <a:xfrm>
            <a:off x="1547664" y="339502"/>
            <a:ext cx="247875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OBJETIVO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5600D579-1DC1-1281-DA40-D39CB0BA0B07}"/>
              </a:ext>
            </a:extLst>
          </p:cNvPr>
          <p:cNvSpPr/>
          <p:nvPr/>
        </p:nvSpPr>
        <p:spPr>
          <a:xfrm>
            <a:off x="1151620" y="2643758"/>
            <a:ext cx="6840760" cy="2003160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/>
              <a:t>Determinar si existen diferencias clínicas y en la RNL en función de la gravedad de la apnea obstructiva del sueño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0F4934D-B19F-0CDA-A99C-1026BA4CCEA4}"/>
              </a:ext>
            </a:extLst>
          </p:cNvPr>
          <p:cNvSpPr txBox="1"/>
          <p:nvPr/>
        </p:nvSpPr>
        <p:spPr>
          <a:xfrm>
            <a:off x="647564" y="155318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La ratio neutrófilos/linfocitos (RNL)</a:t>
            </a:r>
            <a:r>
              <a:rPr lang="es-ES" dirty="0">
                <a:sym typeface="Wingdings" panose="05000000000000000000" pitchFamily="2" charset="2"/>
              </a:rPr>
              <a:t> </a:t>
            </a:r>
            <a:r>
              <a:rPr lang="es-ES" dirty="0"/>
              <a:t> un marcador sencillo y reproducible de inflamación sistémica.</a:t>
            </a:r>
          </a:p>
        </p:txBody>
      </p:sp>
    </p:spTree>
    <p:extLst>
      <p:ext uri="{BB962C8B-B14F-4D97-AF65-F5344CB8AC3E}">
        <p14:creationId xmlns:p14="http://schemas.microsoft.com/office/powerpoint/2010/main" val="165427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4AF43-D589-51B2-4F1D-C955743AD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3BC84-864D-0F8C-0B68-D21F121EA84B}"/>
              </a:ext>
            </a:extLst>
          </p:cNvPr>
          <p:cNvSpPr/>
          <p:nvPr/>
        </p:nvSpPr>
        <p:spPr>
          <a:xfrm>
            <a:off x="1259632" y="267494"/>
            <a:ext cx="55467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MATERIAL Y MÉTODOS</a:t>
            </a:r>
          </a:p>
        </p:txBody>
      </p:sp>
      <p:pic>
        <p:nvPicPr>
          <p:cNvPr id="9" name="Gráfico 8" descr="Grupo de personas">
            <a:extLst>
              <a:ext uri="{FF2B5EF4-FFF2-40B4-BE49-F238E27FC236}">
                <a16:creationId xmlns:a16="http://schemas.microsoft.com/office/drawing/2014/main" id="{EA5711DB-0347-E4B6-7E36-AED4647700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5232" y="1681173"/>
            <a:ext cx="914400" cy="914400"/>
          </a:xfrm>
          <a:prstGeom prst="rect">
            <a:avLst/>
          </a:prstGeom>
        </p:spPr>
      </p:pic>
      <p:pic>
        <p:nvPicPr>
          <p:cNvPr id="11" name="Gráfico 10" descr="Señal de negación">
            <a:extLst>
              <a:ext uri="{FF2B5EF4-FFF2-40B4-BE49-F238E27FC236}">
                <a16:creationId xmlns:a16="http://schemas.microsoft.com/office/drawing/2014/main" id="{E6CE5C03-D05B-B945-24F7-B2C6F952C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4016" y="3155287"/>
            <a:ext cx="914400" cy="914400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0937DCE-A966-BF2F-54B3-207504ED9A42}"/>
              </a:ext>
            </a:extLst>
          </p:cNvPr>
          <p:cNvSpPr txBox="1"/>
          <p:nvPr/>
        </p:nvSpPr>
        <p:spPr>
          <a:xfrm>
            <a:off x="1288288" y="1648420"/>
            <a:ext cx="39317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Estudio OBSERVACIONAL Y TRASVERSAL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103 sujetos con sospecha de AOS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C513435-8CA7-D41A-A52B-DF2734B357AA}"/>
              </a:ext>
            </a:extLst>
          </p:cNvPr>
          <p:cNvSpPr txBox="1"/>
          <p:nvPr/>
        </p:nvSpPr>
        <p:spPr>
          <a:xfrm>
            <a:off x="1316288" y="3146357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Criterios de exclusión: enfermedades inflamatorias crónicas, neoplasias o tratamiento inmunomodulador</a:t>
            </a:r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9BF4A96C-1034-47CB-3177-B58FD4FD823F}"/>
              </a:ext>
            </a:extLst>
          </p:cNvPr>
          <p:cNvSpPr/>
          <p:nvPr/>
        </p:nvSpPr>
        <p:spPr>
          <a:xfrm>
            <a:off x="5267943" y="1203598"/>
            <a:ext cx="496056" cy="3168352"/>
          </a:xfrm>
          <a:prstGeom prst="rightBrac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606ABBC-A5B4-5F90-BD04-D92EE52EDCDD}"/>
              </a:ext>
            </a:extLst>
          </p:cNvPr>
          <p:cNvSpPr txBox="1"/>
          <p:nvPr/>
        </p:nvSpPr>
        <p:spPr>
          <a:xfrm>
            <a:off x="5220071" y="1119980"/>
            <a:ext cx="40324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Recogida de variables clínicas y comorbilidades </a:t>
            </a:r>
          </a:p>
          <a:p>
            <a:pPr algn="ctr"/>
            <a:r>
              <a:rPr lang="es-ES" dirty="0"/>
              <a:t>+ </a:t>
            </a:r>
          </a:p>
          <a:p>
            <a:pPr algn="ctr"/>
            <a:r>
              <a:rPr lang="es-ES" dirty="0"/>
              <a:t>Polisomnografía</a:t>
            </a:r>
          </a:p>
          <a:p>
            <a:pPr algn="ctr"/>
            <a:r>
              <a:rPr lang="es-ES" dirty="0"/>
              <a:t>+ </a:t>
            </a:r>
          </a:p>
          <a:p>
            <a:pPr algn="ctr"/>
            <a:r>
              <a:rPr lang="es-ES" dirty="0"/>
              <a:t>Analítica en ayunas</a:t>
            </a:r>
          </a:p>
        </p:txBody>
      </p:sp>
      <p:sp>
        <p:nvSpPr>
          <p:cNvPr id="17" name="Flecha: hacia abajo 16">
            <a:extLst>
              <a:ext uri="{FF2B5EF4-FFF2-40B4-BE49-F238E27FC236}">
                <a16:creationId xmlns:a16="http://schemas.microsoft.com/office/drawing/2014/main" id="{2C8E516F-5118-8F09-B8F2-97C8B82B4986}"/>
              </a:ext>
            </a:extLst>
          </p:cNvPr>
          <p:cNvSpPr/>
          <p:nvPr/>
        </p:nvSpPr>
        <p:spPr>
          <a:xfrm>
            <a:off x="6988267" y="2974353"/>
            <a:ext cx="496056" cy="652935"/>
          </a:xfrm>
          <a:prstGeom prst="down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84C47AED-5379-165C-9FC6-4258236765DF}"/>
              </a:ext>
            </a:extLst>
          </p:cNvPr>
          <p:cNvSpPr/>
          <p:nvPr/>
        </p:nvSpPr>
        <p:spPr>
          <a:xfrm>
            <a:off x="6084168" y="3795886"/>
            <a:ext cx="2448272" cy="108012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s-ES" sz="1200" dirty="0"/>
          </a:p>
          <a:p>
            <a:r>
              <a:rPr lang="es-ES" sz="1200" dirty="0"/>
              <a:t>Los pacientes fueron clasificados 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Grupo control: IAH ≤ 15 eventos por hora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/>
              <a:t>Grupo AOS moderado-grave: IAH ≥ 15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3671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BD591FB1-6369-7BA1-6DFE-0B0BE47CC6EA}"/>
              </a:ext>
            </a:extLst>
          </p:cNvPr>
          <p:cNvSpPr/>
          <p:nvPr/>
        </p:nvSpPr>
        <p:spPr>
          <a:xfrm>
            <a:off x="1331640" y="339502"/>
            <a:ext cx="554677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MATERIAL Y MÉTODOS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5B9DDA70-9A5C-B367-6677-A17F002A20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7492175"/>
              </p:ext>
            </p:extLst>
          </p:nvPr>
        </p:nvGraphicFramePr>
        <p:xfrm>
          <a:off x="611560" y="1491630"/>
          <a:ext cx="7632848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62014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DA0D068-132A-088E-639E-9201EDC86E86}"/>
              </a:ext>
            </a:extLst>
          </p:cNvPr>
          <p:cNvSpPr/>
          <p:nvPr/>
        </p:nvSpPr>
        <p:spPr>
          <a:xfrm>
            <a:off x="1199456" y="49850"/>
            <a:ext cx="31840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RESULTADOS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DB482CB-E3A8-F17F-9063-2857F3F54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6262965"/>
              </p:ext>
            </p:extLst>
          </p:nvPr>
        </p:nvGraphicFramePr>
        <p:xfrm>
          <a:off x="1221491" y="1217090"/>
          <a:ext cx="6984776" cy="3563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23831">
                  <a:extLst>
                    <a:ext uri="{9D8B030D-6E8A-4147-A177-3AD203B41FA5}">
                      <a16:colId xmlns:a16="http://schemas.microsoft.com/office/drawing/2014/main" val="1812169895"/>
                    </a:ext>
                  </a:extLst>
                </a:gridCol>
                <a:gridCol w="1011903">
                  <a:extLst>
                    <a:ext uri="{9D8B030D-6E8A-4147-A177-3AD203B41FA5}">
                      <a16:colId xmlns:a16="http://schemas.microsoft.com/office/drawing/2014/main" val="652066967"/>
                    </a:ext>
                  </a:extLst>
                </a:gridCol>
                <a:gridCol w="1109023">
                  <a:extLst>
                    <a:ext uri="{9D8B030D-6E8A-4147-A177-3AD203B41FA5}">
                      <a16:colId xmlns:a16="http://schemas.microsoft.com/office/drawing/2014/main" val="858951792"/>
                    </a:ext>
                  </a:extLst>
                </a:gridCol>
                <a:gridCol w="915498">
                  <a:extLst>
                    <a:ext uri="{9D8B030D-6E8A-4147-A177-3AD203B41FA5}">
                      <a16:colId xmlns:a16="http://schemas.microsoft.com/office/drawing/2014/main" val="1856650972"/>
                    </a:ext>
                  </a:extLst>
                </a:gridCol>
                <a:gridCol w="814093">
                  <a:extLst>
                    <a:ext uri="{9D8B030D-6E8A-4147-A177-3AD203B41FA5}">
                      <a16:colId xmlns:a16="http://schemas.microsoft.com/office/drawing/2014/main" val="171379203"/>
                    </a:ext>
                  </a:extLst>
                </a:gridCol>
                <a:gridCol w="1210428">
                  <a:extLst>
                    <a:ext uri="{9D8B030D-6E8A-4147-A177-3AD203B41FA5}">
                      <a16:colId xmlns:a16="http://schemas.microsoft.com/office/drawing/2014/main" val="1026363276"/>
                    </a:ext>
                  </a:extLst>
                </a:gridCol>
              </a:tblGrid>
              <a:tr h="5327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Variable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Grupo control, n=34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Grupo AOS n=69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Diferencias de medias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valor p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IC 95% valor mínimo / máximo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754041762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Edad, años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50 ± 10,2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53 ± 10,1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-3,258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0,096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-7,802 / -0,641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095562801"/>
                  </a:ext>
                </a:extLst>
              </a:tr>
              <a:tr h="4708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Sexo   Hombres, n (%)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           Mujeres, n 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18 (53%)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16 (47)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50 (72)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19 (27)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0,076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655135799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IMC, kg/m</a:t>
                      </a:r>
                      <a:r>
                        <a:rPr lang="es-ES" sz="1100" baseline="30000">
                          <a:effectLst/>
                        </a:rPr>
                        <a:t>2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30 ± 4,7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32 ± 6,6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-2,815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0,009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-4,898 / -0,733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513577992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Tabaquismo, n 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12 (35)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30 (43)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0,427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610598701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Epworth,  puntuación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11 ± 2,3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12 ± 6,8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-1.475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0.019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-2,705 / -0.245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810062913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Hipertensión,  n 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8 (23)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33 (48)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0,020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3255352174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Diabetes Mellitus, n 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6 (18)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22 (32)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0,160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902988490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Dislipemia n 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13 (38)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25 (36)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0,843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162856801"/>
                  </a:ext>
                </a:extLst>
              </a:tr>
              <a:tr h="351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Enfermedad psicógena n 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9 (27)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11 (17)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0,174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456285573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Enfermedad vascular n (%)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 (3)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19 (27)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0,030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4265375274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SpO</a:t>
                      </a:r>
                      <a:r>
                        <a:rPr lang="es-ES" sz="1100" baseline="-25000">
                          <a:effectLst/>
                        </a:rPr>
                        <a:t>2</a:t>
                      </a:r>
                      <a:r>
                        <a:rPr lang="es-ES" sz="1100">
                          <a:effectLst/>
                        </a:rPr>
                        <a:t> media,%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94 ±1,9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92 ± 3,5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2,363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&lt;0,001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1,289 / 3,437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017963250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CT90, %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0,9 ± 1,3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10 ± 8,1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-9,348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&lt;0,001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-11,351 / -7,344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3304646381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Hematocriro, %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41 ± 5,4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44 ± 3,3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-3,298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&lt;0,001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-5,011 / -1,585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1202974977"/>
                  </a:ext>
                </a:extLst>
              </a:tr>
              <a:tr h="1699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RNL, puntuación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1,9 ± 0,39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4,4 ± 1,25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-2,476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>
                          <a:effectLst/>
                        </a:rPr>
                        <a:t>&lt;0,001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-2,802 / -2,149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31" marR="64531" marT="0" marB="0"/>
                </a:tc>
                <a:extLst>
                  <a:ext uri="{0D108BD9-81ED-4DB2-BD59-A6C34878D82A}">
                    <a16:rowId xmlns:a16="http://schemas.microsoft.com/office/drawing/2014/main" val="2758858830"/>
                  </a:ext>
                </a:extLst>
              </a:tr>
            </a:tbl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65B66C60-B80D-DC2D-262C-5A903CE8FC02}"/>
              </a:ext>
            </a:extLst>
          </p:cNvPr>
          <p:cNvSpPr/>
          <p:nvPr/>
        </p:nvSpPr>
        <p:spPr>
          <a:xfrm>
            <a:off x="1221491" y="693870"/>
            <a:ext cx="337784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800" b="1" u="sng" dirty="0">
                <a:ln/>
                <a:solidFill>
                  <a:schemeClr val="accent3"/>
                </a:solidFill>
              </a:rPr>
              <a:t>1. Análisis por grupos</a:t>
            </a:r>
          </a:p>
        </p:txBody>
      </p:sp>
      <p:sp>
        <p:nvSpPr>
          <p:cNvPr id="12" name="Diagrama de flujo: conector 11">
            <a:extLst>
              <a:ext uri="{FF2B5EF4-FFF2-40B4-BE49-F238E27FC236}">
                <a16:creationId xmlns:a16="http://schemas.microsoft.com/office/drawing/2014/main" id="{EAFC1D0A-FC1C-ED77-D894-86BE75023715}"/>
              </a:ext>
            </a:extLst>
          </p:cNvPr>
          <p:cNvSpPr/>
          <p:nvPr/>
        </p:nvSpPr>
        <p:spPr>
          <a:xfrm>
            <a:off x="899592" y="2499742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Diagrama de flujo: conector 12">
            <a:extLst>
              <a:ext uri="{FF2B5EF4-FFF2-40B4-BE49-F238E27FC236}">
                <a16:creationId xmlns:a16="http://schemas.microsoft.com/office/drawing/2014/main" id="{D3157C97-2007-E1FD-DD44-1A29633D8A86}"/>
              </a:ext>
            </a:extLst>
          </p:cNvPr>
          <p:cNvSpPr/>
          <p:nvPr/>
        </p:nvSpPr>
        <p:spPr>
          <a:xfrm>
            <a:off x="902485" y="2823981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Diagrama de flujo: conector 13">
            <a:extLst>
              <a:ext uri="{FF2B5EF4-FFF2-40B4-BE49-F238E27FC236}">
                <a16:creationId xmlns:a16="http://schemas.microsoft.com/office/drawing/2014/main" id="{9EE40690-D41F-222E-9744-462566CD4CE2}"/>
              </a:ext>
            </a:extLst>
          </p:cNvPr>
          <p:cNvSpPr/>
          <p:nvPr/>
        </p:nvSpPr>
        <p:spPr>
          <a:xfrm>
            <a:off x="899592" y="3028016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3156B2BF-9A59-C5B5-2669-54D00E3F922E}"/>
              </a:ext>
            </a:extLst>
          </p:cNvPr>
          <p:cNvSpPr/>
          <p:nvPr/>
        </p:nvSpPr>
        <p:spPr>
          <a:xfrm>
            <a:off x="3059832" y="4515966"/>
            <a:ext cx="2153712" cy="328881"/>
          </a:xfrm>
          <a:prstGeom prst="rect">
            <a:avLst/>
          </a:prstGeom>
          <a:noFill/>
          <a:ln w="381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Diagrama de flujo: conector 15">
            <a:extLst>
              <a:ext uri="{FF2B5EF4-FFF2-40B4-BE49-F238E27FC236}">
                <a16:creationId xmlns:a16="http://schemas.microsoft.com/office/drawing/2014/main" id="{5FD95423-7BE0-EFFE-B7D2-C3DD1B7AE4A7}"/>
              </a:ext>
            </a:extLst>
          </p:cNvPr>
          <p:cNvSpPr/>
          <p:nvPr/>
        </p:nvSpPr>
        <p:spPr>
          <a:xfrm>
            <a:off x="899592" y="4468176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Diagrama de flujo: conector 16">
            <a:extLst>
              <a:ext uri="{FF2B5EF4-FFF2-40B4-BE49-F238E27FC236}">
                <a16:creationId xmlns:a16="http://schemas.microsoft.com/office/drawing/2014/main" id="{EA2A9461-DEFC-0EFC-7041-E6D692EB632D}"/>
              </a:ext>
            </a:extLst>
          </p:cNvPr>
          <p:cNvSpPr/>
          <p:nvPr/>
        </p:nvSpPr>
        <p:spPr>
          <a:xfrm>
            <a:off x="899592" y="4260486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Diagrama de flujo: conector 17">
            <a:extLst>
              <a:ext uri="{FF2B5EF4-FFF2-40B4-BE49-F238E27FC236}">
                <a16:creationId xmlns:a16="http://schemas.microsoft.com/office/drawing/2014/main" id="{5C150A74-6586-F59B-673B-349D75686AF3}"/>
              </a:ext>
            </a:extLst>
          </p:cNvPr>
          <p:cNvSpPr/>
          <p:nvPr/>
        </p:nvSpPr>
        <p:spPr>
          <a:xfrm>
            <a:off x="904622" y="3867894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Diagrama de flujo: conector 18">
            <a:extLst>
              <a:ext uri="{FF2B5EF4-FFF2-40B4-BE49-F238E27FC236}">
                <a16:creationId xmlns:a16="http://schemas.microsoft.com/office/drawing/2014/main" id="{973B3432-2344-6FEF-A3F0-FED17CFAA178}"/>
              </a:ext>
            </a:extLst>
          </p:cNvPr>
          <p:cNvSpPr/>
          <p:nvPr/>
        </p:nvSpPr>
        <p:spPr>
          <a:xfrm>
            <a:off x="899592" y="4052796"/>
            <a:ext cx="144016" cy="144016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C7B1CBB-0449-A869-8089-75907CF8257F}"/>
              </a:ext>
            </a:extLst>
          </p:cNvPr>
          <p:cNvSpPr txBox="1"/>
          <p:nvPr/>
        </p:nvSpPr>
        <p:spPr>
          <a:xfrm>
            <a:off x="940922" y="4839734"/>
            <a:ext cx="75608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Tabla 1. Resultados comparativos de los pacientes clasificados en el grupo control y en el grupo con apnea obstructiva del sueño</a:t>
            </a:r>
          </a:p>
        </p:txBody>
      </p:sp>
    </p:spTree>
    <p:extLst>
      <p:ext uri="{BB962C8B-B14F-4D97-AF65-F5344CB8AC3E}">
        <p14:creationId xmlns:p14="http://schemas.microsoft.com/office/powerpoint/2010/main" val="686417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DF63B19-F2C8-797F-F6EC-25791814326A}"/>
              </a:ext>
            </a:extLst>
          </p:cNvPr>
          <p:cNvSpPr/>
          <p:nvPr/>
        </p:nvSpPr>
        <p:spPr>
          <a:xfrm>
            <a:off x="1187624" y="123478"/>
            <a:ext cx="31840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RESULTADOS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F3171346-E058-B5BD-7DB0-0DA12DEBE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459053"/>
              </p:ext>
            </p:extLst>
          </p:nvPr>
        </p:nvGraphicFramePr>
        <p:xfrm>
          <a:off x="395536" y="1383618"/>
          <a:ext cx="5544616" cy="23762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1225">
                  <a:extLst>
                    <a:ext uri="{9D8B030D-6E8A-4147-A177-3AD203B41FA5}">
                      <a16:colId xmlns:a16="http://schemas.microsoft.com/office/drawing/2014/main" val="1434962493"/>
                    </a:ext>
                  </a:extLst>
                </a:gridCol>
                <a:gridCol w="1002991">
                  <a:extLst>
                    <a:ext uri="{9D8B030D-6E8A-4147-A177-3AD203B41FA5}">
                      <a16:colId xmlns:a16="http://schemas.microsoft.com/office/drawing/2014/main" val="2178356110"/>
                    </a:ext>
                  </a:extLst>
                </a:gridCol>
                <a:gridCol w="849124">
                  <a:extLst>
                    <a:ext uri="{9D8B030D-6E8A-4147-A177-3AD203B41FA5}">
                      <a16:colId xmlns:a16="http://schemas.microsoft.com/office/drawing/2014/main" val="1618898608"/>
                    </a:ext>
                  </a:extLst>
                </a:gridCol>
                <a:gridCol w="687819">
                  <a:extLst>
                    <a:ext uri="{9D8B030D-6E8A-4147-A177-3AD203B41FA5}">
                      <a16:colId xmlns:a16="http://schemas.microsoft.com/office/drawing/2014/main" val="2123932402"/>
                    </a:ext>
                  </a:extLst>
                </a:gridCol>
                <a:gridCol w="623297">
                  <a:extLst>
                    <a:ext uri="{9D8B030D-6E8A-4147-A177-3AD203B41FA5}">
                      <a16:colId xmlns:a16="http://schemas.microsoft.com/office/drawing/2014/main" val="1205173965"/>
                    </a:ext>
                  </a:extLst>
                </a:gridCol>
                <a:gridCol w="752341">
                  <a:extLst>
                    <a:ext uri="{9D8B030D-6E8A-4147-A177-3AD203B41FA5}">
                      <a16:colId xmlns:a16="http://schemas.microsoft.com/office/drawing/2014/main" val="3526962467"/>
                    </a:ext>
                  </a:extLst>
                </a:gridCol>
                <a:gridCol w="687819">
                  <a:extLst>
                    <a:ext uri="{9D8B030D-6E8A-4147-A177-3AD203B41FA5}">
                      <a16:colId xmlns:a16="http://schemas.microsoft.com/office/drawing/2014/main" val="3333713873"/>
                    </a:ext>
                  </a:extLst>
                </a:gridCol>
              </a:tblGrid>
              <a:tr h="195350">
                <a:tc rowSpan="2" gridSpan="2"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1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rowSpan="2"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Coeficientes 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t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Valor p.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95%,IC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793726"/>
                  </a:ext>
                </a:extLst>
              </a:tr>
              <a:tr h="401388">
                <a:tc gridSpan="2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Beta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Límite inferior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Límite superior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45526747"/>
                  </a:ext>
                </a:extLst>
              </a:tr>
              <a:tr h="195350"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b="1" dirty="0">
                          <a:effectLst/>
                        </a:rPr>
                        <a:t>Modelo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b="1" dirty="0">
                          <a:effectLst/>
                        </a:rPr>
                        <a:t>1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Edad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0,048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0,883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0,380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-0,098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0,254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36847566"/>
                  </a:ext>
                </a:extLst>
              </a:tr>
              <a:tr h="195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IMC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0,053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0,902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0,370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-0,207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0,552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58963174"/>
                  </a:ext>
                </a:extLst>
              </a:tr>
              <a:tr h="195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Género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-0,019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-0,306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0,760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-4,959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3,633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56321338"/>
                  </a:ext>
                </a:extLst>
              </a:tr>
              <a:tr h="4013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SpO</a:t>
                      </a:r>
                      <a:r>
                        <a:rPr lang="es-ES" sz="1200" baseline="-25000">
                          <a:effectLst/>
                        </a:rPr>
                        <a:t>2</a:t>
                      </a:r>
                      <a:r>
                        <a:rPr lang="es-ES" sz="1200">
                          <a:effectLst/>
                        </a:rPr>
                        <a:t> media%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-0,034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-0,462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0,645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-0,923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0,575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65924363"/>
                  </a:ext>
                </a:extLst>
              </a:tr>
              <a:tr h="195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CT90,%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0,364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4,777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0,000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0,444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1,076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759887770"/>
                  </a:ext>
                </a:extLst>
              </a:tr>
              <a:tr h="401388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Hematocrito 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0,135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2,238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0,028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0,058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0,975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78986820"/>
                  </a:ext>
                </a:extLst>
              </a:tr>
              <a:tr h="19535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RNL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0,569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10,034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4,881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7,290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935783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6637B15-9A5E-8AF2-8992-3297E1814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827097"/>
              </p:ext>
            </p:extLst>
          </p:nvPr>
        </p:nvGraphicFramePr>
        <p:xfrm>
          <a:off x="395536" y="3888424"/>
          <a:ext cx="5544614" cy="5779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5896">
                  <a:extLst>
                    <a:ext uri="{9D8B030D-6E8A-4147-A177-3AD203B41FA5}">
                      <a16:colId xmlns:a16="http://schemas.microsoft.com/office/drawing/2014/main" val="3424687065"/>
                    </a:ext>
                  </a:extLst>
                </a:gridCol>
                <a:gridCol w="1050328">
                  <a:extLst>
                    <a:ext uri="{9D8B030D-6E8A-4147-A177-3AD203B41FA5}">
                      <a16:colId xmlns:a16="http://schemas.microsoft.com/office/drawing/2014/main" val="1565229045"/>
                    </a:ext>
                  </a:extLst>
                </a:gridCol>
                <a:gridCol w="705002">
                  <a:extLst>
                    <a:ext uri="{9D8B030D-6E8A-4147-A177-3AD203B41FA5}">
                      <a16:colId xmlns:a16="http://schemas.microsoft.com/office/drawing/2014/main" val="1857198169"/>
                    </a:ext>
                  </a:extLst>
                </a:gridCol>
                <a:gridCol w="705847">
                  <a:extLst>
                    <a:ext uri="{9D8B030D-6E8A-4147-A177-3AD203B41FA5}">
                      <a16:colId xmlns:a16="http://schemas.microsoft.com/office/drawing/2014/main" val="2906067353"/>
                    </a:ext>
                  </a:extLst>
                </a:gridCol>
                <a:gridCol w="705847">
                  <a:extLst>
                    <a:ext uri="{9D8B030D-6E8A-4147-A177-3AD203B41FA5}">
                      <a16:colId xmlns:a16="http://schemas.microsoft.com/office/drawing/2014/main" val="2775408202"/>
                    </a:ext>
                  </a:extLst>
                </a:gridCol>
                <a:gridCol w="705847">
                  <a:extLst>
                    <a:ext uri="{9D8B030D-6E8A-4147-A177-3AD203B41FA5}">
                      <a16:colId xmlns:a16="http://schemas.microsoft.com/office/drawing/2014/main" val="396623776"/>
                    </a:ext>
                  </a:extLst>
                </a:gridCol>
                <a:gridCol w="705847">
                  <a:extLst>
                    <a:ext uri="{9D8B030D-6E8A-4147-A177-3AD203B41FA5}">
                      <a16:colId xmlns:a16="http://schemas.microsoft.com/office/drawing/2014/main" val="3722171304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b="1" dirty="0">
                          <a:effectLst/>
                        </a:rPr>
                        <a:t>Modelo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b="1" dirty="0">
                          <a:effectLst/>
                        </a:rPr>
                        <a:t>Final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CT90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,406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7,300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0,000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0,618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1,080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5415018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Hematocrito %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,149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2,765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0,007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0,160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>
                          <a:effectLst/>
                        </a:rPr>
                        <a:t>0,975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278113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RNL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,574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10,370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0,000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4,966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1200" dirty="0">
                          <a:effectLst/>
                        </a:rPr>
                        <a:t>7,316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46451932"/>
                  </a:ext>
                </a:extLst>
              </a:tr>
            </a:tbl>
          </a:graphicData>
        </a:graphic>
      </p:graphicFrame>
      <p:sp>
        <p:nvSpPr>
          <p:cNvPr id="5" name="Rectángulo 4">
            <a:extLst>
              <a:ext uri="{FF2B5EF4-FFF2-40B4-BE49-F238E27FC236}">
                <a16:creationId xmlns:a16="http://schemas.microsoft.com/office/drawing/2014/main" id="{06864C66-5EF7-D898-9495-DEF81ED4348B}"/>
              </a:ext>
            </a:extLst>
          </p:cNvPr>
          <p:cNvSpPr/>
          <p:nvPr/>
        </p:nvSpPr>
        <p:spPr>
          <a:xfrm>
            <a:off x="1187624" y="752760"/>
            <a:ext cx="58656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800" b="1" u="sng" dirty="0">
                <a:ln/>
                <a:solidFill>
                  <a:schemeClr val="accent3"/>
                </a:solidFill>
              </a:rPr>
              <a:t>2. Modelo de regresión lineal múltiple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15830603-A12D-3277-2271-E5AC0DFFEB46}"/>
              </a:ext>
            </a:extLst>
          </p:cNvPr>
          <p:cNvSpPr/>
          <p:nvPr/>
        </p:nvSpPr>
        <p:spPr>
          <a:xfrm>
            <a:off x="6300192" y="2571750"/>
            <a:ext cx="2520280" cy="115212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/>
              <a:t>Modelo final </a:t>
            </a:r>
            <a:r>
              <a:rPr lang="es-ES" sz="1600" dirty="0">
                <a:sym typeface="Wingdings" panose="05000000000000000000" pitchFamily="2" charset="2"/>
              </a:rPr>
              <a:t>  </a:t>
            </a:r>
            <a:r>
              <a:rPr lang="es-ES" sz="1600" dirty="0"/>
              <a:t>R² ajustado de 0,728, explicando el 73% de la variabilidad del IAH.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377A735-FF47-8F87-DF7B-E523AE32047F}"/>
              </a:ext>
            </a:extLst>
          </p:cNvPr>
          <p:cNvSpPr/>
          <p:nvPr/>
        </p:nvSpPr>
        <p:spPr>
          <a:xfrm>
            <a:off x="1259632" y="2859408"/>
            <a:ext cx="1080120" cy="1008112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BE41E45-442A-34AD-45B4-C73A44B26D42}"/>
              </a:ext>
            </a:extLst>
          </p:cNvPr>
          <p:cNvSpPr txBox="1"/>
          <p:nvPr/>
        </p:nvSpPr>
        <p:spPr>
          <a:xfrm>
            <a:off x="179512" y="4599858"/>
            <a:ext cx="76328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/>
              <a:t>Tabla 2. Modelo 1 de regresión lineal múltiple tomando la variable dependiente el índice de apneas-hipopneas.</a:t>
            </a:r>
          </a:p>
          <a:p>
            <a:r>
              <a:rPr lang="es-ES" sz="1050" dirty="0"/>
              <a:t> Modelo final tras eliminar aquellas variables que no se asociaron independientemente al índice de apnea-hipopnea.</a:t>
            </a:r>
          </a:p>
        </p:txBody>
      </p:sp>
    </p:spTree>
    <p:extLst>
      <p:ext uri="{BB962C8B-B14F-4D97-AF65-F5344CB8AC3E}">
        <p14:creationId xmlns:p14="http://schemas.microsoft.com/office/powerpoint/2010/main" val="3378307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CB932B3-129A-4BCF-FF86-9E70E40EE717}"/>
              </a:ext>
            </a:extLst>
          </p:cNvPr>
          <p:cNvSpPr/>
          <p:nvPr/>
        </p:nvSpPr>
        <p:spPr>
          <a:xfrm>
            <a:off x="1259632" y="267494"/>
            <a:ext cx="38305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B6D721-071F-2947-94F2-5743C5BBC718}"/>
              </a:ext>
            </a:extLst>
          </p:cNvPr>
          <p:cNvSpPr txBox="1"/>
          <p:nvPr/>
        </p:nvSpPr>
        <p:spPr>
          <a:xfrm>
            <a:off x="395536" y="843558"/>
            <a:ext cx="860444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/>
              <a:t>La gravedad de la apnea se relaciona estrechamente con la hipoxemia nocturna, el aumento del hematocrito y, de forma destacada, con la ratio neutrófilos/linfocitos.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/>
              <a:t>Los pacientes con AOS presentan diferencias estadísticamente significativas asociadas a mayor riesgo vascular.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/>
              <a:t>La RNL emerge como un posible marcador inflamatorio sencillo, accesible y potencialmente útil para identificar mayor gravedad de la enfermedad.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sz="2000" dirty="0"/>
              <a:t>Estos hallazgos refuerzan el papel de la inflamación sistémica en la fisiopatología de la apnea obstructiva del sueño.</a:t>
            </a:r>
          </a:p>
        </p:txBody>
      </p:sp>
    </p:spTree>
    <p:extLst>
      <p:ext uri="{BB962C8B-B14F-4D97-AF65-F5344CB8AC3E}">
        <p14:creationId xmlns:p14="http://schemas.microsoft.com/office/powerpoint/2010/main" val="2282644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6AF31135-2BAB-8F92-DFBF-19006E65C0A1}"/>
              </a:ext>
            </a:extLst>
          </p:cNvPr>
          <p:cNvSpPr/>
          <p:nvPr/>
        </p:nvSpPr>
        <p:spPr>
          <a:xfrm>
            <a:off x="1421057" y="267494"/>
            <a:ext cx="350769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BIBLIOGRAFÍA</a:t>
            </a:r>
          </a:p>
          <a:p>
            <a:pPr algn="ctr"/>
            <a:endParaRPr lang="es-ES" sz="4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891A6D1-66B7-ECDA-36EF-B853A899088B}"/>
              </a:ext>
            </a:extLst>
          </p:cNvPr>
          <p:cNvSpPr txBox="1"/>
          <p:nvPr/>
        </p:nvSpPr>
        <p:spPr>
          <a:xfrm>
            <a:off x="107504" y="1275606"/>
            <a:ext cx="842493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/>
              <a:t>Yu</a:t>
            </a:r>
            <a:r>
              <a:rPr lang="es-ES" sz="1400" dirty="0"/>
              <a:t> B, Wei J, Zhao J, Fan H, Zhang W, Li X, Wang L, Zhang Y, Ren Z, </a:t>
            </a:r>
            <a:r>
              <a:rPr lang="es-ES" sz="1400" dirty="0" err="1"/>
              <a:t>Song</a:t>
            </a:r>
            <a:r>
              <a:rPr lang="es-ES" sz="1400" dirty="0"/>
              <a:t> X, Liu G, </a:t>
            </a:r>
            <a:r>
              <a:rPr lang="es-ES" sz="1400" dirty="0" err="1"/>
              <a:t>Liang</a:t>
            </a:r>
            <a:r>
              <a:rPr lang="es-ES" sz="1400" dirty="0"/>
              <a:t> B.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neutrophil-to-lymphocyte</a:t>
            </a:r>
            <a:r>
              <a:rPr lang="es-ES" sz="1400" dirty="0"/>
              <a:t> ratio </a:t>
            </a:r>
            <a:r>
              <a:rPr lang="es-ES" sz="1400" dirty="0" err="1"/>
              <a:t>is</a:t>
            </a:r>
            <a:r>
              <a:rPr lang="es-ES" sz="1400" dirty="0"/>
              <a:t> a </a:t>
            </a:r>
            <a:r>
              <a:rPr lang="es-ES" sz="1400" dirty="0" err="1"/>
              <a:t>potential</a:t>
            </a:r>
            <a:r>
              <a:rPr lang="es-ES" sz="1400" dirty="0"/>
              <a:t> </a:t>
            </a:r>
            <a:r>
              <a:rPr lang="es-ES" sz="1400" dirty="0" err="1"/>
              <a:t>biomarker</a:t>
            </a:r>
            <a:r>
              <a:rPr lang="es-ES" sz="1400" dirty="0"/>
              <a:t> </a:t>
            </a:r>
            <a:r>
              <a:rPr lang="es-ES" sz="1400" dirty="0" err="1"/>
              <a:t>for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occurrence</a:t>
            </a:r>
            <a:r>
              <a:rPr lang="es-ES" sz="1400" dirty="0"/>
              <a:t> </a:t>
            </a:r>
            <a:r>
              <a:rPr lang="es-ES" sz="1400" dirty="0" err="1"/>
              <a:t>of</a:t>
            </a:r>
            <a:r>
              <a:rPr lang="es-ES" sz="1400" dirty="0"/>
              <a:t> atrial </a:t>
            </a:r>
            <a:r>
              <a:rPr lang="es-ES" sz="1400" dirty="0" err="1"/>
              <a:t>fibrillation</a:t>
            </a:r>
            <a:r>
              <a:rPr lang="es-ES" sz="1400" dirty="0"/>
              <a:t> in </a:t>
            </a:r>
            <a:r>
              <a:rPr lang="es-ES" sz="1400" dirty="0" err="1"/>
              <a:t>patients</a:t>
            </a:r>
            <a:r>
              <a:rPr lang="es-ES" sz="1400" dirty="0"/>
              <a:t> </a:t>
            </a:r>
            <a:r>
              <a:rPr lang="es-ES" sz="1400" dirty="0" err="1"/>
              <a:t>with</a:t>
            </a:r>
            <a:r>
              <a:rPr lang="es-ES" sz="1400" dirty="0"/>
              <a:t> obstructive </a:t>
            </a:r>
            <a:r>
              <a:rPr lang="es-ES" sz="1400" dirty="0" err="1"/>
              <a:t>sleep</a:t>
            </a:r>
            <a:r>
              <a:rPr lang="es-ES" sz="1400" dirty="0"/>
              <a:t> apnea: A BIOMARKER OF AF IN OSA PATIENTS. </a:t>
            </a:r>
            <a:r>
              <a:rPr lang="es-ES" sz="1400" dirty="0" err="1"/>
              <a:t>Sleep</a:t>
            </a:r>
            <a:r>
              <a:rPr lang="es-ES" sz="1400" dirty="0"/>
              <a:t> </a:t>
            </a:r>
            <a:r>
              <a:rPr lang="es-ES" sz="1400" dirty="0" err="1"/>
              <a:t>Med</a:t>
            </a:r>
            <a:r>
              <a:rPr lang="es-ES" sz="1400" dirty="0"/>
              <a:t>. 2023 Oct;110:259-267. </a:t>
            </a:r>
            <a:r>
              <a:rPr lang="es-ES" sz="1400" dirty="0" err="1"/>
              <a:t>doi</a:t>
            </a:r>
            <a:r>
              <a:rPr lang="es-ES" sz="1400" dirty="0"/>
              <a:t>: 10.1016/j.sleep.2023.08.004. </a:t>
            </a:r>
            <a:r>
              <a:rPr lang="es-ES" sz="1400" dirty="0" err="1"/>
              <a:t>Epub</a:t>
            </a:r>
            <a:r>
              <a:rPr lang="es-ES" sz="1400" dirty="0"/>
              <a:t> 2023 </a:t>
            </a:r>
            <a:r>
              <a:rPr lang="es-ES" sz="1400" dirty="0" err="1"/>
              <a:t>Aug</a:t>
            </a:r>
            <a:r>
              <a:rPr lang="es-ES" sz="1400" dirty="0"/>
              <a:t> 28. PMID: 37669611.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/>
              <a:t>Rha</a:t>
            </a:r>
            <a:r>
              <a:rPr lang="es-ES" sz="1400" dirty="0"/>
              <a:t> MS, Kim CH, </a:t>
            </a:r>
            <a:r>
              <a:rPr lang="es-ES" sz="1400" dirty="0" err="1"/>
              <a:t>Yoon</a:t>
            </a:r>
            <a:r>
              <a:rPr lang="es-ES" sz="1400" dirty="0"/>
              <a:t> JH, Cho HJ. </a:t>
            </a:r>
            <a:r>
              <a:rPr lang="es-ES" sz="1400" dirty="0" err="1"/>
              <a:t>Association</a:t>
            </a:r>
            <a:r>
              <a:rPr lang="es-ES" sz="1400" dirty="0"/>
              <a:t> </a:t>
            </a:r>
            <a:r>
              <a:rPr lang="es-ES" sz="1400" dirty="0" err="1"/>
              <a:t>between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neutrophil-to-lymphocyte</a:t>
            </a:r>
            <a:r>
              <a:rPr lang="es-ES" sz="1400" dirty="0"/>
              <a:t> ratio and obstructive </a:t>
            </a:r>
            <a:r>
              <a:rPr lang="es-ES" sz="1400" dirty="0" err="1"/>
              <a:t>sleep</a:t>
            </a:r>
            <a:r>
              <a:rPr lang="es-ES" sz="1400" dirty="0"/>
              <a:t> apnea: a meta-</a:t>
            </a:r>
            <a:r>
              <a:rPr lang="es-ES" sz="1400" dirty="0" err="1"/>
              <a:t>analysis</a:t>
            </a:r>
            <a:r>
              <a:rPr lang="es-ES" sz="1400" dirty="0"/>
              <a:t>. </a:t>
            </a:r>
            <a:r>
              <a:rPr lang="es-ES" sz="1400" dirty="0" err="1"/>
              <a:t>Sci</a:t>
            </a:r>
            <a:r>
              <a:rPr lang="es-ES" sz="1400" dirty="0"/>
              <a:t> Rep. 2020 Jul 2;10(1):10862. </a:t>
            </a:r>
            <a:r>
              <a:rPr lang="es-ES" sz="1400" dirty="0" err="1"/>
              <a:t>doi</a:t>
            </a:r>
            <a:r>
              <a:rPr lang="es-ES" sz="1400" dirty="0"/>
              <a:t>: 10.1038/s41598-020-67708-w. PMID: 32616762; PMCID: PMC7331605.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/>
              <a:t>Güneş</a:t>
            </a:r>
            <a:r>
              <a:rPr lang="es-ES" sz="1400" dirty="0"/>
              <a:t> ZY, </a:t>
            </a:r>
            <a:r>
              <a:rPr lang="es-ES" sz="1400" dirty="0" err="1"/>
              <a:t>Günaydın</a:t>
            </a:r>
            <a:r>
              <a:rPr lang="es-ES" sz="1400" dirty="0"/>
              <a:t> FM.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relationship</a:t>
            </a:r>
            <a:r>
              <a:rPr lang="es-ES" sz="1400" dirty="0"/>
              <a:t> </a:t>
            </a:r>
            <a:r>
              <a:rPr lang="es-ES" sz="1400" dirty="0" err="1"/>
              <a:t>between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systemic</a:t>
            </a:r>
            <a:r>
              <a:rPr lang="es-ES" sz="1400" dirty="0"/>
              <a:t> </a:t>
            </a:r>
            <a:r>
              <a:rPr lang="es-ES" sz="1400" dirty="0" err="1"/>
              <a:t>immune-inflammation</a:t>
            </a:r>
            <a:r>
              <a:rPr lang="es-ES" sz="1400" dirty="0"/>
              <a:t> </a:t>
            </a:r>
            <a:r>
              <a:rPr lang="es-ES" sz="1400" dirty="0" err="1"/>
              <a:t>index</a:t>
            </a:r>
            <a:r>
              <a:rPr lang="es-ES" sz="1400" dirty="0"/>
              <a:t> and obstructive </a:t>
            </a:r>
            <a:r>
              <a:rPr lang="es-ES" sz="1400" dirty="0" err="1"/>
              <a:t>sleep</a:t>
            </a:r>
            <a:r>
              <a:rPr lang="es-ES" sz="1400" dirty="0"/>
              <a:t> apnea. </a:t>
            </a:r>
            <a:r>
              <a:rPr lang="es-ES" sz="1400" dirty="0" err="1"/>
              <a:t>Sleep</a:t>
            </a:r>
            <a:r>
              <a:rPr lang="es-ES" sz="1400" dirty="0"/>
              <a:t> </a:t>
            </a:r>
            <a:r>
              <a:rPr lang="es-ES" sz="1400" dirty="0" err="1"/>
              <a:t>Breath</a:t>
            </a:r>
            <a:r>
              <a:rPr lang="es-ES" sz="1400" dirty="0"/>
              <a:t>. 2024 Mar;28(1):311-317. </a:t>
            </a:r>
            <a:r>
              <a:rPr lang="es-ES" sz="1400" dirty="0" err="1"/>
              <a:t>doi</a:t>
            </a:r>
            <a:r>
              <a:rPr lang="es-ES" sz="1400" dirty="0"/>
              <a:t>: 10.1007/s11325-023-02913-1. </a:t>
            </a:r>
            <a:r>
              <a:rPr lang="es-ES" sz="1400" dirty="0" err="1"/>
              <a:t>Epub</a:t>
            </a:r>
            <a:r>
              <a:rPr lang="es-ES" sz="1400" dirty="0"/>
              <a:t> 2023 </a:t>
            </a:r>
            <a:r>
              <a:rPr lang="es-ES" sz="1400" dirty="0" err="1"/>
              <a:t>Sep</a:t>
            </a:r>
            <a:r>
              <a:rPr lang="es-ES" sz="1400" dirty="0"/>
              <a:t> 19. PMID: 37725251.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/>
              <a:t>Altintas</a:t>
            </a:r>
            <a:r>
              <a:rPr lang="es-ES" sz="1400" dirty="0"/>
              <a:t> N, </a:t>
            </a:r>
            <a:r>
              <a:rPr lang="es-ES" sz="1400" dirty="0" err="1"/>
              <a:t>Çetinoğlu</a:t>
            </a:r>
            <a:r>
              <a:rPr lang="es-ES" sz="1400" dirty="0"/>
              <a:t> E, </a:t>
            </a:r>
            <a:r>
              <a:rPr lang="es-ES" sz="1400" dirty="0" err="1"/>
              <a:t>Yuceege</a:t>
            </a:r>
            <a:r>
              <a:rPr lang="es-ES" sz="1400" dirty="0"/>
              <a:t> M, </a:t>
            </a:r>
            <a:r>
              <a:rPr lang="es-ES" sz="1400" dirty="0" err="1"/>
              <a:t>Acet</a:t>
            </a:r>
            <a:r>
              <a:rPr lang="es-ES" sz="1400" dirty="0"/>
              <a:t> AN, </a:t>
            </a:r>
            <a:r>
              <a:rPr lang="es-ES" sz="1400" dirty="0" err="1"/>
              <a:t>Ursavas</a:t>
            </a:r>
            <a:r>
              <a:rPr lang="es-ES" sz="1400" dirty="0"/>
              <a:t> A, </a:t>
            </a:r>
            <a:r>
              <a:rPr lang="es-ES" sz="1400" dirty="0" err="1"/>
              <a:t>Firat</a:t>
            </a:r>
            <a:r>
              <a:rPr lang="es-ES" sz="1400" dirty="0"/>
              <a:t> H, </a:t>
            </a:r>
            <a:r>
              <a:rPr lang="es-ES" sz="1400" dirty="0" err="1"/>
              <a:t>Karadag</a:t>
            </a:r>
            <a:r>
              <a:rPr lang="es-ES" sz="1400" dirty="0"/>
              <a:t> M. </a:t>
            </a:r>
            <a:r>
              <a:rPr lang="es-ES" sz="1400" dirty="0" err="1"/>
              <a:t>Neutrophil-to-lymphocyte</a:t>
            </a:r>
            <a:r>
              <a:rPr lang="es-ES" sz="1400" dirty="0"/>
              <a:t> ratio in obstructive </a:t>
            </a:r>
            <a:r>
              <a:rPr lang="es-ES" sz="1400" dirty="0" err="1"/>
              <a:t>sleep</a:t>
            </a:r>
            <a:r>
              <a:rPr lang="es-ES" sz="1400" dirty="0"/>
              <a:t> apnea; a multi center, retrospective </a:t>
            </a:r>
            <a:r>
              <a:rPr lang="es-ES" sz="1400" dirty="0" err="1"/>
              <a:t>study</a:t>
            </a:r>
            <a:r>
              <a:rPr lang="es-ES" sz="1400" dirty="0"/>
              <a:t>. </a:t>
            </a:r>
            <a:r>
              <a:rPr lang="es-ES" sz="1400" dirty="0" err="1"/>
              <a:t>Eur</a:t>
            </a:r>
            <a:r>
              <a:rPr lang="es-ES" sz="1400" dirty="0"/>
              <a:t> </a:t>
            </a:r>
            <a:r>
              <a:rPr lang="es-ES" sz="1400" dirty="0" err="1"/>
              <a:t>Rev</a:t>
            </a:r>
            <a:r>
              <a:rPr lang="es-ES" sz="1400" dirty="0"/>
              <a:t> </a:t>
            </a:r>
            <a:r>
              <a:rPr lang="es-ES" sz="1400" dirty="0" err="1"/>
              <a:t>Med</a:t>
            </a:r>
            <a:r>
              <a:rPr lang="es-ES" sz="1400" dirty="0"/>
              <a:t> </a:t>
            </a:r>
            <a:r>
              <a:rPr lang="es-ES" sz="1400" dirty="0" err="1"/>
              <a:t>Pharmacol</a:t>
            </a:r>
            <a:r>
              <a:rPr lang="es-ES" sz="1400" dirty="0"/>
              <a:t> </a:t>
            </a:r>
            <a:r>
              <a:rPr lang="es-ES" sz="1400" dirty="0" err="1"/>
              <a:t>Sci</a:t>
            </a:r>
            <a:r>
              <a:rPr lang="es-ES" sz="1400" dirty="0"/>
              <a:t>. 2015 Sep;19(17):3234-40. PMID: 26400528.</a:t>
            </a:r>
          </a:p>
        </p:txBody>
      </p:sp>
    </p:spTree>
    <p:extLst>
      <p:ext uri="{BB962C8B-B14F-4D97-AF65-F5344CB8AC3E}">
        <p14:creationId xmlns:p14="http://schemas.microsoft.com/office/powerpoint/2010/main" val="3136475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B42A0A9-3DA3-7038-AC66-6B62F0CEB7F2}"/>
              </a:ext>
            </a:extLst>
          </p:cNvPr>
          <p:cNvSpPr/>
          <p:nvPr/>
        </p:nvSpPr>
        <p:spPr>
          <a:xfrm>
            <a:off x="467544" y="1563638"/>
            <a:ext cx="4632807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MUCHAS GRACIAS </a:t>
            </a:r>
          </a:p>
          <a:p>
            <a:pPr algn="ctr"/>
            <a:r>
              <a:rPr lang="es-ES" sz="4400" b="1" dirty="0">
                <a:ln/>
                <a:solidFill>
                  <a:schemeClr val="accent3"/>
                </a:solidFill>
              </a:rPr>
              <a:t>POR LA ATENCIÓN</a:t>
            </a:r>
          </a:p>
          <a:p>
            <a:pPr algn="ctr"/>
            <a:endParaRPr lang="es-ES" sz="4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9F495B3-E8AF-C52C-EC2D-896F710BF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351" y="1275606"/>
            <a:ext cx="4002859" cy="202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6085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263</TotalTime>
  <Words>1049</Words>
  <Application>Microsoft Office PowerPoint</Application>
  <PresentationFormat>Presentación en pantalla (16:9)</PresentationFormat>
  <Paragraphs>227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Puri</cp:lastModifiedBy>
  <cp:revision>5</cp:revision>
  <dcterms:created xsi:type="dcterms:W3CDTF">2025-10-16T09:08:13Z</dcterms:created>
  <dcterms:modified xsi:type="dcterms:W3CDTF">2026-03-02T21:28:27Z</dcterms:modified>
</cp:coreProperties>
</file>