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ata1.xml" ContentType="application/vnd.openxmlformats-officedocument.drawingml.diagramData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slides/slide3.xml" ContentType="application/vnd.openxmlformats-officedocument.presentationml.slide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diagrams/quickStyle4.xml" ContentType="application/vnd.openxmlformats-officedocument.drawingml.diagramStyle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layout5.xml" ContentType="application/vnd.openxmlformats-officedocument.drawingml.diagramLayout+xml"/>
  <Override PartName="/ppt/notesSlides/notesSlide3.xml" ContentType="application/vnd.openxmlformats-officedocument.presentationml.notesSlide+xml"/>
  <Override PartName="/ppt/diagrams/layout4.xml" ContentType="application/vnd.openxmlformats-officedocument.drawingml.diagram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ata5.xml" ContentType="application/vnd.openxmlformats-officedocument.drawingml.diagramData+xml"/>
  <Override PartName="/ppt/diagrams/layout2.xml" ContentType="application/vnd.openxmlformats-officedocument.drawingml.diagramLayout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65" r:id="rId3"/>
    <p:sldId id="268" r:id="rId4"/>
    <p:sldId id="269" r:id="rId5"/>
    <p:sldId id="270" r:id="rId6"/>
    <p:sldId id="272" r:id="rId7"/>
    <p:sldId id="274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03447BB-5D67-496B-8E87-E561075AD55C}" styleName="Estilo oscuro 1 - Énfasis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2"/>
    <p:restoredTop sz="76792"/>
  </p:normalViewPr>
  <p:slideViewPr>
    <p:cSldViewPr>
      <p:cViewPr varScale="1">
        <p:scale>
          <a:sx n="68" d="100"/>
          <a:sy n="68" d="100"/>
        </p:scale>
        <p:origin x="1824" y="2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tableStyles" Target="/ppt/tableStyles.xml" Id="rId13" /><Relationship Type="http://schemas.openxmlformats.org/officeDocument/2006/relationships/slide" Target="/ppt/slides/slide2.xml" Id="rId3" /><Relationship Type="http://schemas.openxmlformats.org/officeDocument/2006/relationships/slide" Target="/ppt/slides/slide6.xml" Id="rId7" /><Relationship Type="http://schemas.openxmlformats.org/officeDocument/2006/relationships/theme" Target="/ppt/theme/theme1.xml" Id="rId12" /><Relationship Type="http://schemas.openxmlformats.org/officeDocument/2006/relationships/slide" Target="/ppt/slides/slide1.xml" Id="rId2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viewProps" Target="/ppt/viewProps.xml" Id="rId11" /><Relationship Type="http://schemas.openxmlformats.org/officeDocument/2006/relationships/slide" Target="/ppt/slides/slide4.xml" Id="rId5" /><Relationship Type="http://schemas.openxmlformats.org/officeDocument/2006/relationships/presProps" Target="/ppt/presProps.xml" Id="rId10" /><Relationship Type="http://schemas.openxmlformats.org/officeDocument/2006/relationships/slide" Target="/ppt/slides/slide3.xml" Id="rId4" /><Relationship Type="http://schemas.openxmlformats.org/officeDocument/2006/relationships/notesMaster" Target="/ppt/notesMasters/notesMaster1.xml" Id="rId9" /></Relationships>
</file>

<file path=ppt/diagrams/_rels/data1.xml.rels>&#65279;<?xml version="1.0" encoding="utf-8"?><Relationships xmlns="http://schemas.openxmlformats.org/package/2006/relationships"><Relationship Type="http://schemas.openxmlformats.org/officeDocument/2006/relationships/image" Target="/ppt/media/image8.png" Id="rId3" /><Relationship Type="http://schemas.openxmlformats.org/officeDocument/2006/relationships/image" Target="/ppt/media/image7.svg" Id="rId2" /><Relationship Type="http://schemas.openxmlformats.org/officeDocument/2006/relationships/image" Target="/ppt/media/image6.png" Id="rId1" /><Relationship Type="http://schemas.openxmlformats.org/officeDocument/2006/relationships/image" Target="/ppt/media/image11.svg" Id="rId6" /><Relationship Type="http://schemas.openxmlformats.org/officeDocument/2006/relationships/image" Target="/ppt/media/image10.png" Id="rId5" /><Relationship Type="http://schemas.openxmlformats.org/officeDocument/2006/relationships/image" Target="/ppt/media/image9.svg" Id="rId4" /></Relationships>
</file>

<file path=ppt/diagrams/_rels/drawing1.xml.rels>&#65279;<?xml version="1.0" encoding="utf-8"?><Relationships xmlns="http://schemas.openxmlformats.org/package/2006/relationships"><Relationship Type="http://schemas.openxmlformats.org/officeDocument/2006/relationships/image" Target="/ppt/media/image8.png" Id="rId3" /><Relationship Type="http://schemas.openxmlformats.org/officeDocument/2006/relationships/image" Target="/ppt/media/image7.svg" Id="rId2" /><Relationship Type="http://schemas.openxmlformats.org/officeDocument/2006/relationships/image" Target="/ppt/media/image6.png" Id="rId1" /><Relationship Type="http://schemas.openxmlformats.org/officeDocument/2006/relationships/image" Target="/ppt/media/image11.svg" Id="rId6" /><Relationship Type="http://schemas.openxmlformats.org/officeDocument/2006/relationships/image" Target="/ppt/media/image10.png" Id="rId5" /><Relationship Type="http://schemas.openxmlformats.org/officeDocument/2006/relationships/image" Target="/ppt/media/image9.svg" Id="rId4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8BB726-7C0F-403F-86B2-ED6692BF527F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334E68E-ED79-48B1-BF9E-79C4AFE34AD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b="1" dirty="0"/>
            <a:t>Empeoramiento clínico.</a:t>
          </a:r>
          <a:endParaRPr lang="en-US" dirty="0"/>
        </a:p>
      </dgm:t>
    </dgm:pt>
    <dgm:pt modelId="{38B04911-ECF5-47AC-B7E9-A2B180648D3B}" type="parTrans" cxnId="{01312597-1D0F-40B9-A6AE-05F225D0B04F}">
      <dgm:prSet/>
      <dgm:spPr/>
      <dgm:t>
        <a:bodyPr/>
        <a:lstStyle/>
        <a:p>
          <a:endParaRPr lang="en-US"/>
        </a:p>
      </dgm:t>
    </dgm:pt>
    <dgm:pt modelId="{72AECF1C-395F-440A-9421-6987E548C3F3}" type="sibTrans" cxnId="{01312597-1D0F-40B9-A6AE-05F225D0B04F}">
      <dgm:prSet/>
      <dgm:spPr/>
      <dgm:t>
        <a:bodyPr/>
        <a:lstStyle/>
        <a:p>
          <a:endParaRPr lang="en-US"/>
        </a:p>
      </dgm:t>
    </dgm:pt>
    <dgm:pt modelId="{02FC88EB-E1BA-4FC1-8837-48F9E49178C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b="1" dirty="0"/>
            <a:t>Progresión funcional</a:t>
          </a:r>
          <a:endParaRPr lang="en-US" dirty="0"/>
        </a:p>
      </dgm:t>
    </dgm:pt>
    <dgm:pt modelId="{2CC67DCE-1457-4313-B2DC-5DC63D8B2CB2}" type="parTrans" cxnId="{5F299CAC-D0E7-45D9-8B49-23C23DD981C0}">
      <dgm:prSet/>
      <dgm:spPr/>
      <dgm:t>
        <a:bodyPr/>
        <a:lstStyle/>
        <a:p>
          <a:endParaRPr lang="en-US"/>
        </a:p>
      </dgm:t>
    </dgm:pt>
    <dgm:pt modelId="{6202DF9F-96BF-4533-8601-D89674D2E490}" type="sibTrans" cxnId="{5F299CAC-D0E7-45D9-8B49-23C23DD981C0}">
      <dgm:prSet/>
      <dgm:spPr/>
      <dgm:t>
        <a:bodyPr/>
        <a:lstStyle/>
        <a:p>
          <a:endParaRPr lang="en-US"/>
        </a:p>
      </dgm:t>
    </dgm:pt>
    <dgm:pt modelId="{12AAA352-A5A1-404E-8916-5453D029600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 b="1" dirty="0"/>
            <a:t>Progresión radiológica.</a:t>
          </a:r>
          <a:endParaRPr lang="en-US" dirty="0"/>
        </a:p>
      </dgm:t>
    </dgm:pt>
    <dgm:pt modelId="{6CB9E21D-B6D6-4739-84E5-9CDB25DECA16}" type="parTrans" cxnId="{47AECA41-1952-4098-AE49-CBE45C28363F}">
      <dgm:prSet/>
      <dgm:spPr/>
      <dgm:t>
        <a:bodyPr/>
        <a:lstStyle/>
        <a:p>
          <a:endParaRPr lang="en-US"/>
        </a:p>
      </dgm:t>
    </dgm:pt>
    <dgm:pt modelId="{692C4385-ED79-4FEF-832E-3C88D75EB23B}" type="sibTrans" cxnId="{47AECA41-1952-4098-AE49-CBE45C28363F}">
      <dgm:prSet/>
      <dgm:spPr/>
      <dgm:t>
        <a:bodyPr/>
        <a:lstStyle/>
        <a:p>
          <a:endParaRPr lang="en-US"/>
        </a:p>
      </dgm:t>
    </dgm:pt>
    <dgm:pt modelId="{D87DC615-25F4-4A09-9A48-9D540B4D02B8}" type="pres">
      <dgm:prSet presAssocID="{478BB726-7C0F-403F-86B2-ED6692BF527F}" presName="root" presStyleCnt="0">
        <dgm:presLayoutVars>
          <dgm:dir/>
          <dgm:resizeHandles val="exact"/>
        </dgm:presLayoutVars>
      </dgm:prSet>
      <dgm:spPr/>
    </dgm:pt>
    <dgm:pt modelId="{1DFEC231-98D7-491F-A57E-E0041C10C5FA}" type="pres">
      <dgm:prSet presAssocID="{7334E68E-ED79-48B1-BF9E-79C4AFE34AD5}" presName="compNode" presStyleCnt="0"/>
      <dgm:spPr/>
    </dgm:pt>
    <dgm:pt modelId="{F8FE54E4-65BF-4045-BED0-37FF15A2B3D7}" type="pres">
      <dgm:prSet presAssocID="{7334E68E-ED79-48B1-BF9E-79C4AFE34AD5}" presName="iconBgRect" presStyleLbl="bgShp" presStyleIdx="0" presStyleCnt="3"/>
      <dgm:spPr/>
    </dgm:pt>
    <dgm:pt modelId="{52F92B3B-FD79-48A1-AA17-C94DA0158D99}" type="pres">
      <dgm:prSet presAssocID="{7334E68E-ED79-48B1-BF9E-79C4AFE34AD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s con relleno sólido"/>
        </a:ext>
      </dgm:extLst>
    </dgm:pt>
    <dgm:pt modelId="{584FF468-0E4E-4802-AC3B-B2548BCF419B}" type="pres">
      <dgm:prSet presAssocID="{7334E68E-ED79-48B1-BF9E-79C4AFE34AD5}" presName="spaceRect" presStyleCnt="0"/>
      <dgm:spPr/>
    </dgm:pt>
    <dgm:pt modelId="{A4F5A2F8-BE2E-4526-9821-F2515B16D5F9}" type="pres">
      <dgm:prSet presAssocID="{7334E68E-ED79-48B1-BF9E-79C4AFE34AD5}" presName="textRect" presStyleLbl="revTx" presStyleIdx="0" presStyleCnt="3" custScaleX="141751" custLinFactNeighborX="-118" custLinFactNeighborY="-10695">
        <dgm:presLayoutVars>
          <dgm:chMax val="1"/>
          <dgm:chPref val="1"/>
        </dgm:presLayoutVars>
      </dgm:prSet>
      <dgm:spPr/>
    </dgm:pt>
    <dgm:pt modelId="{7F893863-AE27-4E63-BCC0-CAE8277970DB}" type="pres">
      <dgm:prSet presAssocID="{72AECF1C-395F-440A-9421-6987E548C3F3}" presName="sibTrans" presStyleCnt="0"/>
      <dgm:spPr/>
    </dgm:pt>
    <dgm:pt modelId="{7B187F0D-C71B-4E31-A79A-9365AF42D91E}" type="pres">
      <dgm:prSet presAssocID="{02FC88EB-E1BA-4FC1-8837-48F9E49178C1}" presName="compNode" presStyleCnt="0"/>
      <dgm:spPr/>
    </dgm:pt>
    <dgm:pt modelId="{8F016E4E-9D7D-44EB-96F6-48753B3DE9B7}" type="pres">
      <dgm:prSet presAssocID="{02FC88EB-E1BA-4FC1-8837-48F9E49178C1}" presName="iconBgRect" presStyleLbl="bgShp" presStyleIdx="1" presStyleCnt="3"/>
      <dgm:spPr/>
    </dgm:pt>
    <dgm:pt modelId="{0F77A605-3CBB-4BCF-ACE7-DB20A910E389}" type="pres">
      <dgm:prSet presAssocID="{02FC88EB-E1BA-4FC1-8837-48F9E49178C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iódico gráfico con relleno sólido"/>
        </a:ext>
      </dgm:extLst>
    </dgm:pt>
    <dgm:pt modelId="{0E10DC46-C8AE-4D8A-9CEF-844BA321D032}" type="pres">
      <dgm:prSet presAssocID="{02FC88EB-E1BA-4FC1-8837-48F9E49178C1}" presName="spaceRect" presStyleCnt="0"/>
      <dgm:spPr/>
    </dgm:pt>
    <dgm:pt modelId="{1A85B267-28F5-4316-A882-F813E3C61E35}" type="pres">
      <dgm:prSet presAssocID="{02FC88EB-E1BA-4FC1-8837-48F9E49178C1}" presName="textRect" presStyleLbl="revTx" presStyleIdx="1" presStyleCnt="3">
        <dgm:presLayoutVars>
          <dgm:chMax val="1"/>
          <dgm:chPref val="1"/>
        </dgm:presLayoutVars>
      </dgm:prSet>
      <dgm:spPr/>
    </dgm:pt>
    <dgm:pt modelId="{DFB100F3-EC74-4840-846F-59B85B5F7909}" type="pres">
      <dgm:prSet presAssocID="{6202DF9F-96BF-4533-8601-D89674D2E490}" presName="sibTrans" presStyleCnt="0"/>
      <dgm:spPr/>
    </dgm:pt>
    <dgm:pt modelId="{F60F3509-31B2-4AF8-A3FE-FF548C05FF89}" type="pres">
      <dgm:prSet presAssocID="{12AAA352-A5A1-404E-8916-5453D029600D}" presName="compNode" presStyleCnt="0"/>
      <dgm:spPr/>
    </dgm:pt>
    <dgm:pt modelId="{D078D562-D903-41F3-9BB6-E73067992DB2}" type="pres">
      <dgm:prSet presAssocID="{12AAA352-A5A1-404E-8916-5453D029600D}" presName="iconBgRect" presStyleLbl="bgShp" presStyleIdx="2" presStyleCnt="3"/>
      <dgm:spPr>
        <a:solidFill>
          <a:srgbClr val="FFC000"/>
        </a:solidFill>
      </dgm:spPr>
    </dgm:pt>
    <dgm:pt modelId="{9B760413-BCBF-4B02-B60E-1A225A22D57E}" type="pres">
      <dgm:prSet presAssocID="{12AAA352-A5A1-404E-8916-5453D029600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adioactivo con relleno sólido"/>
        </a:ext>
      </dgm:extLst>
    </dgm:pt>
    <dgm:pt modelId="{E7C5CCA5-D5FF-42F5-A955-F4EC01D5310B}" type="pres">
      <dgm:prSet presAssocID="{12AAA352-A5A1-404E-8916-5453D029600D}" presName="spaceRect" presStyleCnt="0"/>
      <dgm:spPr/>
    </dgm:pt>
    <dgm:pt modelId="{C4E319B1-0E0F-4132-B011-F4AB7C395E64}" type="pres">
      <dgm:prSet presAssocID="{12AAA352-A5A1-404E-8916-5453D029600D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6C4DA728-859B-DB43-9CB2-00557E89D014}" type="presOf" srcId="{12AAA352-A5A1-404E-8916-5453D029600D}" destId="{C4E319B1-0E0F-4132-B011-F4AB7C395E64}" srcOrd="0" destOrd="0" presId="urn:microsoft.com/office/officeart/2018/5/layout/IconCircleLabelList"/>
    <dgm:cxn modelId="{47AECA41-1952-4098-AE49-CBE45C28363F}" srcId="{478BB726-7C0F-403F-86B2-ED6692BF527F}" destId="{12AAA352-A5A1-404E-8916-5453D029600D}" srcOrd="2" destOrd="0" parTransId="{6CB9E21D-B6D6-4739-84E5-9CDB25DECA16}" sibTransId="{692C4385-ED79-4FEF-832E-3C88D75EB23B}"/>
    <dgm:cxn modelId="{31E6C26A-3063-498B-839F-52C5F0B73DD3}" type="presOf" srcId="{478BB726-7C0F-403F-86B2-ED6692BF527F}" destId="{D87DC615-25F4-4A09-9A48-9D540B4D02B8}" srcOrd="0" destOrd="0" presId="urn:microsoft.com/office/officeart/2018/5/layout/IconCircleLabelList"/>
    <dgm:cxn modelId="{ED68016C-AC94-264E-A711-E5CF0AEAC56D}" type="presOf" srcId="{02FC88EB-E1BA-4FC1-8837-48F9E49178C1}" destId="{1A85B267-28F5-4316-A882-F813E3C61E35}" srcOrd="0" destOrd="0" presId="urn:microsoft.com/office/officeart/2018/5/layout/IconCircleLabelList"/>
    <dgm:cxn modelId="{028E2F80-3935-EA47-9FEE-25F9763B38B6}" type="presOf" srcId="{7334E68E-ED79-48B1-BF9E-79C4AFE34AD5}" destId="{A4F5A2F8-BE2E-4526-9821-F2515B16D5F9}" srcOrd="0" destOrd="0" presId="urn:microsoft.com/office/officeart/2018/5/layout/IconCircleLabelList"/>
    <dgm:cxn modelId="{01312597-1D0F-40B9-A6AE-05F225D0B04F}" srcId="{478BB726-7C0F-403F-86B2-ED6692BF527F}" destId="{7334E68E-ED79-48B1-BF9E-79C4AFE34AD5}" srcOrd="0" destOrd="0" parTransId="{38B04911-ECF5-47AC-B7E9-A2B180648D3B}" sibTransId="{72AECF1C-395F-440A-9421-6987E548C3F3}"/>
    <dgm:cxn modelId="{5F299CAC-D0E7-45D9-8B49-23C23DD981C0}" srcId="{478BB726-7C0F-403F-86B2-ED6692BF527F}" destId="{02FC88EB-E1BA-4FC1-8837-48F9E49178C1}" srcOrd="1" destOrd="0" parTransId="{2CC67DCE-1457-4313-B2DC-5DC63D8B2CB2}" sibTransId="{6202DF9F-96BF-4533-8601-D89674D2E490}"/>
    <dgm:cxn modelId="{17527D0E-99C0-D04A-8441-0668BF6A62C8}" type="presParOf" srcId="{D87DC615-25F4-4A09-9A48-9D540B4D02B8}" destId="{1DFEC231-98D7-491F-A57E-E0041C10C5FA}" srcOrd="0" destOrd="0" presId="urn:microsoft.com/office/officeart/2018/5/layout/IconCircleLabelList"/>
    <dgm:cxn modelId="{CF196FB4-EF52-344F-8FB3-4C84802A344F}" type="presParOf" srcId="{1DFEC231-98D7-491F-A57E-E0041C10C5FA}" destId="{F8FE54E4-65BF-4045-BED0-37FF15A2B3D7}" srcOrd="0" destOrd="0" presId="urn:microsoft.com/office/officeart/2018/5/layout/IconCircleLabelList"/>
    <dgm:cxn modelId="{22BB8834-482E-854A-9D2C-84201232A6F4}" type="presParOf" srcId="{1DFEC231-98D7-491F-A57E-E0041C10C5FA}" destId="{52F92B3B-FD79-48A1-AA17-C94DA0158D99}" srcOrd="1" destOrd="0" presId="urn:microsoft.com/office/officeart/2018/5/layout/IconCircleLabelList"/>
    <dgm:cxn modelId="{6AC29069-CED2-B24E-B349-A16D57F3C4B8}" type="presParOf" srcId="{1DFEC231-98D7-491F-A57E-E0041C10C5FA}" destId="{584FF468-0E4E-4802-AC3B-B2548BCF419B}" srcOrd="2" destOrd="0" presId="urn:microsoft.com/office/officeart/2018/5/layout/IconCircleLabelList"/>
    <dgm:cxn modelId="{3FE04412-4525-D140-8E18-832BEAC0F4CB}" type="presParOf" srcId="{1DFEC231-98D7-491F-A57E-E0041C10C5FA}" destId="{A4F5A2F8-BE2E-4526-9821-F2515B16D5F9}" srcOrd="3" destOrd="0" presId="urn:microsoft.com/office/officeart/2018/5/layout/IconCircleLabelList"/>
    <dgm:cxn modelId="{25215D05-B703-B547-B367-A029248B53C6}" type="presParOf" srcId="{D87DC615-25F4-4A09-9A48-9D540B4D02B8}" destId="{7F893863-AE27-4E63-BCC0-CAE8277970DB}" srcOrd="1" destOrd="0" presId="urn:microsoft.com/office/officeart/2018/5/layout/IconCircleLabelList"/>
    <dgm:cxn modelId="{69A0F013-9155-3244-93C5-1E772898CC9C}" type="presParOf" srcId="{D87DC615-25F4-4A09-9A48-9D540B4D02B8}" destId="{7B187F0D-C71B-4E31-A79A-9365AF42D91E}" srcOrd="2" destOrd="0" presId="urn:microsoft.com/office/officeart/2018/5/layout/IconCircleLabelList"/>
    <dgm:cxn modelId="{17D32FED-AC24-D246-8CEF-C8A463B1B5CE}" type="presParOf" srcId="{7B187F0D-C71B-4E31-A79A-9365AF42D91E}" destId="{8F016E4E-9D7D-44EB-96F6-48753B3DE9B7}" srcOrd="0" destOrd="0" presId="urn:microsoft.com/office/officeart/2018/5/layout/IconCircleLabelList"/>
    <dgm:cxn modelId="{7C4BDC43-8031-E044-B7CD-A2E1A051B736}" type="presParOf" srcId="{7B187F0D-C71B-4E31-A79A-9365AF42D91E}" destId="{0F77A605-3CBB-4BCF-ACE7-DB20A910E389}" srcOrd="1" destOrd="0" presId="urn:microsoft.com/office/officeart/2018/5/layout/IconCircleLabelList"/>
    <dgm:cxn modelId="{20624B1E-690D-2C45-90A6-AEFEED22E9DA}" type="presParOf" srcId="{7B187F0D-C71B-4E31-A79A-9365AF42D91E}" destId="{0E10DC46-C8AE-4D8A-9CEF-844BA321D032}" srcOrd="2" destOrd="0" presId="urn:microsoft.com/office/officeart/2018/5/layout/IconCircleLabelList"/>
    <dgm:cxn modelId="{CB5816FE-8A1F-F446-AEBC-450C6092616F}" type="presParOf" srcId="{7B187F0D-C71B-4E31-A79A-9365AF42D91E}" destId="{1A85B267-28F5-4316-A882-F813E3C61E35}" srcOrd="3" destOrd="0" presId="urn:microsoft.com/office/officeart/2018/5/layout/IconCircleLabelList"/>
    <dgm:cxn modelId="{7898862F-4F75-3C4B-B3C9-43A8A9FE3D68}" type="presParOf" srcId="{D87DC615-25F4-4A09-9A48-9D540B4D02B8}" destId="{DFB100F3-EC74-4840-846F-59B85B5F7909}" srcOrd="3" destOrd="0" presId="urn:microsoft.com/office/officeart/2018/5/layout/IconCircleLabelList"/>
    <dgm:cxn modelId="{185F946D-86D7-9B4E-AB33-A1AD1666F3A0}" type="presParOf" srcId="{D87DC615-25F4-4A09-9A48-9D540B4D02B8}" destId="{F60F3509-31B2-4AF8-A3FE-FF548C05FF89}" srcOrd="4" destOrd="0" presId="urn:microsoft.com/office/officeart/2018/5/layout/IconCircleLabelList"/>
    <dgm:cxn modelId="{ED6101EC-BE9B-294D-91D0-39A6106E4E1C}" type="presParOf" srcId="{F60F3509-31B2-4AF8-A3FE-FF548C05FF89}" destId="{D078D562-D903-41F3-9BB6-E73067992DB2}" srcOrd="0" destOrd="0" presId="urn:microsoft.com/office/officeart/2018/5/layout/IconCircleLabelList"/>
    <dgm:cxn modelId="{BCAF63DD-76EC-6F45-81EA-CFBC305125B5}" type="presParOf" srcId="{F60F3509-31B2-4AF8-A3FE-FF548C05FF89}" destId="{9B760413-BCBF-4B02-B60E-1A225A22D57E}" srcOrd="1" destOrd="0" presId="urn:microsoft.com/office/officeart/2018/5/layout/IconCircleLabelList"/>
    <dgm:cxn modelId="{3D1431E9-D31A-5F4C-9B84-A3D61B96E558}" type="presParOf" srcId="{F60F3509-31B2-4AF8-A3FE-FF548C05FF89}" destId="{E7C5CCA5-D5FF-42F5-A955-F4EC01D5310B}" srcOrd="2" destOrd="0" presId="urn:microsoft.com/office/officeart/2018/5/layout/IconCircleLabelList"/>
    <dgm:cxn modelId="{44C669A0-01B9-0645-9310-C3FEE1BF01C8}" type="presParOf" srcId="{F60F3509-31B2-4AF8-A3FE-FF548C05FF89}" destId="{C4E319B1-0E0F-4132-B011-F4AB7C395E64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7B5662-8BE3-3A42-9B23-0E5956704852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s-ES"/>
        </a:p>
      </dgm:t>
    </dgm:pt>
    <dgm:pt modelId="{BCCCCFE3-DAE3-A44D-B765-1FF85ED19D86}">
      <dgm:prSet/>
      <dgm:spPr/>
      <dgm:t>
        <a:bodyPr/>
        <a:lstStyle/>
        <a:p>
          <a:r>
            <a:rPr lang="es-ES" b="1" i="0" dirty="0"/>
            <a:t>Estudio retrospectivo, observacional y descriptivo.</a:t>
          </a:r>
          <a:endParaRPr lang="es-PT" dirty="0"/>
        </a:p>
      </dgm:t>
    </dgm:pt>
    <dgm:pt modelId="{1CA7A602-4EC6-3744-8AA0-BC689DF11CA0}" type="parTrans" cxnId="{C615489F-D14B-B341-805C-BB367E615AFE}">
      <dgm:prSet/>
      <dgm:spPr/>
      <dgm:t>
        <a:bodyPr/>
        <a:lstStyle/>
        <a:p>
          <a:endParaRPr lang="es-ES"/>
        </a:p>
      </dgm:t>
    </dgm:pt>
    <dgm:pt modelId="{C903CFF6-A2C2-234E-8A45-ECA35AC9C1CE}" type="sibTrans" cxnId="{C615489F-D14B-B341-805C-BB367E615AFE}">
      <dgm:prSet/>
      <dgm:spPr/>
      <dgm:t>
        <a:bodyPr/>
        <a:lstStyle/>
        <a:p>
          <a:endParaRPr lang="es-ES"/>
        </a:p>
      </dgm:t>
    </dgm:pt>
    <dgm:pt modelId="{E89B6D70-4317-5D44-BEF8-B053DDC1DFF5}" type="pres">
      <dgm:prSet presAssocID="{267B5662-8BE3-3A42-9B23-0E5956704852}" presName="linear" presStyleCnt="0">
        <dgm:presLayoutVars>
          <dgm:animLvl val="lvl"/>
          <dgm:resizeHandles val="exact"/>
        </dgm:presLayoutVars>
      </dgm:prSet>
      <dgm:spPr/>
    </dgm:pt>
    <dgm:pt modelId="{A4C15174-679C-6F43-8BFD-110786887E9E}" type="pres">
      <dgm:prSet presAssocID="{BCCCCFE3-DAE3-A44D-B765-1FF85ED19D86}" presName="parentText" presStyleLbl="node1" presStyleIdx="0" presStyleCnt="1" custLinFactNeighborY="74124">
        <dgm:presLayoutVars>
          <dgm:chMax val="0"/>
          <dgm:bulletEnabled val="1"/>
        </dgm:presLayoutVars>
      </dgm:prSet>
      <dgm:spPr/>
    </dgm:pt>
  </dgm:ptLst>
  <dgm:cxnLst>
    <dgm:cxn modelId="{C615489F-D14B-B341-805C-BB367E615AFE}" srcId="{267B5662-8BE3-3A42-9B23-0E5956704852}" destId="{BCCCCFE3-DAE3-A44D-B765-1FF85ED19D86}" srcOrd="0" destOrd="0" parTransId="{1CA7A602-4EC6-3744-8AA0-BC689DF11CA0}" sibTransId="{C903CFF6-A2C2-234E-8A45-ECA35AC9C1CE}"/>
    <dgm:cxn modelId="{A51FADA5-6C7D-E24A-B470-9E259C24347D}" type="presOf" srcId="{BCCCCFE3-DAE3-A44D-B765-1FF85ED19D86}" destId="{A4C15174-679C-6F43-8BFD-110786887E9E}" srcOrd="0" destOrd="0" presId="urn:microsoft.com/office/officeart/2005/8/layout/vList2"/>
    <dgm:cxn modelId="{F4D0EEA7-3D4F-9841-B6B8-E833BD11EC5D}" type="presOf" srcId="{267B5662-8BE3-3A42-9B23-0E5956704852}" destId="{E89B6D70-4317-5D44-BEF8-B053DDC1DFF5}" srcOrd="0" destOrd="0" presId="urn:microsoft.com/office/officeart/2005/8/layout/vList2"/>
    <dgm:cxn modelId="{3B31D781-7485-4B43-90B9-28CC80AE1CD6}" type="presParOf" srcId="{E89B6D70-4317-5D44-BEF8-B053DDC1DFF5}" destId="{A4C15174-679C-6F43-8BFD-110786887E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467882-CEC7-B34E-9214-D78DA1248A06}" type="doc">
      <dgm:prSet loTypeId="urn:microsoft.com/office/officeart/2005/8/layout/vList2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05F39383-1AE8-8740-872B-2B4F182AE1F0}">
      <dgm:prSet/>
      <dgm:spPr/>
      <dgm:t>
        <a:bodyPr/>
        <a:lstStyle/>
        <a:p>
          <a:r>
            <a:rPr lang="es-ES" b="1" dirty="0"/>
            <a:t>EPID-EAS y FPP, Tratados con </a:t>
          </a:r>
          <a:r>
            <a:rPr lang="es-ES" b="1" dirty="0" err="1"/>
            <a:t>Nintedanib</a:t>
          </a:r>
          <a:r>
            <a:rPr lang="es-ES" b="1" dirty="0"/>
            <a:t>.</a:t>
          </a:r>
          <a:endParaRPr lang="es-PT" dirty="0"/>
        </a:p>
      </dgm:t>
    </dgm:pt>
    <dgm:pt modelId="{2C0B46FB-1208-A14B-AB67-E2C94700D59D}" type="parTrans" cxnId="{699F7A38-4C3C-B440-834B-15977583DD72}">
      <dgm:prSet/>
      <dgm:spPr/>
      <dgm:t>
        <a:bodyPr/>
        <a:lstStyle/>
        <a:p>
          <a:endParaRPr lang="es-ES"/>
        </a:p>
      </dgm:t>
    </dgm:pt>
    <dgm:pt modelId="{F1CBC88A-C7F3-E542-BB65-0713F9358977}" type="sibTrans" cxnId="{699F7A38-4C3C-B440-834B-15977583DD72}">
      <dgm:prSet/>
      <dgm:spPr/>
      <dgm:t>
        <a:bodyPr/>
        <a:lstStyle/>
        <a:p>
          <a:endParaRPr lang="es-ES"/>
        </a:p>
      </dgm:t>
    </dgm:pt>
    <dgm:pt modelId="{78990BB2-C76B-9843-8B3E-E48F9ABB34D8}" type="pres">
      <dgm:prSet presAssocID="{EB467882-CEC7-B34E-9214-D78DA1248A06}" presName="linear" presStyleCnt="0">
        <dgm:presLayoutVars>
          <dgm:animLvl val="lvl"/>
          <dgm:resizeHandles val="exact"/>
        </dgm:presLayoutVars>
      </dgm:prSet>
      <dgm:spPr/>
    </dgm:pt>
    <dgm:pt modelId="{8FF5D544-BB1A-0947-ABC4-56115743FCEC}" type="pres">
      <dgm:prSet presAssocID="{05F39383-1AE8-8740-872B-2B4F182AE1F0}" presName="parentText" presStyleLbl="node1" presStyleIdx="0" presStyleCnt="1" custLinFactY="-81818" custLinFactNeighborY="-100000">
        <dgm:presLayoutVars>
          <dgm:chMax val="0"/>
          <dgm:bulletEnabled val="1"/>
        </dgm:presLayoutVars>
      </dgm:prSet>
      <dgm:spPr/>
    </dgm:pt>
  </dgm:ptLst>
  <dgm:cxnLst>
    <dgm:cxn modelId="{699F7A38-4C3C-B440-834B-15977583DD72}" srcId="{EB467882-CEC7-B34E-9214-D78DA1248A06}" destId="{05F39383-1AE8-8740-872B-2B4F182AE1F0}" srcOrd="0" destOrd="0" parTransId="{2C0B46FB-1208-A14B-AB67-E2C94700D59D}" sibTransId="{F1CBC88A-C7F3-E542-BB65-0713F9358977}"/>
    <dgm:cxn modelId="{24D0EAC8-7448-7A40-BDDC-95C2AFF0D56C}" type="presOf" srcId="{EB467882-CEC7-B34E-9214-D78DA1248A06}" destId="{78990BB2-C76B-9843-8B3E-E48F9ABB34D8}" srcOrd="0" destOrd="0" presId="urn:microsoft.com/office/officeart/2005/8/layout/vList2"/>
    <dgm:cxn modelId="{FE5BAFE4-3EF5-8B4A-AFE8-BFEE29B7CB44}" type="presOf" srcId="{05F39383-1AE8-8740-872B-2B4F182AE1F0}" destId="{8FF5D544-BB1A-0947-ABC4-56115743FCEC}" srcOrd="0" destOrd="0" presId="urn:microsoft.com/office/officeart/2005/8/layout/vList2"/>
    <dgm:cxn modelId="{41C59F21-3FE2-9E46-ACB1-ECA775AC722E}" type="presParOf" srcId="{78990BB2-C76B-9843-8B3E-E48F9ABB34D8}" destId="{8FF5D544-BB1A-0947-ABC4-56115743FCE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DE1E0E-50A0-4C84-B816-7BBAB1AA8B6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4248C18-B1F3-48CC-B457-82451E704E8E}">
      <dgm:prSet/>
      <dgm:spPr/>
      <dgm:t>
        <a:bodyPr/>
        <a:lstStyle/>
        <a:p>
          <a:r>
            <a:rPr lang="es-ES"/>
            <a:t>Datos demográficos</a:t>
          </a:r>
          <a:endParaRPr lang="en-US"/>
        </a:p>
      </dgm:t>
    </dgm:pt>
    <dgm:pt modelId="{7899E194-8638-4B6C-BE86-84CF48266FD4}" type="parTrans" cxnId="{C30A26F8-0B72-4F45-989E-1F71A32CBE32}">
      <dgm:prSet/>
      <dgm:spPr/>
      <dgm:t>
        <a:bodyPr/>
        <a:lstStyle/>
        <a:p>
          <a:endParaRPr lang="en-US"/>
        </a:p>
      </dgm:t>
    </dgm:pt>
    <dgm:pt modelId="{C4259489-6E87-40E6-9242-34E47537366B}" type="sibTrans" cxnId="{C30A26F8-0B72-4F45-989E-1F71A32CBE32}">
      <dgm:prSet/>
      <dgm:spPr/>
      <dgm:t>
        <a:bodyPr/>
        <a:lstStyle/>
        <a:p>
          <a:endParaRPr lang="en-US"/>
        </a:p>
      </dgm:t>
    </dgm:pt>
    <dgm:pt modelId="{F29FB805-7930-41DB-9349-1FC8FE7BF562}">
      <dgm:prSet/>
      <dgm:spPr/>
      <dgm:t>
        <a:bodyPr/>
        <a:lstStyle/>
        <a:p>
          <a:r>
            <a:rPr lang="es-ES" dirty="0"/>
            <a:t>Perfil inmunológico</a:t>
          </a:r>
          <a:endParaRPr lang="en-US" dirty="0"/>
        </a:p>
      </dgm:t>
    </dgm:pt>
    <dgm:pt modelId="{518A0732-5143-4D69-8382-9150C83ACBE2}" type="parTrans" cxnId="{2D438F78-2E6C-4514-80BF-47D21861583F}">
      <dgm:prSet/>
      <dgm:spPr/>
      <dgm:t>
        <a:bodyPr/>
        <a:lstStyle/>
        <a:p>
          <a:endParaRPr lang="en-US"/>
        </a:p>
      </dgm:t>
    </dgm:pt>
    <dgm:pt modelId="{69CF02F5-AC80-4F08-B845-40AC4C8B6BDB}" type="sibTrans" cxnId="{2D438F78-2E6C-4514-80BF-47D21861583F}">
      <dgm:prSet/>
      <dgm:spPr/>
      <dgm:t>
        <a:bodyPr/>
        <a:lstStyle/>
        <a:p>
          <a:endParaRPr lang="en-US"/>
        </a:p>
      </dgm:t>
    </dgm:pt>
    <dgm:pt modelId="{4D1487C5-5DF1-45D3-B571-4EC35A2F4EDE}">
      <dgm:prSet/>
      <dgm:spPr/>
      <dgm:t>
        <a:bodyPr/>
        <a:lstStyle/>
        <a:p>
          <a:r>
            <a:rPr lang="es-ES" dirty="0"/>
            <a:t>Función pulmonar</a:t>
          </a:r>
          <a:endParaRPr lang="en-US" dirty="0"/>
        </a:p>
      </dgm:t>
    </dgm:pt>
    <dgm:pt modelId="{EAD0E369-1D13-40CD-9776-6D67A679C86F}" type="parTrans" cxnId="{6B5C6516-4C65-411E-9A8E-EC905C036C34}">
      <dgm:prSet/>
      <dgm:spPr/>
      <dgm:t>
        <a:bodyPr/>
        <a:lstStyle/>
        <a:p>
          <a:endParaRPr lang="en-US"/>
        </a:p>
      </dgm:t>
    </dgm:pt>
    <dgm:pt modelId="{913CEE86-705B-432E-95E1-682916AFD6F8}" type="sibTrans" cxnId="{6B5C6516-4C65-411E-9A8E-EC905C036C34}">
      <dgm:prSet/>
      <dgm:spPr/>
      <dgm:t>
        <a:bodyPr/>
        <a:lstStyle/>
        <a:p>
          <a:endParaRPr lang="en-US"/>
        </a:p>
      </dgm:t>
    </dgm:pt>
    <dgm:pt modelId="{B8D7BD98-92BB-48D6-80A1-F95042C48CDE}">
      <dgm:prSet/>
      <dgm:spPr/>
      <dgm:t>
        <a:bodyPr/>
        <a:lstStyle/>
        <a:p>
          <a:r>
            <a:rPr lang="es-ES" dirty="0"/>
            <a:t>Latencia</a:t>
          </a:r>
          <a:endParaRPr lang="en-US" dirty="0"/>
        </a:p>
      </dgm:t>
    </dgm:pt>
    <dgm:pt modelId="{4B4D2A57-EB72-400D-BB21-122D6B5FB493}" type="parTrans" cxnId="{DC0A7EA2-CBFA-47BC-B933-CC4C37303125}">
      <dgm:prSet/>
      <dgm:spPr/>
      <dgm:t>
        <a:bodyPr/>
        <a:lstStyle/>
        <a:p>
          <a:endParaRPr lang="en-US"/>
        </a:p>
      </dgm:t>
    </dgm:pt>
    <dgm:pt modelId="{39EB4A89-81B5-495E-AF3E-62E54A5B9DF5}" type="sibTrans" cxnId="{DC0A7EA2-CBFA-47BC-B933-CC4C37303125}">
      <dgm:prSet/>
      <dgm:spPr/>
      <dgm:t>
        <a:bodyPr/>
        <a:lstStyle/>
        <a:p>
          <a:endParaRPr lang="en-US"/>
        </a:p>
      </dgm:t>
    </dgm:pt>
    <dgm:pt modelId="{28207EFD-F821-B544-B369-70FA07C694D0}" type="pres">
      <dgm:prSet presAssocID="{6DDE1E0E-50A0-4C84-B816-7BBAB1AA8B62}" presName="diagram" presStyleCnt="0">
        <dgm:presLayoutVars>
          <dgm:dir/>
          <dgm:resizeHandles val="exact"/>
        </dgm:presLayoutVars>
      </dgm:prSet>
      <dgm:spPr/>
    </dgm:pt>
    <dgm:pt modelId="{DDCFFE12-F2AB-9144-96BD-A15592A4600E}" type="pres">
      <dgm:prSet presAssocID="{04248C18-B1F3-48CC-B457-82451E704E8E}" presName="node" presStyleLbl="node1" presStyleIdx="0" presStyleCnt="4">
        <dgm:presLayoutVars>
          <dgm:bulletEnabled val="1"/>
        </dgm:presLayoutVars>
      </dgm:prSet>
      <dgm:spPr/>
    </dgm:pt>
    <dgm:pt modelId="{AFCB67BE-8002-B042-97CE-31AC06DAD707}" type="pres">
      <dgm:prSet presAssocID="{C4259489-6E87-40E6-9242-34E47537366B}" presName="sibTrans" presStyleCnt="0"/>
      <dgm:spPr/>
    </dgm:pt>
    <dgm:pt modelId="{9984D3E6-6048-704D-B766-A98218B3BD92}" type="pres">
      <dgm:prSet presAssocID="{F29FB805-7930-41DB-9349-1FC8FE7BF562}" presName="node" presStyleLbl="node1" presStyleIdx="1" presStyleCnt="4">
        <dgm:presLayoutVars>
          <dgm:bulletEnabled val="1"/>
        </dgm:presLayoutVars>
      </dgm:prSet>
      <dgm:spPr/>
    </dgm:pt>
    <dgm:pt modelId="{CABB5CCB-1501-A641-BC69-F39018609D4E}" type="pres">
      <dgm:prSet presAssocID="{69CF02F5-AC80-4F08-B845-40AC4C8B6BDB}" presName="sibTrans" presStyleCnt="0"/>
      <dgm:spPr/>
    </dgm:pt>
    <dgm:pt modelId="{99A24B7A-715F-A747-ACD0-A4BFC5FF31AC}" type="pres">
      <dgm:prSet presAssocID="{4D1487C5-5DF1-45D3-B571-4EC35A2F4EDE}" presName="node" presStyleLbl="node1" presStyleIdx="2" presStyleCnt="4">
        <dgm:presLayoutVars>
          <dgm:bulletEnabled val="1"/>
        </dgm:presLayoutVars>
      </dgm:prSet>
      <dgm:spPr/>
    </dgm:pt>
    <dgm:pt modelId="{CAE0C47E-97D3-2E46-AF9A-7E87E93E4489}" type="pres">
      <dgm:prSet presAssocID="{913CEE86-705B-432E-95E1-682916AFD6F8}" presName="sibTrans" presStyleCnt="0"/>
      <dgm:spPr/>
    </dgm:pt>
    <dgm:pt modelId="{C1577326-C08A-1641-8004-37D6C8888DAC}" type="pres">
      <dgm:prSet presAssocID="{B8D7BD98-92BB-48D6-80A1-F95042C48CDE}" presName="node" presStyleLbl="node1" presStyleIdx="3" presStyleCnt="4">
        <dgm:presLayoutVars>
          <dgm:bulletEnabled val="1"/>
        </dgm:presLayoutVars>
      </dgm:prSet>
      <dgm:spPr/>
    </dgm:pt>
  </dgm:ptLst>
  <dgm:cxnLst>
    <dgm:cxn modelId="{C23B4C05-10E7-C24F-BD10-4FB6840BD21F}" type="presOf" srcId="{B8D7BD98-92BB-48D6-80A1-F95042C48CDE}" destId="{C1577326-C08A-1641-8004-37D6C8888DAC}" srcOrd="0" destOrd="0" presId="urn:microsoft.com/office/officeart/2005/8/layout/default"/>
    <dgm:cxn modelId="{6B5C6516-4C65-411E-9A8E-EC905C036C34}" srcId="{6DDE1E0E-50A0-4C84-B816-7BBAB1AA8B62}" destId="{4D1487C5-5DF1-45D3-B571-4EC35A2F4EDE}" srcOrd="2" destOrd="0" parTransId="{EAD0E369-1D13-40CD-9776-6D67A679C86F}" sibTransId="{913CEE86-705B-432E-95E1-682916AFD6F8}"/>
    <dgm:cxn modelId="{447E2424-BEA5-B845-81A4-F2BCFFE41B74}" type="presOf" srcId="{6DDE1E0E-50A0-4C84-B816-7BBAB1AA8B62}" destId="{28207EFD-F821-B544-B369-70FA07C694D0}" srcOrd="0" destOrd="0" presId="urn:microsoft.com/office/officeart/2005/8/layout/default"/>
    <dgm:cxn modelId="{2DB93D52-E05D-A143-B35A-95090FF73443}" type="presOf" srcId="{F29FB805-7930-41DB-9349-1FC8FE7BF562}" destId="{9984D3E6-6048-704D-B766-A98218B3BD92}" srcOrd="0" destOrd="0" presId="urn:microsoft.com/office/officeart/2005/8/layout/default"/>
    <dgm:cxn modelId="{2D438F78-2E6C-4514-80BF-47D21861583F}" srcId="{6DDE1E0E-50A0-4C84-B816-7BBAB1AA8B62}" destId="{F29FB805-7930-41DB-9349-1FC8FE7BF562}" srcOrd="1" destOrd="0" parTransId="{518A0732-5143-4D69-8382-9150C83ACBE2}" sibTransId="{69CF02F5-AC80-4F08-B845-40AC4C8B6BDB}"/>
    <dgm:cxn modelId="{DC0A7EA2-CBFA-47BC-B933-CC4C37303125}" srcId="{6DDE1E0E-50A0-4C84-B816-7BBAB1AA8B62}" destId="{B8D7BD98-92BB-48D6-80A1-F95042C48CDE}" srcOrd="3" destOrd="0" parTransId="{4B4D2A57-EB72-400D-BB21-122D6B5FB493}" sibTransId="{39EB4A89-81B5-495E-AF3E-62E54A5B9DF5}"/>
    <dgm:cxn modelId="{EFA309AF-B45E-E746-B9D4-742C2214DD37}" type="presOf" srcId="{4D1487C5-5DF1-45D3-B571-4EC35A2F4EDE}" destId="{99A24B7A-715F-A747-ACD0-A4BFC5FF31AC}" srcOrd="0" destOrd="0" presId="urn:microsoft.com/office/officeart/2005/8/layout/default"/>
    <dgm:cxn modelId="{6C12F7B0-46A8-724A-B90B-85A2DE8A5B56}" type="presOf" srcId="{04248C18-B1F3-48CC-B457-82451E704E8E}" destId="{DDCFFE12-F2AB-9144-96BD-A15592A4600E}" srcOrd="0" destOrd="0" presId="urn:microsoft.com/office/officeart/2005/8/layout/default"/>
    <dgm:cxn modelId="{C30A26F8-0B72-4F45-989E-1F71A32CBE32}" srcId="{6DDE1E0E-50A0-4C84-B816-7BBAB1AA8B62}" destId="{04248C18-B1F3-48CC-B457-82451E704E8E}" srcOrd="0" destOrd="0" parTransId="{7899E194-8638-4B6C-BE86-84CF48266FD4}" sibTransId="{C4259489-6E87-40E6-9242-34E47537366B}"/>
    <dgm:cxn modelId="{4E3CBBEB-1BBD-2741-802B-7B61C55ED951}" type="presParOf" srcId="{28207EFD-F821-B544-B369-70FA07C694D0}" destId="{DDCFFE12-F2AB-9144-96BD-A15592A4600E}" srcOrd="0" destOrd="0" presId="urn:microsoft.com/office/officeart/2005/8/layout/default"/>
    <dgm:cxn modelId="{9F978D4E-BC00-4D42-9557-AD6FAB32A109}" type="presParOf" srcId="{28207EFD-F821-B544-B369-70FA07C694D0}" destId="{AFCB67BE-8002-B042-97CE-31AC06DAD707}" srcOrd="1" destOrd="0" presId="urn:microsoft.com/office/officeart/2005/8/layout/default"/>
    <dgm:cxn modelId="{7E0D4393-7513-1A4A-AAC0-D0323C22648C}" type="presParOf" srcId="{28207EFD-F821-B544-B369-70FA07C694D0}" destId="{9984D3E6-6048-704D-B766-A98218B3BD92}" srcOrd="2" destOrd="0" presId="urn:microsoft.com/office/officeart/2005/8/layout/default"/>
    <dgm:cxn modelId="{D89E6C5A-05F1-224C-8F9C-FEE20D5B2624}" type="presParOf" srcId="{28207EFD-F821-B544-B369-70FA07C694D0}" destId="{CABB5CCB-1501-A641-BC69-F39018609D4E}" srcOrd="3" destOrd="0" presId="urn:microsoft.com/office/officeart/2005/8/layout/default"/>
    <dgm:cxn modelId="{E1B3B113-9BC3-334D-AE08-83F18CAD267D}" type="presParOf" srcId="{28207EFD-F821-B544-B369-70FA07C694D0}" destId="{99A24B7A-715F-A747-ACD0-A4BFC5FF31AC}" srcOrd="4" destOrd="0" presId="urn:microsoft.com/office/officeart/2005/8/layout/default"/>
    <dgm:cxn modelId="{B2990EA7-ADED-FB44-A09E-2D22540C3A7B}" type="presParOf" srcId="{28207EFD-F821-B544-B369-70FA07C694D0}" destId="{CAE0C47E-97D3-2E46-AF9A-7E87E93E4489}" srcOrd="5" destOrd="0" presId="urn:microsoft.com/office/officeart/2005/8/layout/default"/>
    <dgm:cxn modelId="{6B79F22B-6F7F-6C44-A87A-699A3A08BF0F}" type="presParOf" srcId="{28207EFD-F821-B544-B369-70FA07C694D0}" destId="{C1577326-C08A-1641-8004-37D6C8888DA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F86446-836F-A046-9D6E-BF024DC55F98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243978C-68BD-F24D-8809-EB9B531345F7}">
      <dgm:prSet/>
      <dgm:sp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pPr algn="ctr"/>
          <a:r>
            <a:rPr lang="es-PT"/>
            <a:t>2023-2024</a:t>
          </a:r>
        </a:p>
      </dgm:t>
    </dgm:pt>
    <dgm:pt modelId="{80CC89D2-620E-974A-8CA5-49494BC091ED}" type="parTrans" cxnId="{0DBFC595-7224-8B4B-8677-E4DA68CE3079}">
      <dgm:prSet/>
      <dgm:spPr/>
      <dgm:t>
        <a:bodyPr/>
        <a:lstStyle/>
        <a:p>
          <a:pPr algn="ctr"/>
          <a:endParaRPr lang="es-ES"/>
        </a:p>
      </dgm:t>
    </dgm:pt>
    <dgm:pt modelId="{E379B473-CDBF-8743-AB81-92D5DA9F2A9C}" type="sibTrans" cxnId="{0DBFC595-7224-8B4B-8677-E4DA68CE3079}">
      <dgm:prSet/>
      <dgm:spPr/>
      <dgm:t>
        <a:bodyPr/>
        <a:lstStyle/>
        <a:p>
          <a:pPr algn="ctr"/>
          <a:endParaRPr lang="es-ES"/>
        </a:p>
      </dgm:t>
    </dgm:pt>
    <dgm:pt modelId="{ED607F06-0358-D241-8479-5668989FBCE4}" type="pres">
      <dgm:prSet presAssocID="{11F86446-836F-A046-9D6E-BF024DC55F98}" presName="linear" presStyleCnt="0">
        <dgm:presLayoutVars>
          <dgm:animLvl val="lvl"/>
          <dgm:resizeHandles val="exact"/>
        </dgm:presLayoutVars>
      </dgm:prSet>
      <dgm:spPr/>
    </dgm:pt>
    <dgm:pt modelId="{7F935EDC-845A-9A44-856D-A3DB2E19AA57}" type="pres">
      <dgm:prSet presAssocID="{E243978C-68BD-F24D-8809-EB9B531345F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5CE1732-E8B8-4748-B85F-281C5AFCB0AB}" type="presOf" srcId="{11F86446-836F-A046-9D6E-BF024DC55F98}" destId="{ED607F06-0358-D241-8479-5668989FBCE4}" srcOrd="0" destOrd="0" presId="urn:microsoft.com/office/officeart/2005/8/layout/vList2"/>
    <dgm:cxn modelId="{B0C19A7C-B134-BE4B-A7DF-62456520089D}" type="presOf" srcId="{E243978C-68BD-F24D-8809-EB9B531345F7}" destId="{7F935EDC-845A-9A44-856D-A3DB2E19AA57}" srcOrd="0" destOrd="0" presId="urn:microsoft.com/office/officeart/2005/8/layout/vList2"/>
    <dgm:cxn modelId="{0DBFC595-7224-8B4B-8677-E4DA68CE3079}" srcId="{11F86446-836F-A046-9D6E-BF024DC55F98}" destId="{E243978C-68BD-F24D-8809-EB9B531345F7}" srcOrd="0" destOrd="0" parTransId="{80CC89D2-620E-974A-8CA5-49494BC091ED}" sibTransId="{E379B473-CDBF-8743-AB81-92D5DA9F2A9C}"/>
    <dgm:cxn modelId="{2CEEA118-4220-7646-93CB-329DA2A587AB}" type="presParOf" srcId="{ED607F06-0358-D241-8479-5668989FBCE4}" destId="{7F935EDC-845A-9A44-856D-A3DB2E19AA5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E54E4-65BF-4045-BED0-37FF15A2B3D7}">
      <dsp:nvSpPr>
        <dsp:cNvPr id="0" name=""/>
        <dsp:cNvSpPr/>
      </dsp:nvSpPr>
      <dsp:spPr>
        <a:xfrm>
          <a:off x="449500" y="289242"/>
          <a:ext cx="677671" cy="6776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F92B3B-FD79-48A1-AA17-C94DA0158D99}">
      <dsp:nvSpPr>
        <dsp:cNvPr id="0" name=""/>
        <dsp:cNvSpPr/>
      </dsp:nvSpPr>
      <dsp:spPr>
        <a:xfrm>
          <a:off x="593922" y="433664"/>
          <a:ext cx="388828" cy="3888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5A2F8-BE2E-4526-9821-F2515B16D5F9}">
      <dsp:nvSpPr>
        <dsp:cNvPr id="0" name=""/>
        <dsp:cNvSpPr/>
      </dsp:nvSpPr>
      <dsp:spPr>
        <a:xfrm>
          <a:off x="0" y="1130467"/>
          <a:ext cx="1574765" cy="44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300" b="1" kern="1200" dirty="0"/>
            <a:t>Empeoramiento clínico.</a:t>
          </a:r>
          <a:endParaRPr lang="en-US" sz="1300" kern="1200" dirty="0"/>
        </a:p>
      </dsp:txBody>
      <dsp:txXfrm>
        <a:off x="0" y="1130467"/>
        <a:ext cx="1574765" cy="444375"/>
      </dsp:txXfrm>
    </dsp:sp>
    <dsp:sp modelId="{8F016E4E-9D7D-44EB-96F6-48753B3DE9B7}">
      <dsp:nvSpPr>
        <dsp:cNvPr id="0" name=""/>
        <dsp:cNvSpPr/>
      </dsp:nvSpPr>
      <dsp:spPr>
        <a:xfrm>
          <a:off x="1986766" y="289242"/>
          <a:ext cx="677671" cy="67767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77A605-3CBB-4BCF-ACE7-DB20A910E389}">
      <dsp:nvSpPr>
        <dsp:cNvPr id="0" name=""/>
        <dsp:cNvSpPr/>
      </dsp:nvSpPr>
      <dsp:spPr>
        <a:xfrm>
          <a:off x="2131188" y="433664"/>
          <a:ext cx="388828" cy="3888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85B267-28F5-4316-A882-F813E3C61E35}">
      <dsp:nvSpPr>
        <dsp:cNvPr id="0" name=""/>
        <dsp:cNvSpPr/>
      </dsp:nvSpPr>
      <dsp:spPr>
        <a:xfrm>
          <a:off x="1770133" y="1177993"/>
          <a:ext cx="1110937" cy="44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300" b="1" kern="1200" dirty="0"/>
            <a:t>Progresión funcional</a:t>
          </a:r>
          <a:endParaRPr lang="en-US" sz="1300" kern="1200" dirty="0"/>
        </a:p>
      </dsp:txBody>
      <dsp:txXfrm>
        <a:off x="1770133" y="1177993"/>
        <a:ext cx="1110937" cy="444375"/>
      </dsp:txXfrm>
    </dsp:sp>
    <dsp:sp modelId="{D078D562-D903-41F3-9BB6-E73067992DB2}">
      <dsp:nvSpPr>
        <dsp:cNvPr id="0" name=""/>
        <dsp:cNvSpPr/>
      </dsp:nvSpPr>
      <dsp:spPr>
        <a:xfrm>
          <a:off x="3292117" y="289242"/>
          <a:ext cx="677671" cy="677671"/>
        </a:xfrm>
        <a:prstGeom prst="ellipse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760413-BCBF-4B02-B60E-1A225A22D57E}">
      <dsp:nvSpPr>
        <dsp:cNvPr id="0" name=""/>
        <dsp:cNvSpPr/>
      </dsp:nvSpPr>
      <dsp:spPr>
        <a:xfrm>
          <a:off x="3436539" y="433664"/>
          <a:ext cx="388828" cy="3888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319B1-0E0F-4132-B011-F4AB7C395E64}">
      <dsp:nvSpPr>
        <dsp:cNvPr id="0" name=""/>
        <dsp:cNvSpPr/>
      </dsp:nvSpPr>
      <dsp:spPr>
        <a:xfrm>
          <a:off x="3075485" y="1177993"/>
          <a:ext cx="1110937" cy="444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300" b="1" kern="1200" dirty="0"/>
            <a:t>Progresión radiológica.</a:t>
          </a:r>
          <a:endParaRPr lang="en-US" sz="1300" kern="1200" dirty="0"/>
        </a:p>
      </dsp:txBody>
      <dsp:txXfrm>
        <a:off x="3075485" y="1177993"/>
        <a:ext cx="1110937" cy="4443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C15174-679C-6F43-8BFD-110786887E9E}">
      <dsp:nvSpPr>
        <dsp:cNvPr id="0" name=""/>
        <dsp:cNvSpPr/>
      </dsp:nvSpPr>
      <dsp:spPr>
        <a:xfrm>
          <a:off x="0" y="9557"/>
          <a:ext cx="4680520" cy="35977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i="0" kern="1200" dirty="0"/>
            <a:t>Estudio retrospectivo, observacional y descriptivo.</a:t>
          </a:r>
          <a:endParaRPr lang="es-PT" sz="1500" kern="1200" dirty="0"/>
        </a:p>
      </dsp:txBody>
      <dsp:txXfrm>
        <a:off x="17563" y="27120"/>
        <a:ext cx="4645394" cy="3246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F5D544-BB1A-0947-ABC4-56115743FCEC}">
      <dsp:nvSpPr>
        <dsp:cNvPr id="0" name=""/>
        <dsp:cNvSpPr/>
      </dsp:nvSpPr>
      <dsp:spPr>
        <a:xfrm>
          <a:off x="0" y="0"/>
          <a:ext cx="4680520" cy="359774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b="1" kern="1200" dirty="0"/>
            <a:t>EPID-EAS y FPP, Tratados con </a:t>
          </a:r>
          <a:r>
            <a:rPr lang="es-ES" sz="1500" b="1" kern="1200" dirty="0" err="1"/>
            <a:t>Nintedanib</a:t>
          </a:r>
          <a:r>
            <a:rPr lang="es-ES" sz="1500" b="1" kern="1200" dirty="0"/>
            <a:t>.</a:t>
          </a:r>
          <a:endParaRPr lang="es-PT" sz="1500" kern="1200" dirty="0"/>
        </a:p>
      </dsp:txBody>
      <dsp:txXfrm>
        <a:off x="17563" y="17563"/>
        <a:ext cx="4645394" cy="3246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FFE12-F2AB-9144-96BD-A15592A4600E}">
      <dsp:nvSpPr>
        <dsp:cNvPr id="0" name=""/>
        <dsp:cNvSpPr/>
      </dsp:nvSpPr>
      <dsp:spPr>
        <a:xfrm>
          <a:off x="690593" y="416"/>
          <a:ext cx="1078731" cy="6472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Datos demográficos</a:t>
          </a:r>
          <a:endParaRPr lang="en-US" sz="1300" kern="1200"/>
        </a:p>
      </dsp:txBody>
      <dsp:txXfrm>
        <a:off x="690593" y="416"/>
        <a:ext cx="1078731" cy="647238"/>
      </dsp:txXfrm>
    </dsp:sp>
    <dsp:sp modelId="{9984D3E6-6048-704D-B766-A98218B3BD92}">
      <dsp:nvSpPr>
        <dsp:cNvPr id="0" name=""/>
        <dsp:cNvSpPr/>
      </dsp:nvSpPr>
      <dsp:spPr>
        <a:xfrm>
          <a:off x="1877198" y="416"/>
          <a:ext cx="1078731" cy="647238"/>
        </a:xfrm>
        <a:prstGeom prst="rect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Perfil inmunológico</a:t>
          </a:r>
          <a:endParaRPr lang="en-US" sz="1300" kern="1200" dirty="0"/>
        </a:p>
      </dsp:txBody>
      <dsp:txXfrm>
        <a:off x="1877198" y="416"/>
        <a:ext cx="1078731" cy="647238"/>
      </dsp:txXfrm>
    </dsp:sp>
    <dsp:sp modelId="{99A24B7A-715F-A747-ACD0-A4BFC5FF31AC}">
      <dsp:nvSpPr>
        <dsp:cNvPr id="0" name=""/>
        <dsp:cNvSpPr/>
      </dsp:nvSpPr>
      <dsp:spPr>
        <a:xfrm>
          <a:off x="3063802" y="416"/>
          <a:ext cx="1078731" cy="647238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Función pulmonar</a:t>
          </a:r>
          <a:endParaRPr lang="en-US" sz="1300" kern="1200" dirty="0"/>
        </a:p>
      </dsp:txBody>
      <dsp:txXfrm>
        <a:off x="3063802" y="416"/>
        <a:ext cx="1078731" cy="647238"/>
      </dsp:txXfrm>
    </dsp:sp>
    <dsp:sp modelId="{C1577326-C08A-1641-8004-37D6C8888DAC}">
      <dsp:nvSpPr>
        <dsp:cNvPr id="0" name=""/>
        <dsp:cNvSpPr/>
      </dsp:nvSpPr>
      <dsp:spPr>
        <a:xfrm>
          <a:off x="4250406" y="416"/>
          <a:ext cx="1078731" cy="647238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/>
            <a:t>Latencia</a:t>
          </a:r>
          <a:endParaRPr lang="en-US" sz="1300" kern="1200" dirty="0"/>
        </a:p>
      </dsp:txBody>
      <dsp:txXfrm>
        <a:off x="4250406" y="416"/>
        <a:ext cx="1078731" cy="6472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35EDC-845A-9A44-856D-A3DB2E19AA57}">
      <dsp:nvSpPr>
        <dsp:cNvPr id="0" name=""/>
        <dsp:cNvSpPr/>
      </dsp:nvSpPr>
      <dsp:spPr>
        <a:xfrm>
          <a:off x="0" y="4778"/>
          <a:ext cx="1214844" cy="359774"/>
        </a:xfrm>
        <a:prstGeom prst="roundRect">
          <a:avLst/>
        </a:prstGeom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T" sz="1500" kern="1200"/>
            <a:t>2023-2024</a:t>
          </a:r>
        </a:p>
      </dsp:txBody>
      <dsp:txXfrm>
        <a:off x="17563" y="22341"/>
        <a:ext cx="1179718" cy="3246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C0BEA-64C8-A847-A4FD-CC708E04620A}" type="datetimeFigureOut">
              <a:rPr lang="es-PT" smtClean="0"/>
              <a:t>03/01/2026</a:t>
            </a:fld>
            <a:endParaRPr lang="es-P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5980A-E89F-DC4D-BE22-D9CB23A69B11}" type="slidenum">
              <a:rPr lang="es-PT" smtClean="0"/>
              <a:t>‹Nº›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3525931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Id2" /><Relationship Type="http://schemas.openxmlformats.org/officeDocument/2006/relationships/notesMaster" Target="/ppt/notesMasters/notesMaster1.xml" Id="rI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Id2" /><Relationship Type="http://schemas.openxmlformats.org/officeDocument/2006/relationships/notesMaster" Target="/ppt/notesMasters/notesMaster1.xml" Id="rI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Id2" /><Relationship Type="http://schemas.openxmlformats.org/officeDocument/2006/relationships/notesMaster" Target="/ppt/notesMasters/notesMaster1.xml" Id="rI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Id2" /><Relationship Type="http://schemas.openxmlformats.org/officeDocument/2006/relationships/notesMaster" Target="/ppt/notesMasters/notesMaster1.xml" Id="rI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Id2" /><Relationship Type="http://schemas.openxmlformats.org/officeDocument/2006/relationships/notesMaster" Target="/ppt/notesMasters/notesMaster1.xml" Id="rI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Id2" /><Relationship Type="http://schemas.openxmlformats.org/officeDocument/2006/relationships/notesMaster" Target="/ppt/notesMasters/notesMaster1.xml" Id="rI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Id2" /><Relationship Type="http://schemas.openxmlformats.org/officeDocument/2006/relationships/notesMaster" Target="/ppt/notesMasters/notesMaster1.xml" Id="rId1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5980A-E89F-DC4D-BE22-D9CB23A69B11}" type="slidenum">
              <a:rPr lang="es-PT" smtClean="0"/>
              <a:t>1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167363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EF00D-5CD5-967E-6926-B67D40292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A3CCFCFD-F363-ADC3-B4BD-27BB7349F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595DABD-C578-5EC1-414E-4BAA4F8ED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F0EA727-AFD6-DFFF-21BD-6521DDA66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5980A-E89F-DC4D-BE22-D9CB23A69B11}" type="slidenum">
              <a:rPr lang="es-PT" smtClean="0"/>
              <a:t>2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1159303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F1C23-E970-B528-378D-E6102E10A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864947C-EE4F-682A-139F-889D46172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849A49-B038-9127-B8F0-1468CEEA5C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P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9FA3A28-B15A-D910-710F-3AB1959D76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5980A-E89F-DC4D-BE22-D9CB23A69B11}" type="slidenum">
              <a:rPr lang="es-PT" smtClean="0"/>
              <a:t>3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262857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D1FB8-0CED-5C3A-4C9A-7D690C7BD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D2A94D6-0826-A092-5B53-1142A678B1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5020252-0DBB-EEEC-C52F-2D79BB968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11D5C6F-6285-C874-F38A-7F75B425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5980A-E89F-DC4D-BE22-D9CB23A69B11}" type="slidenum">
              <a:rPr lang="es-PT" smtClean="0"/>
              <a:t>4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698340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3179C-432E-FE5E-3975-FFB73CE2A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95C73E4-ECC2-FC69-C14B-1403BAA49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A9744A5-B701-5FED-5045-87206CF72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A0FFAB-BB01-1CC1-E82B-4F1693AFC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5980A-E89F-DC4D-BE22-D9CB23A69B11}" type="slidenum">
              <a:rPr lang="es-PT" smtClean="0"/>
              <a:t>5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4249233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9E46C-9D80-D347-1C70-8CBBE5434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B981654-6214-4A64-BD06-018C757712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6CC93EF-81C2-24A7-5218-D4A2133A5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F8A1738-8150-4685-726A-348E193217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5980A-E89F-DC4D-BE22-D9CB23A69B11}" type="slidenum">
              <a:rPr lang="es-PT" smtClean="0"/>
              <a:t>6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31563191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5980A-E89F-DC4D-BE22-D9CB23A69B11}" type="slidenum">
              <a:rPr lang="es-PT" smtClean="0"/>
              <a:t>7</a:t>
            </a:fld>
            <a:endParaRPr lang="es-PT"/>
          </a:p>
        </p:txBody>
      </p:sp>
    </p:spTree>
    <p:extLst>
      <p:ext uri="{BB962C8B-B14F-4D97-AF65-F5344CB8AC3E}">
        <p14:creationId xmlns:p14="http://schemas.microsoft.com/office/powerpoint/2010/main" val="3888519702"/>
      </p:ext>
    </p:extLst>
  </p:cSld>
  <p:clrMapOvr>
    <a:masterClrMapping/>
  </p:clrMapOvr>
</p:note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pn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2.png" Id="rId3" /><Relationship Type="http://schemas.openxmlformats.org/officeDocument/2006/relationships/notesSlide" Target="/ppt/notesSlides/notesSlide1.xml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5.png" Id="rId6" /><Relationship Type="http://schemas.openxmlformats.org/officeDocument/2006/relationships/image" Target="/ppt/media/image4.png" Id="rId5" /><Relationship Type="http://schemas.openxmlformats.org/officeDocument/2006/relationships/image" Target="/ppt/media/image3.png" Id="rId4" /></Relationships>
</file>

<file path=ppt/slides/_rels/slide2.xml.rels>&#65279;<?xml version="1.0" encoding="utf-8"?><Relationships xmlns="http://schemas.openxmlformats.org/package/2006/relationships"><Relationship Type="http://schemas.microsoft.com/office/2007/relationships/diagramDrawing" Target="/ppt/diagrams/drawing1.xml" Id="rId8" /><Relationship Type="http://schemas.openxmlformats.org/officeDocument/2006/relationships/image" Target="/ppt/media/image3.png" Id="rId3" /><Relationship Type="http://schemas.openxmlformats.org/officeDocument/2006/relationships/diagramColors" Target="/ppt/diagrams/colors1.xml" Id="rId7" /><Relationship Type="http://schemas.openxmlformats.org/officeDocument/2006/relationships/notesSlide" Target="/ppt/notesSlides/notesSlide2.xml" Id="rId2" /><Relationship Type="http://schemas.openxmlformats.org/officeDocument/2006/relationships/slideLayout" Target="/ppt/slideLayouts/slideLayout7.xml" Id="rId1" /><Relationship Type="http://schemas.openxmlformats.org/officeDocument/2006/relationships/diagramQuickStyle" Target="/ppt/diagrams/quickStyle1.xml" Id="rId6" /><Relationship Type="http://schemas.openxmlformats.org/officeDocument/2006/relationships/image" Target="/ppt/media/image14.png" Id="rId11" /><Relationship Type="http://schemas.openxmlformats.org/officeDocument/2006/relationships/diagramLayout" Target="/ppt/diagrams/layout1.xml" Id="rId5" /><Relationship Type="http://schemas.openxmlformats.org/officeDocument/2006/relationships/image" Target="/ppt/media/image13.png" Id="rId10" /><Relationship Type="http://schemas.openxmlformats.org/officeDocument/2006/relationships/diagramData" Target="/ppt/diagrams/data1.xml" Id="rId4" /><Relationship Type="http://schemas.openxmlformats.org/officeDocument/2006/relationships/image" Target="/ppt/media/image12.png" Id="rId9" /></Relationships>
</file>

<file path=ppt/slides/_rels/slide3.xml.rels>&#65279;<?xml version="1.0" encoding="utf-8"?><Relationships xmlns="http://schemas.openxmlformats.org/package/2006/relationships"><Relationship Type="http://schemas.microsoft.com/office/2007/relationships/diagramDrawing" Target="/ppt/diagrams/drawing2.xml" Id="rId8" /><Relationship Type="http://schemas.microsoft.com/office/2007/relationships/diagramDrawing" Target="/ppt/diagrams/drawing3.xml" Id="rId13" /><Relationship Type="http://schemas.openxmlformats.org/officeDocument/2006/relationships/image" Target="/ppt/media/image19.svg" Id="rId18" /><Relationship Type="http://schemas.openxmlformats.org/officeDocument/2006/relationships/diagramQuickStyle" Target="/ppt/diagrams/quickStyle5.xml" Id="rId26" /><Relationship Type="http://schemas.openxmlformats.org/officeDocument/2006/relationships/image" Target="/ppt/media/image3.png" Id="rId3" /><Relationship Type="http://schemas.openxmlformats.org/officeDocument/2006/relationships/diagramQuickStyle" Target="/ppt/diagrams/quickStyle4.xml" Id="rId21" /><Relationship Type="http://schemas.openxmlformats.org/officeDocument/2006/relationships/diagramColors" Target="/ppt/diagrams/colors2.xml" Id="rId7" /><Relationship Type="http://schemas.openxmlformats.org/officeDocument/2006/relationships/diagramColors" Target="/ppt/diagrams/colors3.xml" Id="rId12" /><Relationship Type="http://schemas.openxmlformats.org/officeDocument/2006/relationships/image" Target="/ppt/media/image18.png" Id="rId17" /><Relationship Type="http://schemas.openxmlformats.org/officeDocument/2006/relationships/diagramLayout" Target="/ppt/diagrams/layout5.xml" Id="rId25" /><Relationship Type="http://schemas.openxmlformats.org/officeDocument/2006/relationships/notesSlide" Target="/ppt/notesSlides/notesSlide3.xml" Id="rId2" /><Relationship Type="http://schemas.openxmlformats.org/officeDocument/2006/relationships/image" Target="/ppt/media/image17.svg" Id="rId16" /><Relationship Type="http://schemas.openxmlformats.org/officeDocument/2006/relationships/diagramLayout" Target="/ppt/diagrams/layout4.xml" Id="rId20" /><Relationship Type="http://schemas.openxmlformats.org/officeDocument/2006/relationships/image" Target="/ppt/media/image20.png" Id="rId29" /><Relationship Type="http://schemas.openxmlformats.org/officeDocument/2006/relationships/slideLayout" Target="/ppt/slideLayouts/slideLayout7.xml" Id="rId1" /><Relationship Type="http://schemas.openxmlformats.org/officeDocument/2006/relationships/diagramQuickStyle" Target="/ppt/diagrams/quickStyle2.xml" Id="rId6" /><Relationship Type="http://schemas.openxmlformats.org/officeDocument/2006/relationships/diagramQuickStyle" Target="/ppt/diagrams/quickStyle3.xml" Id="rId11" /><Relationship Type="http://schemas.openxmlformats.org/officeDocument/2006/relationships/diagramData" Target="/ppt/diagrams/data5.xml" Id="rId24" /><Relationship Type="http://schemas.openxmlformats.org/officeDocument/2006/relationships/image" Target="/ppt/media/image23.svg" Id="rId32" /><Relationship Type="http://schemas.openxmlformats.org/officeDocument/2006/relationships/diagramLayout" Target="/ppt/diagrams/layout2.xml" Id="rId5" /><Relationship Type="http://schemas.openxmlformats.org/officeDocument/2006/relationships/image" Target="/ppt/media/image16.png" Id="rId15" /><Relationship Type="http://schemas.microsoft.com/office/2007/relationships/diagramDrawing" Target="/ppt/diagrams/drawing4.xml" Id="rId23" /><Relationship Type="http://schemas.microsoft.com/office/2007/relationships/diagramDrawing" Target="/ppt/diagrams/drawing5.xml" Id="rId28" /><Relationship Type="http://schemas.openxmlformats.org/officeDocument/2006/relationships/diagramLayout" Target="/ppt/diagrams/layout3.xml" Id="rId10" /><Relationship Type="http://schemas.openxmlformats.org/officeDocument/2006/relationships/diagramData" Target="/ppt/diagrams/data4.xml" Id="rId19" /><Relationship Type="http://schemas.openxmlformats.org/officeDocument/2006/relationships/image" Target="/ppt/media/image22.png" Id="rId31" /><Relationship Type="http://schemas.openxmlformats.org/officeDocument/2006/relationships/diagramData" Target="/ppt/diagrams/data2.xml" Id="rId4" /><Relationship Type="http://schemas.openxmlformats.org/officeDocument/2006/relationships/diagramData" Target="/ppt/diagrams/data3.xml" Id="rId9" /><Relationship Type="http://schemas.openxmlformats.org/officeDocument/2006/relationships/image" Target="/ppt/media/image15.png" Id="rId14" /><Relationship Type="http://schemas.openxmlformats.org/officeDocument/2006/relationships/diagramColors" Target="/ppt/diagrams/colors4.xml" Id="rId22" /><Relationship Type="http://schemas.openxmlformats.org/officeDocument/2006/relationships/diagramColors" Target="/ppt/diagrams/colors5.xml" Id="rId27" /><Relationship Type="http://schemas.openxmlformats.org/officeDocument/2006/relationships/image" Target="/ppt/media/image21.svg" Id="rId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3.png" Id="rId3" /><Relationship Type="http://schemas.openxmlformats.org/officeDocument/2006/relationships/notesSlide" Target="/ppt/notesSlides/notesSlide4.xml" Id="rId2" /><Relationship Type="http://schemas.openxmlformats.org/officeDocument/2006/relationships/slideLayout" Target="/ppt/slideLayouts/slideLayout7.xml" Id="rId1" /><Relationship Type="http://schemas.openxmlformats.org/officeDocument/2006/relationships/image" Target="/ppt/media/image25.png" Id="rId5" /><Relationship Type="http://schemas.openxmlformats.org/officeDocument/2006/relationships/image" Target="/ppt/media/image24.png" Id="rId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3.png" Id="rId3" /><Relationship Type="http://schemas.openxmlformats.org/officeDocument/2006/relationships/notesSlide" Target="/ppt/notesSlides/notesSlide5.xml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3.png" Id="rId3" /><Relationship Type="http://schemas.openxmlformats.org/officeDocument/2006/relationships/notesSlide" Target="/ppt/notesSlides/notesSlide6.xml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26.jpeg" Id="rId3" /><Relationship Type="http://schemas.openxmlformats.org/officeDocument/2006/relationships/notesSlide" Target="/ppt/notesSlides/notesSlide7.xml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6000"/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1;p1" descr="Hospital Universitario Virgen del Rocío">
            <a:extLst>
              <a:ext uri="{FF2B5EF4-FFF2-40B4-BE49-F238E27FC236}">
                <a16:creationId xmlns:a16="http://schemas.microsoft.com/office/drawing/2014/main" id="{F795B359-D3A4-617E-D811-CC109BAF3EA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7714" y="0"/>
            <a:ext cx="1406286" cy="96292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93937F9-752E-A80F-C7FB-B011D706CEF6}"/>
              </a:ext>
            </a:extLst>
          </p:cNvPr>
          <p:cNvSpPr txBox="1"/>
          <p:nvPr/>
        </p:nvSpPr>
        <p:spPr>
          <a:xfrm>
            <a:off x="238634" y="2139702"/>
            <a:ext cx="86667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0" i="0" u="none" strike="noStrike" dirty="0">
                <a:solidFill>
                  <a:srgbClr val="000000"/>
                </a:solidFill>
                <a:effectLst/>
                <a:latin typeface="+mj-lt"/>
              </a:rPr>
              <a:t>DESDE EL DIAGNÓSTICO A LA EVOLUCIÓN FUNCIONAL: FIBROSIS PULMONAR PROGRESIVA </a:t>
            </a:r>
          </a:p>
          <a:p>
            <a:pPr algn="ctr"/>
            <a:r>
              <a:rPr lang="es-ES" b="0" i="0" u="none" strike="noStrike" dirty="0">
                <a:solidFill>
                  <a:srgbClr val="000000"/>
                </a:solidFill>
                <a:effectLst/>
                <a:latin typeface="+mj-lt"/>
              </a:rPr>
              <a:t>ASOCIADA A ENFERMEDADES AUTOINMUNES TRATADAS CON NINTEDANIB.</a:t>
            </a:r>
            <a:endParaRPr lang="es-PT" dirty="0">
              <a:latin typeface="+mj-lt"/>
            </a:endParaRP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92A0373A-9FF1-FD24-C37A-618D6116FAC4}"/>
              </a:ext>
            </a:extLst>
          </p:cNvPr>
          <p:cNvCxnSpPr>
            <a:cxnSpLocks/>
          </p:cNvCxnSpPr>
          <p:nvPr/>
        </p:nvCxnSpPr>
        <p:spPr>
          <a:xfrm>
            <a:off x="1475656" y="3219822"/>
            <a:ext cx="60486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BFF77D6-A998-27BF-0C6B-2711F06AD5A2}"/>
              </a:ext>
            </a:extLst>
          </p:cNvPr>
          <p:cNvSpPr txBox="1"/>
          <p:nvPr/>
        </p:nvSpPr>
        <p:spPr>
          <a:xfrm>
            <a:off x="245852" y="3370952"/>
            <a:ext cx="8666732" cy="6386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105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pt-PT" sz="105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Echavarria</a:t>
            </a:r>
            <a:r>
              <a:rPr lang="pt-PT" sz="105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PT" sz="105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Kashmiri</a:t>
            </a:r>
            <a:r>
              <a:rPr lang="pt-PT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N. Castelo Branco Carvajal</a:t>
            </a:r>
            <a:r>
              <a:rPr lang="pt-PT" sz="105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C. López Ramírez</a:t>
            </a:r>
            <a:r>
              <a:rPr lang="pt-PT" sz="105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C. Aguilera </a:t>
            </a:r>
            <a:r>
              <a:rPr lang="pt-PT" sz="10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Cros</a:t>
            </a:r>
            <a:r>
              <a:rPr lang="pt-PT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J</a:t>
            </a:r>
            <a:r>
              <a:rPr lang="pt-PT" sz="105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pt-PT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A. Rodríguez Portal</a:t>
            </a:r>
            <a:r>
              <a:rPr lang="pt-PT" sz="105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1,2</a:t>
            </a:r>
            <a:r>
              <a:rPr lang="pt-PT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s-ES" sz="1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A. López Bauzá. </a:t>
            </a:r>
            <a:r>
              <a:rPr lang="es-ES" sz="105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endParaRPr lang="es-PT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br>
              <a:rPr lang="es-ES" sz="105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9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s-E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Unidad Médico-Quirúrgica de Enfermedades Respiratorias. Instituto de Biomedicina de Sevilla (</a:t>
            </a:r>
            <a:r>
              <a:rPr lang="es-ES" sz="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IBiS</a:t>
            </a:r>
            <a:r>
              <a:rPr lang="es-E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Hospital Universitario Virgen del Rocío/Universidad de Sevilla, España.</a:t>
            </a:r>
            <a:br>
              <a:rPr lang="es-E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s-ES" sz="9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s-E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Centro de Investigación Biomédica en Red de Enfermedades Respiratorias (CIBERES). Instituto de Salud Carlos III, Madrid, España.</a:t>
            </a:r>
            <a:endParaRPr lang="es-PT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Imagen 8" descr="Imagen que contiene dibujo, alimentos&#10;&#10;Descripción generada automáticamente">
            <a:extLst>
              <a:ext uri="{FF2B5EF4-FFF2-40B4-BE49-F238E27FC236}">
                <a16:creationId xmlns:a16="http://schemas.microsoft.com/office/drawing/2014/main" id="{12E2EEF4-CD4F-1FA6-DC80-8C5CF30C05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444" y="4396876"/>
            <a:ext cx="746839" cy="723003"/>
          </a:xfrm>
          <a:prstGeom prst="rect">
            <a:avLst/>
          </a:prstGeom>
        </p:spPr>
      </p:pic>
      <p:pic>
        <p:nvPicPr>
          <p:cNvPr id="12" name="Imagen 11" descr="Imagen de la pantalla de un celular con letras&#10;&#10;Descripción generada automáticamente con confianza baja">
            <a:extLst>
              <a:ext uri="{FF2B5EF4-FFF2-40B4-BE49-F238E27FC236}">
                <a16:creationId xmlns:a16="http://schemas.microsoft.com/office/drawing/2014/main" id="{3FDD2525-FBA3-04BF-96B3-D48C69722A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568" y="-173409"/>
            <a:ext cx="1543029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B5E9B-3504-7C1C-912E-75BE30B60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91;p1" descr="Hospital Universitario Virgen del Rocío">
            <a:extLst>
              <a:ext uri="{FF2B5EF4-FFF2-40B4-BE49-F238E27FC236}">
                <a16:creationId xmlns:a16="http://schemas.microsoft.com/office/drawing/2014/main" id="{3E99708B-ACE8-3B8C-49CB-6A50ED2905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2219" y="0"/>
            <a:ext cx="1547664" cy="11083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F9567E1E-37C5-C1E7-CE7C-82D10BC722BA}"/>
              </a:ext>
            </a:extLst>
          </p:cNvPr>
          <p:cNvGrpSpPr/>
          <p:nvPr/>
        </p:nvGrpSpPr>
        <p:grpSpPr>
          <a:xfrm>
            <a:off x="1252732" y="463738"/>
            <a:ext cx="1741992" cy="696796"/>
            <a:chOff x="2092" y="1980150"/>
            <a:chExt cx="1741992" cy="696796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832B64BB-4881-8424-2062-5417992F8B02}"/>
                </a:ext>
              </a:extLst>
            </p:cNvPr>
            <p:cNvSpPr/>
            <p:nvPr/>
          </p:nvSpPr>
          <p:spPr>
            <a:xfrm>
              <a:off x="2092" y="1980150"/>
              <a:ext cx="1741992" cy="69679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PT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5377CA70-74F8-8B02-1561-AA2BABF6C141}"/>
                </a:ext>
              </a:extLst>
            </p:cNvPr>
            <p:cNvSpPr txBox="1"/>
            <p:nvPr/>
          </p:nvSpPr>
          <p:spPr>
            <a:xfrm>
              <a:off x="2092" y="1980150"/>
              <a:ext cx="1741992" cy="696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9334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  <a:defRPr cap="all"/>
              </a:pPr>
              <a:r>
                <a:rPr lang="es-ES" sz="2100" kern="1200" dirty="0"/>
                <a:t>Introducción</a:t>
              </a:r>
              <a:endParaRPr lang="en-US" sz="2100" kern="1200" dirty="0"/>
            </a:p>
          </p:txBody>
        </p:sp>
      </p:grpSp>
      <p:graphicFrame>
        <p:nvGraphicFramePr>
          <p:cNvPr id="17" name="CuadroTexto 19">
            <a:extLst>
              <a:ext uri="{FF2B5EF4-FFF2-40B4-BE49-F238E27FC236}">
                <a16:creationId xmlns:a16="http://schemas.microsoft.com/office/drawing/2014/main" id="{74F29C98-8CC6-A0B6-28BF-23D8DB1476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986858"/>
              </p:ext>
            </p:extLst>
          </p:nvPr>
        </p:nvGraphicFramePr>
        <p:xfrm>
          <a:off x="4716016" y="1956282"/>
          <a:ext cx="4187377" cy="1911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DBA39BFE-28AB-848A-A6E4-84700DC562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 flipH="1" flipV="1">
            <a:off x="2311821" y="2233571"/>
            <a:ext cx="222093" cy="310248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4462C4B9-F25E-029D-52D0-D4F39158C504}"/>
              </a:ext>
            </a:extLst>
          </p:cNvPr>
          <p:cNvGrpSpPr/>
          <p:nvPr/>
        </p:nvGrpSpPr>
        <p:grpSpPr>
          <a:xfrm>
            <a:off x="240607" y="1563638"/>
            <a:ext cx="4533281" cy="2449434"/>
            <a:chOff x="240607" y="1563638"/>
            <a:chExt cx="4533281" cy="2449434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6B5C8650-2755-48CF-A301-FC25A3C0D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0607" y="1563638"/>
              <a:ext cx="4533281" cy="2449434"/>
            </a:xfrm>
            <a:prstGeom prst="rect">
              <a:avLst/>
            </a:prstGeom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5B415187-9DF4-A410-9E8A-025368DBA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099017" y="2220697"/>
              <a:ext cx="647700" cy="203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009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68FD8-0C57-E779-CCD2-EF50A647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B8AFA055-8B39-8009-1889-D389CB909C4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247" y="50452"/>
            <a:ext cx="1116753" cy="9875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DDB8E06-4466-0A5B-E7F1-E62F0CCDD3DF}"/>
              </a:ext>
            </a:extLst>
          </p:cNvPr>
          <p:cNvSpPr txBox="1"/>
          <p:nvPr/>
        </p:nvSpPr>
        <p:spPr>
          <a:xfrm>
            <a:off x="1259632" y="392394"/>
            <a:ext cx="1741992" cy="6967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334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s-ES" sz="2100" kern="1200" dirty="0"/>
              <a:t>METODOLOGÍA.</a:t>
            </a:r>
            <a:endParaRPr lang="en-US" sz="2100" kern="1200" dirty="0"/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17D10E87-4A33-3497-924F-D85A423DC2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904606"/>
              </p:ext>
            </p:extLst>
          </p:nvPr>
        </p:nvGraphicFramePr>
        <p:xfrm>
          <a:off x="971600" y="1637481"/>
          <a:ext cx="468052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356B3039-7596-2731-2CA4-C64E1731C8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3612355"/>
              </p:ext>
            </p:extLst>
          </p:nvPr>
        </p:nvGraphicFramePr>
        <p:xfrm>
          <a:off x="3717196" y="3615866"/>
          <a:ext cx="468052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52F06AB2-87B8-40ED-8A64-BAC1860A4D1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4448" y="4111535"/>
            <a:ext cx="3215750" cy="504056"/>
          </a:xfrm>
          <a:prstGeom prst="rect">
            <a:avLst/>
          </a:prstGeom>
        </p:spPr>
      </p:pic>
      <p:pic>
        <p:nvPicPr>
          <p:cNvPr id="24" name="Gráfico 23" descr="Grupo con relleno sólido">
            <a:extLst>
              <a:ext uri="{FF2B5EF4-FFF2-40B4-BE49-F238E27FC236}">
                <a16:creationId xmlns:a16="http://schemas.microsoft.com/office/drawing/2014/main" id="{034822FF-B33E-BF6C-3CF0-3BE13C7F2C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15816" y="3435846"/>
            <a:ext cx="729372" cy="729372"/>
          </a:xfrm>
          <a:prstGeom prst="rect">
            <a:avLst/>
          </a:prstGeom>
        </p:spPr>
      </p:pic>
      <p:pic>
        <p:nvPicPr>
          <p:cNvPr id="26" name="Gráfico 25" descr="Lupa con relleno sólido">
            <a:extLst>
              <a:ext uri="{FF2B5EF4-FFF2-40B4-BE49-F238E27FC236}">
                <a16:creationId xmlns:a16="http://schemas.microsoft.com/office/drawing/2014/main" id="{D04D2A10-D3D7-E047-9743-9A5A3F9E6C2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2228" y="1442939"/>
            <a:ext cx="914400" cy="914400"/>
          </a:xfrm>
          <a:prstGeom prst="rect">
            <a:avLst/>
          </a:prstGeom>
        </p:spPr>
      </p:pic>
      <p:graphicFrame>
        <p:nvGraphicFramePr>
          <p:cNvPr id="28" name="CuadroTexto 1">
            <a:extLst>
              <a:ext uri="{FF2B5EF4-FFF2-40B4-BE49-F238E27FC236}">
                <a16:creationId xmlns:a16="http://schemas.microsoft.com/office/drawing/2014/main" id="{DFCE10AC-22A6-5D40-FA65-E070FEAFC5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4345961"/>
              </p:ext>
            </p:extLst>
          </p:nvPr>
        </p:nvGraphicFramePr>
        <p:xfrm>
          <a:off x="662084" y="2087632"/>
          <a:ext cx="6019732" cy="648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29" name="CuadroTexto 28">
            <a:extLst>
              <a:ext uri="{FF2B5EF4-FFF2-40B4-BE49-F238E27FC236}">
                <a16:creationId xmlns:a16="http://schemas.microsoft.com/office/drawing/2014/main" id="{93D9AABC-E22E-34A1-B82C-769BE987F571}"/>
              </a:ext>
            </a:extLst>
          </p:cNvPr>
          <p:cNvSpPr txBox="1"/>
          <p:nvPr/>
        </p:nvSpPr>
        <p:spPr>
          <a:xfrm>
            <a:off x="3001624" y="3251180"/>
            <a:ext cx="715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</a:t>
            </a:r>
            <a:r>
              <a:rPr lang="es-PT" dirty="0"/>
              <a:t>=22</a:t>
            </a:r>
          </a:p>
        </p:txBody>
      </p:sp>
      <p:graphicFrame>
        <p:nvGraphicFramePr>
          <p:cNvPr id="33" name="Diagrama 32">
            <a:extLst>
              <a:ext uri="{FF2B5EF4-FFF2-40B4-BE49-F238E27FC236}">
                <a16:creationId xmlns:a16="http://schemas.microsoft.com/office/drawing/2014/main" id="{2FE9886B-494A-98B1-AC8A-402893EA7E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5079693"/>
              </p:ext>
            </p:extLst>
          </p:nvPr>
        </p:nvGraphicFramePr>
        <p:xfrm>
          <a:off x="7092776" y="2026442"/>
          <a:ext cx="1214844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pic>
        <p:nvPicPr>
          <p:cNvPr id="35" name="Gráfico 34" descr="Calendario con relleno sólido">
            <a:extLst>
              <a:ext uri="{FF2B5EF4-FFF2-40B4-BE49-F238E27FC236}">
                <a16:creationId xmlns:a16="http://schemas.microsoft.com/office/drawing/2014/main" id="{C412F5B4-767F-2970-A6BD-89D2996DFA0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948454" y="2357339"/>
            <a:ext cx="619773" cy="619773"/>
          </a:xfrm>
          <a:prstGeom prst="rect">
            <a:avLst/>
          </a:prstGeom>
        </p:spPr>
      </p:pic>
      <p:pic>
        <p:nvPicPr>
          <p:cNvPr id="36" name="Gráfico 35" descr="Calendario con relleno sólido">
            <a:extLst>
              <a:ext uri="{FF2B5EF4-FFF2-40B4-BE49-F238E27FC236}">
                <a16:creationId xmlns:a16="http://schemas.microsoft.com/office/drawing/2014/main" id="{649C5659-9C6F-392A-3A71-490D0191BD69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876256" y="1442939"/>
            <a:ext cx="619773" cy="61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6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3556D-78FF-D1EE-DB6A-85B37C722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8556955D-6E47-2CED-14C4-D01BC5772D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247" y="50452"/>
            <a:ext cx="1116753" cy="9875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6C7F558-02AE-A78C-9092-13A9860069B5}"/>
              </a:ext>
            </a:extLst>
          </p:cNvPr>
          <p:cNvSpPr txBox="1"/>
          <p:nvPr/>
        </p:nvSpPr>
        <p:spPr>
          <a:xfrm>
            <a:off x="1259632" y="392394"/>
            <a:ext cx="1741992" cy="6967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334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s-ES" sz="2100" kern="1200" dirty="0"/>
              <a:t>RESULTADOS</a:t>
            </a:r>
            <a:endParaRPr lang="en-US" sz="2100" kern="120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79A3C8D0-A8AB-0C65-4C62-20B49FE2A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263" y="1369928"/>
            <a:ext cx="5471471" cy="1458662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326FECC-7413-A28A-6611-9AFDF8274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278" y="3013617"/>
            <a:ext cx="3291443" cy="1008112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D4AFD381-EC73-FC84-7026-7101B3F9CB70}"/>
              </a:ext>
            </a:extLst>
          </p:cNvPr>
          <p:cNvSpPr txBox="1"/>
          <p:nvPr/>
        </p:nvSpPr>
        <p:spPr>
          <a:xfrm>
            <a:off x="944376" y="4206756"/>
            <a:ext cx="72552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b="0" i="0" u="none" strike="noStrike" dirty="0">
                <a:solidFill>
                  <a:srgbClr val="000000"/>
                </a:solidFill>
                <a:effectLst/>
              </a:rPr>
              <a:t>Características demográficas basales, tabaquismo y latencia terapéutica de la cohorte (</a:t>
            </a:r>
            <a:r>
              <a:rPr lang="es-ES" sz="1000" b="0" i="0" dirty="0">
                <a:solidFill>
                  <a:srgbClr val="000000"/>
                </a:solidFill>
                <a:effectLst/>
              </a:rPr>
              <a:t>n=22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</a:rPr>
              <a:t>). Los datos cuantitativos se expresan como media </a:t>
            </a:r>
            <a:r>
              <a:rPr lang="es-ES" sz="1000" b="0" i="0" dirty="0">
                <a:solidFill>
                  <a:srgbClr val="000000"/>
                </a:solidFill>
                <a:effectLst/>
              </a:rPr>
              <a:t>±</a:t>
            </a:r>
            <a:r>
              <a:rPr lang="es-ES" sz="1000" b="0" i="0" u="none" strike="noStrike" dirty="0">
                <a:solidFill>
                  <a:srgbClr val="000000"/>
                </a:solidFill>
                <a:effectLst/>
              </a:rPr>
              <a:t> desviación estándar y los cualitativos como porcentaje y número absoluto. (EPID: Enfermedad Pulmonar Intersticial Difusa).</a:t>
            </a:r>
            <a:endParaRPr lang="es-PT" sz="1000" dirty="0"/>
          </a:p>
        </p:txBody>
      </p:sp>
    </p:spTree>
    <p:extLst>
      <p:ext uri="{BB962C8B-B14F-4D97-AF65-F5344CB8AC3E}">
        <p14:creationId xmlns:p14="http://schemas.microsoft.com/office/powerpoint/2010/main" val="2118013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47352-9FAD-6C06-78DD-030269954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52C8DEEC-82D9-ABDC-6073-CFDAAC9F13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247" y="50452"/>
            <a:ext cx="1116753" cy="9875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4FED8CE-357A-A452-B837-C235AC2C5FA4}"/>
              </a:ext>
            </a:extLst>
          </p:cNvPr>
          <p:cNvSpPr txBox="1"/>
          <p:nvPr/>
        </p:nvSpPr>
        <p:spPr>
          <a:xfrm>
            <a:off x="1259632" y="392394"/>
            <a:ext cx="1741992" cy="6967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334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s-ES" sz="2100" dirty="0"/>
              <a:t>RESULTADOS</a:t>
            </a:r>
            <a:endParaRPr lang="en-US" sz="2100" kern="1200" dirty="0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EC729384-31A1-AD85-C83D-363A0AF4D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992039"/>
              </p:ext>
            </p:extLst>
          </p:nvPr>
        </p:nvGraphicFramePr>
        <p:xfrm>
          <a:off x="629562" y="1822147"/>
          <a:ext cx="3302902" cy="2303114"/>
        </p:xfrm>
        <a:graphic>
          <a:graphicData uri="http://schemas.openxmlformats.org/drawingml/2006/table">
            <a:tbl>
              <a:tblPr>
                <a:tableStyleId>{8EC20E35-A176-4012-BC5E-935CFFF8708E}</a:tableStyleId>
              </a:tblPr>
              <a:tblGrid>
                <a:gridCol w="2107251">
                  <a:extLst>
                    <a:ext uri="{9D8B030D-6E8A-4147-A177-3AD203B41FA5}">
                      <a16:colId xmlns:a16="http://schemas.microsoft.com/office/drawing/2014/main" val="2600331088"/>
                    </a:ext>
                  </a:extLst>
                </a:gridCol>
                <a:gridCol w="1195651">
                  <a:extLst>
                    <a:ext uri="{9D8B030D-6E8A-4147-A177-3AD203B41FA5}">
                      <a16:colId xmlns:a16="http://schemas.microsoft.com/office/drawing/2014/main" val="2689443222"/>
                    </a:ext>
                  </a:extLst>
                </a:gridCol>
              </a:tblGrid>
              <a:tr h="122587">
                <a:tc>
                  <a:txBody>
                    <a:bodyPr/>
                    <a:lstStyle/>
                    <a:p>
                      <a:pPr algn="just"/>
                      <a:r>
                        <a:rPr lang="es-ES" sz="900" b="1" dirty="0"/>
                        <a:t>Variable</a:t>
                      </a:r>
                    </a:p>
                  </a:txBody>
                  <a:tcPr marL="72214" marR="72214" marT="36107" marB="36107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ES" sz="900" b="1" dirty="0"/>
                        <a:t>Resultado n (%)</a:t>
                      </a:r>
                    </a:p>
                  </a:txBody>
                  <a:tcPr marL="72214" marR="72214" marT="36107" marB="36107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809511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 b="1" dirty="0"/>
                        <a:t>Patrón Radiológico (TCAR)</a:t>
                      </a:r>
                      <a:endParaRPr lang="es-ES" sz="900" dirty="0"/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endParaRPr lang="es-PT" sz="900" dirty="0"/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1850594374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 dirty="0"/>
                        <a:t>No NIU</a:t>
                      </a:r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/>
                        <a:t>14 (63%)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2470669379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 dirty="0"/>
                        <a:t>NIU</a:t>
                      </a:r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/>
                        <a:t>8 (36%)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3149296118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 b="1" dirty="0"/>
                        <a:t>Enfermedad Autoinmune de Base</a:t>
                      </a:r>
                      <a:endParaRPr lang="es-ES" sz="900" dirty="0"/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endParaRPr lang="es-PT" sz="900" dirty="0"/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66403702"/>
                  </a:ext>
                </a:extLst>
              </a:tr>
              <a:tr h="164879">
                <a:tc>
                  <a:txBody>
                    <a:bodyPr/>
                    <a:lstStyle/>
                    <a:p>
                      <a:pPr algn="just"/>
                      <a:r>
                        <a:rPr lang="es-ES" sz="900" dirty="0"/>
                        <a:t>Artritis Reumatoide</a:t>
                      </a:r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/>
                        <a:t>8 (36%)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2731034827"/>
                  </a:ext>
                </a:extLst>
              </a:tr>
              <a:tr h="206853">
                <a:tc>
                  <a:txBody>
                    <a:bodyPr/>
                    <a:lstStyle/>
                    <a:p>
                      <a:pPr algn="just"/>
                      <a:r>
                        <a:rPr lang="es-ES" sz="900" dirty="0"/>
                        <a:t>IPAF</a:t>
                      </a:r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 dirty="0"/>
                        <a:t>5 (22%)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3818284498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/>
                        <a:t>Esclerosis Sistémica</a:t>
                      </a:r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/>
                        <a:t>2 (9%)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3532743388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 dirty="0"/>
                        <a:t>Síndrome </a:t>
                      </a:r>
                      <a:r>
                        <a:rPr lang="es-ES" sz="900" dirty="0" err="1"/>
                        <a:t>Antisintetasa</a:t>
                      </a:r>
                      <a:endParaRPr lang="es-ES" sz="900" dirty="0"/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/>
                        <a:t>2 (9%)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2778140788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/>
                        <a:t>Síndrome de Sjögren</a:t>
                      </a:r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/>
                        <a:t>2 (9%)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3947286766"/>
                  </a:ext>
                </a:extLst>
              </a:tr>
              <a:tr h="124980">
                <a:tc>
                  <a:txBody>
                    <a:bodyPr/>
                    <a:lstStyle/>
                    <a:p>
                      <a:pPr algn="just"/>
                      <a:r>
                        <a:rPr lang="es-ES" sz="900" dirty="0"/>
                        <a:t>Vasculitis ANCA</a:t>
                      </a:r>
                    </a:p>
                  </a:txBody>
                  <a:tcPr marL="72214" marR="72214" marT="36107" marB="36107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s-PT" sz="900" dirty="0"/>
                        <a:t>2 (9%)</a:t>
                      </a:r>
                    </a:p>
                  </a:txBody>
                  <a:tcPr marL="72214" marR="72214" marT="36107" marB="36107" anchor="ctr"/>
                </a:tc>
                <a:extLst>
                  <a:ext uri="{0D108BD9-81ED-4DB2-BD59-A6C34878D82A}">
                    <a16:rowId xmlns:a16="http://schemas.microsoft.com/office/drawing/2014/main" val="822785731"/>
                  </a:ext>
                </a:extLst>
              </a:tr>
            </a:tbl>
          </a:graphicData>
        </a:graphic>
      </p:graphicFrame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3A7FBEF9-575C-7326-4A65-7C8FEDCEA6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018674"/>
              </p:ext>
            </p:extLst>
          </p:nvPr>
        </p:nvGraphicFramePr>
        <p:xfrm>
          <a:off x="4478907" y="2367210"/>
          <a:ext cx="4246846" cy="914400"/>
        </p:xfrm>
        <a:graphic>
          <a:graphicData uri="http://schemas.openxmlformats.org/drawingml/2006/table">
            <a:tbl>
              <a:tblPr firstRow="1" firstCol="1" bandRow="1">
                <a:tableStyleId>{2A488322-F2BA-4B5B-9748-0D474271808F}</a:tableStyleId>
              </a:tblPr>
              <a:tblGrid>
                <a:gridCol w="849275">
                  <a:extLst>
                    <a:ext uri="{9D8B030D-6E8A-4147-A177-3AD203B41FA5}">
                      <a16:colId xmlns:a16="http://schemas.microsoft.com/office/drawing/2014/main" val="3609588527"/>
                    </a:ext>
                  </a:extLst>
                </a:gridCol>
                <a:gridCol w="849275">
                  <a:extLst>
                    <a:ext uri="{9D8B030D-6E8A-4147-A177-3AD203B41FA5}">
                      <a16:colId xmlns:a16="http://schemas.microsoft.com/office/drawing/2014/main" val="505312244"/>
                    </a:ext>
                  </a:extLst>
                </a:gridCol>
                <a:gridCol w="849275">
                  <a:extLst>
                    <a:ext uri="{9D8B030D-6E8A-4147-A177-3AD203B41FA5}">
                      <a16:colId xmlns:a16="http://schemas.microsoft.com/office/drawing/2014/main" val="2893840688"/>
                    </a:ext>
                  </a:extLst>
                </a:gridCol>
                <a:gridCol w="849275">
                  <a:extLst>
                    <a:ext uri="{9D8B030D-6E8A-4147-A177-3AD203B41FA5}">
                      <a16:colId xmlns:a16="http://schemas.microsoft.com/office/drawing/2014/main" val="3364169156"/>
                    </a:ext>
                  </a:extLst>
                </a:gridCol>
                <a:gridCol w="849746">
                  <a:extLst>
                    <a:ext uri="{9D8B030D-6E8A-4147-A177-3AD203B41FA5}">
                      <a16:colId xmlns:a16="http://schemas.microsoft.com/office/drawing/2014/main" val="208919438"/>
                    </a:ext>
                  </a:extLst>
                </a:gridCol>
              </a:tblGrid>
              <a:tr h="91440"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Parámetro Funcional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Basal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6 meses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12 meses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Valor </a:t>
                      </a:r>
                      <a:r>
                        <a:rPr lang="es-ES" sz="1200" i="1" kern="100" dirty="0">
                          <a:effectLst/>
                        </a:rPr>
                        <a:t>p</a:t>
                      </a:r>
                      <a:endParaRPr lang="es-PT" sz="1200" i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2527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FVC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63,4%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67,4%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66,1%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i="1" kern="100" dirty="0">
                          <a:effectLst/>
                        </a:rPr>
                        <a:t>p</a:t>
                      </a:r>
                      <a:r>
                        <a:rPr lang="es-ES" sz="1200" kern="100" dirty="0">
                          <a:effectLst/>
                        </a:rPr>
                        <a:t>=0,42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7206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DLCO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35,0%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24,3%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35,1%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i="1" kern="100" dirty="0">
                          <a:effectLst/>
                        </a:rPr>
                        <a:t>p</a:t>
                      </a:r>
                      <a:r>
                        <a:rPr lang="es-ES" sz="1200" kern="100" dirty="0">
                          <a:effectLst/>
                        </a:rPr>
                        <a:t>=0,73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59160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KCO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57,0%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 dirty="0">
                          <a:effectLst/>
                        </a:rPr>
                        <a:t>54,0%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00">
                          <a:effectLst/>
                        </a:rPr>
                        <a:t>63,3%</a:t>
                      </a:r>
                      <a:endParaRPr lang="es-PT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i="1" kern="100" dirty="0">
                          <a:effectLst/>
                        </a:rPr>
                        <a:t>p</a:t>
                      </a:r>
                      <a:r>
                        <a:rPr lang="es-ES" sz="1200" kern="100" dirty="0">
                          <a:effectLst/>
                        </a:rPr>
                        <a:t>=0,87</a:t>
                      </a:r>
                      <a:endParaRPr lang="es-PT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77501751"/>
                  </a:ext>
                </a:extLst>
              </a:tr>
            </a:tbl>
          </a:graphicData>
        </a:graphic>
      </p:graphicFrame>
      <p:sp>
        <p:nvSpPr>
          <p:cNvPr id="13" name="CuadroTexto 12">
            <a:extLst>
              <a:ext uri="{FF2B5EF4-FFF2-40B4-BE49-F238E27FC236}">
                <a16:creationId xmlns:a16="http://schemas.microsoft.com/office/drawing/2014/main" id="{CFC70171-7712-71BE-0B27-18329931762F}"/>
              </a:ext>
            </a:extLst>
          </p:cNvPr>
          <p:cNvSpPr txBox="1"/>
          <p:nvPr/>
        </p:nvSpPr>
        <p:spPr>
          <a:xfrm>
            <a:off x="4385691" y="3312748"/>
            <a:ext cx="443327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7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Los valores representan la media la media en porcentaje (</a:t>
            </a:r>
            <a:r>
              <a:rPr lang="es-ES" sz="700" b="0" i="0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n=22</a:t>
            </a:r>
            <a:r>
              <a:rPr lang="es-ES" sz="7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). Valor </a:t>
            </a:r>
            <a:r>
              <a:rPr lang="es-ES" sz="700" b="0" i="1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p </a:t>
            </a:r>
            <a:r>
              <a:rPr lang="es-ES" sz="7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calculado mediante T de </a:t>
            </a:r>
            <a:r>
              <a:rPr lang="es-ES" sz="700" b="0" i="0" u="none" strike="noStrike" dirty="0" err="1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Student</a:t>
            </a:r>
            <a:r>
              <a:rPr lang="es-ES" sz="700" b="0" i="0" u="none" strike="noStrike" dirty="0">
                <a:solidFill>
                  <a:srgbClr val="000000"/>
                </a:solidFill>
                <a:effectLst/>
                <a:cs typeface="Arial" panose="020B0604020202020204" pitchFamily="34" charset="0"/>
              </a:rPr>
              <a:t> para muestras pareadas. (FVC: capacidad vital forzada, DLCO: difusión de monóxido de carbono y KCO: coeficiente de transferencia).</a:t>
            </a:r>
            <a:endParaRPr lang="es-PT" sz="700" dirty="0"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248B6DE-5826-C68B-1F2A-F3E5DDE50E25}"/>
              </a:ext>
            </a:extLst>
          </p:cNvPr>
          <p:cNvSpPr txBox="1"/>
          <p:nvPr/>
        </p:nvSpPr>
        <p:spPr>
          <a:xfrm>
            <a:off x="4391857" y="2120989"/>
            <a:ext cx="4572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Tabla 2. Función pulmonar a los 6 y 12 meses de tratamiento con </a:t>
            </a:r>
            <a:r>
              <a:rPr lang="es-ES" sz="1000" b="1" dirty="0" err="1"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s-ES" sz="1000" b="1" dirty="0" err="1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intedanib</a:t>
            </a:r>
            <a:r>
              <a:rPr lang="es-ES" sz="1000" b="1" dirty="0"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PT" sz="1000" b="1" dirty="0"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7050E7F-B122-5FDE-D513-770C9C8D6446}"/>
              </a:ext>
            </a:extLst>
          </p:cNvPr>
          <p:cNvSpPr txBox="1"/>
          <p:nvPr/>
        </p:nvSpPr>
        <p:spPr>
          <a:xfrm>
            <a:off x="503548" y="4125261"/>
            <a:ext cx="355493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700" b="0" i="0" u="none" strike="noStrike" dirty="0">
                <a:solidFill>
                  <a:srgbClr val="000000"/>
                </a:solidFill>
                <a:effectLst/>
              </a:rPr>
              <a:t>Frecuencias y porcentajes de las principales variables radiológicas y etiológicas de la cohorte. Datos obtenidos de pacientes con EPID-EAS y fenotipo de fibrosis pulmonar progresiva tratados con </a:t>
            </a:r>
            <a:r>
              <a:rPr lang="es-ES" sz="700" b="0" i="0" u="none" strike="noStrike" dirty="0" err="1">
                <a:solidFill>
                  <a:srgbClr val="000000"/>
                </a:solidFill>
                <a:effectLst/>
              </a:rPr>
              <a:t>nintedanib</a:t>
            </a:r>
            <a:r>
              <a:rPr lang="es-ES" sz="700" b="0" i="0" u="none" strike="noStrike" dirty="0">
                <a:solidFill>
                  <a:srgbClr val="000000"/>
                </a:solidFill>
                <a:effectLst/>
              </a:rPr>
              <a:t> entre 2023 y 2024. (n= número, TCAR: Tomografía Computarizada de Alta Resolución, NIU: Neumonía Intersticial Usual, IPAF: Neumonía Intersticial con Rasgos Autoinmunes).</a:t>
            </a:r>
            <a:endParaRPr lang="es-PT" sz="70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3750835-67B5-995A-8809-BE29CB3DC374}"/>
              </a:ext>
            </a:extLst>
          </p:cNvPr>
          <p:cNvSpPr txBox="1"/>
          <p:nvPr/>
        </p:nvSpPr>
        <p:spPr>
          <a:xfrm>
            <a:off x="372801" y="1598074"/>
            <a:ext cx="38164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i="0" u="none" strike="noStrike" dirty="0">
                <a:solidFill>
                  <a:srgbClr val="000000"/>
                </a:solidFill>
                <a:effectLst/>
              </a:rPr>
              <a:t>Tabla 1. Características radiológicas y etiología de la cohorte (</a:t>
            </a:r>
            <a:r>
              <a:rPr lang="es-ES" sz="1000" b="1" i="0" dirty="0">
                <a:solidFill>
                  <a:srgbClr val="000000"/>
                </a:solidFill>
                <a:effectLst/>
              </a:rPr>
              <a:t>n=22</a:t>
            </a:r>
            <a:r>
              <a:rPr lang="es-ES" sz="1000" b="1" i="0" u="none" strike="noStrike" dirty="0">
                <a:solidFill>
                  <a:srgbClr val="000000"/>
                </a:solidFill>
                <a:effectLst/>
              </a:rPr>
              <a:t>)</a:t>
            </a:r>
            <a:endParaRPr lang="es-PT" sz="1000" b="1" dirty="0"/>
          </a:p>
        </p:txBody>
      </p:sp>
    </p:spTree>
    <p:extLst>
      <p:ext uri="{BB962C8B-B14F-4D97-AF65-F5344CB8AC3E}">
        <p14:creationId xmlns:p14="http://schemas.microsoft.com/office/powerpoint/2010/main" val="1948745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F7AB7-3022-A998-9F43-BBF4CF51E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91;p1" descr="Hospital Universitario Virgen del Rocío">
            <a:extLst>
              <a:ext uri="{FF2B5EF4-FFF2-40B4-BE49-F238E27FC236}">
                <a16:creationId xmlns:a16="http://schemas.microsoft.com/office/drawing/2014/main" id="{AC0D3A15-9D3D-23ED-B56B-D202ACF6728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27247" y="50452"/>
            <a:ext cx="1116753" cy="98757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16E93BA-7B26-F432-32AD-6DEE94D93E83}"/>
              </a:ext>
            </a:extLst>
          </p:cNvPr>
          <p:cNvSpPr txBox="1"/>
          <p:nvPr/>
        </p:nvSpPr>
        <p:spPr>
          <a:xfrm>
            <a:off x="1187624" y="355083"/>
            <a:ext cx="1741992" cy="69679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algn="ctr" defTabSz="9334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  <a:defRPr cap="all"/>
            </a:pPr>
            <a:r>
              <a:rPr lang="es-ES" sz="2100" kern="1200" dirty="0"/>
              <a:t>CONCLUSIONES</a:t>
            </a:r>
            <a:endParaRPr lang="en-US" sz="2100" kern="12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FE5C3EF-2006-399C-8424-9EE19F607B65}"/>
              </a:ext>
            </a:extLst>
          </p:cNvPr>
          <p:cNvSpPr txBox="1"/>
          <p:nvPr/>
        </p:nvSpPr>
        <p:spPr>
          <a:xfrm>
            <a:off x="1187624" y="1784836"/>
            <a:ext cx="540060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s-ES" sz="1400" b="0" i="0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En la práctica clínica real, el </a:t>
            </a:r>
            <a:r>
              <a:rPr lang="es-ES" sz="1400" b="0" i="0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Nintedanib</a:t>
            </a:r>
            <a:r>
              <a:rPr lang="es-ES" sz="1400" b="0" i="0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permite una estabilización funcional sostenida en pacientes con EPID-EAS y FPP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ES" sz="1400" b="0" i="0" dirty="0">
              <a:solidFill>
                <a:srgbClr val="000000"/>
              </a:solidFill>
              <a:effectLst/>
              <a:latin typeface="Roboto" panose="020F050202020403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" sz="1400" b="0" i="0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La cronología de aparición de la EPID varía de forma significativa según la enfermedad autoinmune de base, lo que refuerza la necesidad de una vigilancia individualizada</a:t>
            </a:r>
            <a:r>
              <a:rPr lang="es-ES" sz="1400" dirty="0">
                <a:solidFill>
                  <a:srgbClr val="000000"/>
                </a:solidFill>
                <a:latin typeface="Roboto" panose="020F0502020204030204" pitchFamily="34" charset="0"/>
              </a:rPr>
              <a:t>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s-ES" sz="1400" b="0" i="0" dirty="0">
              <a:solidFill>
                <a:srgbClr val="000000"/>
              </a:solidFill>
              <a:effectLst/>
              <a:latin typeface="Roboto" panose="020F0502020204030204" pitchFamily="34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s-ES" sz="1400" dirty="0">
                <a:solidFill>
                  <a:srgbClr val="000000"/>
                </a:solidFill>
                <a:latin typeface="Roboto" panose="020F0502020204030204" pitchFamily="34" charset="0"/>
              </a:rPr>
              <a:t>Se </a:t>
            </a:r>
            <a:r>
              <a:rPr lang="es-ES" sz="1400" b="0" i="0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refuerza la necesidad de iniciar la terapia </a:t>
            </a:r>
            <a:r>
              <a:rPr lang="es-ES" sz="1400" b="0" i="0" dirty="0" err="1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antifibrótica</a:t>
            </a:r>
            <a:r>
              <a:rPr lang="es-ES" sz="1400" b="0" i="0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 en el momento exacto en que se documenta un comportamiento fibrosante progresivo.</a:t>
            </a:r>
          </a:p>
        </p:txBody>
      </p:sp>
    </p:spTree>
    <p:extLst>
      <p:ext uri="{BB962C8B-B14F-4D97-AF65-F5344CB8AC3E}">
        <p14:creationId xmlns:p14="http://schemas.microsoft.com/office/powerpoint/2010/main" val="3106001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>
            <a:extLst>
              <a:ext uri="{FF2B5EF4-FFF2-40B4-BE49-F238E27FC236}">
                <a16:creationId xmlns:a16="http://schemas.microsoft.com/office/drawing/2014/main" id="{FA97FAE7-0C06-545D-4707-5E4A6F83D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782" y="1203598"/>
            <a:ext cx="6490435" cy="227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Título">
            <a:extLst>
              <a:ext uri="{FF2B5EF4-FFF2-40B4-BE49-F238E27FC236}">
                <a16:creationId xmlns:a16="http://schemas.microsoft.com/office/drawing/2014/main" id="{AA36F892-D499-EBBB-E53A-1E8FB03298D0}"/>
              </a:ext>
            </a:extLst>
          </p:cNvPr>
          <p:cNvSpPr txBox="1">
            <a:spLocks/>
          </p:cNvSpPr>
          <p:nvPr/>
        </p:nvSpPr>
        <p:spPr>
          <a:xfrm>
            <a:off x="1678810" y="3555158"/>
            <a:ext cx="5786379" cy="76948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>
                <a:latin typeface="Times New Roman" panose="02020603050405020304" pitchFamily="18" charset="0"/>
                <a:ea typeface="ADLaM Display" panose="02010000000000000000" pitchFamily="2" charset="77"/>
                <a:cs typeface="Times New Roman" panose="02020603050405020304" pitchFamily="18" charset="0"/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23521120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503</Words>
  <Application>Microsoft Office PowerPoint</Application>
  <PresentationFormat>Presentación en pantalla (16:9)</PresentationFormat>
  <Paragraphs>78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Roboto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David Echavarria Kashmiri</cp:lastModifiedBy>
  <cp:revision>8</cp:revision>
  <dcterms:created xsi:type="dcterms:W3CDTF">2025-10-16T09:08:13Z</dcterms:created>
  <dcterms:modified xsi:type="dcterms:W3CDTF">2026-03-01T20:38:40Z</dcterms:modified>
</cp:coreProperties>
</file>