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67" r:id="rId3"/>
    <p:sldId id="261" r:id="rId4"/>
    <p:sldId id="262" r:id="rId5"/>
    <p:sldId id="266" r:id="rId6"/>
    <p:sldId id="260" r:id="rId7"/>
    <p:sldId id="268" r:id="rId8"/>
    <p:sldId id="265" r:id="rId9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67718" autoAdjust="0"/>
  </p:normalViewPr>
  <p:slideViewPr>
    <p:cSldViewPr>
      <p:cViewPr varScale="1">
        <p:scale>
          <a:sx n="76" d="100"/>
          <a:sy n="76" d="100"/>
        </p:scale>
        <p:origin x="1642" y="6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A5B72F-3E0D-406C-A5A7-990AD6FBB074}" type="datetimeFigureOut">
              <a:rPr lang="es-ES" smtClean="0"/>
              <a:t>02/03/2026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217D26-6DEC-4AE7-9C88-FAE892CA8A50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285950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246530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597971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58502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23938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6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47961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525723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E217D26-6DEC-4AE7-9C88-FAE892CA8A50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73344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02/03/2026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5B247D37-11A5-480C-8F98-5EC58EFF8745}"/>
              </a:ext>
            </a:extLst>
          </p:cNvPr>
          <p:cNvSpPr txBox="1"/>
          <p:nvPr/>
        </p:nvSpPr>
        <p:spPr>
          <a:xfrm>
            <a:off x="899592" y="1347614"/>
            <a:ext cx="73448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b="1" dirty="0"/>
              <a:t>Utilidad en la ecografía diafragmática convencional y Doppler tisular para la detección de sarcopenia</a:t>
            </a:r>
            <a:endParaRPr lang="es-ES" sz="2800" dirty="0"/>
          </a:p>
        </p:txBody>
      </p:sp>
      <p:sp>
        <p:nvSpPr>
          <p:cNvPr id="3" name="Rectángulo 2">
            <a:extLst>
              <a:ext uri="{FF2B5EF4-FFF2-40B4-BE49-F238E27FC236}">
                <a16:creationId xmlns:a16="http://schemas.microsoft.com/office/drawing/2014/main" id="{F1B6350E-1C35-40E2-8F74-6D57A8276099}"/>
              </a:ext>
            </a:extLst>
          </p:cNvPr>
          <p:cNvSpPr/>
          <p:nvPr/>
        </p:nvSpPr>
        <p:spPr>
          <a:xfrm>
            <a:off x="935596" y="3291830"/>
            <a:ext cx="7272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Murillo Rodríguez, A¹; Jiménez Antón, A¹; Álvarez Muro, L¹; Gómez Mora, M¹; Lozano Sánchez, F¹ , Alcázar-Navarrete, B¹</a:t>
            </a:r>
          </a:p>
          <a:p>
            <a:pPr algn="ctr"/>
            <a:endParaRPr lang="es-ES" dirty="0">
              <a:solidFill>
                <a:schemeClr val="bg1">
                  <a:lumMod val="65000"/>
                </a:schemeClr>
              </a:solidFill>
            </a:endParaRPr>
          </a:p>
          <a:p>
            <a:pPr algn="ctr"/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¹ Hospital Universitario Virgen de las Nieves. </a:t>
            </a:r>
            <a:r>
              <a:rPr lang="es-ES" dirty="0" err="1">
                <a:solidFill>
                  <a:schemeClr val="bg1">
                    <a:lumMod val="65000"/>
                  </a:schemeClr>
                </a:solidFill>
              </a:rPr>
              <a:t>Ibs</a:t>
            </a:r>
            <a:r>
              <a:rPr lang="es-ES" dirty="0">
                <a:solidFill>
                  <a:schemeClr val="bg1">
                    <a:lumMod val="65000"/>
                  </a:schemeClr>
                </a:solidFill>
              </a:rPr>
              <a:t>. GRANADA. Granada </a:t>
            </a:r>
          </a:p>
        </p:txBody>
      </p:sp>
      <p:pic>
        <p:nvPicPr>
          <p:cNvPr id="4" name="Picture 2" descr="No hay descripción para la foto.">
            <a:extLst>
              <a:ext uri="{FF2B5EF4-FFF2-40B4-BE49-F238E27FC236}">
                <a16:creationId xmlns:a16="http://schemas.microsoft.com/office/drawing/2014/main" id="{61D39AFD-4891-4F10-B167-CC713F40BB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384" y="37183"/>
            <a:ext cx="1014286" cy="10164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>
            <a:extLst>
              <a:ext uri="{FF2B5EF4-FFF2-40B4-BE49-F238E27FC236}">
                <a16:creationId xmlns:a16="http://schemas.microsoft.com/office/drawing/2014/main" id="{562E5FC1-F8A1-4571-9DB5-2E6A073C1547}"/>
              </a:ext>
            </a:extLst>
          </p:cNvPr>
          <p:cNvSpPr/>
          <p:nvPr/>
        </p:nvSpPr>
        <p:spPr>
          <a:xfrm>
            <a:off x="611560" y="1393668"/>
            <a:ext cx="792088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 evaluación de la </a:t>
            </a:r>
            <a:r>
              <a:rPr lang="es-ES" b="1" dirty="0"/>
              <a:t>afectación muscular </a:t>
            </a:r>
            <a:r>
              <a:rPr lang="es-ES" dirty="0"/>
              <a:t>en pacientes con enfermedades respiratorias es importante porque es potencialmente mejorable con rehabilitación respiratoria y programas de entrenamiento.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 </a:t>
            </a:r>
            <a:r>
              <a:rPr lang="es-ES" b="1" dirty="0"/>
              <a:t>ecografía diafragmática</a:t>
            </a:r>
            <a:r>
              <a:rPr lang="es-ES" dirty="0"/>
              <a:t> es una técnica cada vez más utilizada para la valoración de la musculatura respiratoria.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/>
              <a:t>La ecografía diafragmática, tanto </a:t>
            </a:r>
            <a:r>
              <a:rPr lang="es-ES" b="1" dirty="0"/>
              <a:t>convencional</a:t>
            </a:r>
            <a:r>
              <a:rPr lang="es-ES" dirty="0"/>
              <a:t> como mediante </a:t>
            </a:r>
            <a:r>
              <a:rPr lang="es-ES" b="1" dirty="0"/>
              <a:t>Doppler tisular (TDI) </a:t>
            </a:r>
            <a:r>
              <a:rPr lang="es-ES" dirty="0"/>
              <a:t>¹, podría ofrecer un método accesible para identificar pérdida de masa y función muscular.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/>
              <a:t>El objetivo fue evaluar si parámetros ecográficos diafragmáticos discriminan la presencia de sarcopenia en pacientes con EPOC y controles sanos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4F422C73-FCA2-4599-9FC7-CECC9C025569}"/>
              </a:ext>
            </a:extLst>
          </p:cNvPr>
          <p:cNvSpPr txBox="1"/>
          <p:nvPr/>
        </p:nvSpPr>
        <p:spPr>
          <a:xfrm>
            <a:off x="1403648" y="483518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Introducción: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3C054625-4898-4B83-B856-C15B0CB9CD0C}"/>
              </a:ext>
            </a:extLst>
          </p:cNvPr>
          <p:cNvSpPr/>
          <p:nvPr/>
        </p:nvSpPr>
        <p:spPr>
          <a:xfrm>
            <a:off x="1115616" y="4647480"/>
            <a:ext cx="69127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000" i="1" dirty="0"/>
              <a:t>¹Soilemezi E, </a:t>
            </a:r>
            <a:r>
              <a:rPr lang="es-ES" sz="1000" i="1" dirty="0" err="1"/>
              <a:t>Savvidou</a:t>
            </a:r>
            <a:r>
              <a:rPr lang="es-ES" sz="1000" i="1" dirty="0"/>
              <a:t> S, </a:t>
            </a:r>
            <a:r>
              <a:rPr lang="es-ES" sz="1000" i="1" dirty="0" err="1"/>
              <a:t>Sotiriou</a:t>
            </a:r>
            <a:r>
              <a:rPr lang="es-ES" sz="1000" i="1" dirty="0"/>
              <a:t> P, et al. </a:t>
            </a:r>
            <a:r>
              <a:rPr lang="es-ES" sz="1000" i="1" dirty="0" err="1"/>
              <a:t>Tissue</a:t>
            </a:r>
            <a:r>
              <a:rPr lang="es-ES" sz="1000" i="1" dirty="0"/>
              <a:t> Doppler </a:t>
            </a:r>
            <a:r>
              <a:rPr lang="es-ES" sz="1000" i="1" dirty="0" err="1"/>
              <a:t>Imaging</a:t>
            </a:r>
            <a:r>
              <a:rPr lang="es-ES" sz="1000" i="1" dirty="0"/>
              <a:t> </a:t>
            </a:r>
            <a:r>
              <a:rPr lang="es-ES" sz="1000" i="1" dirty="0" err="1"/>
              <a:t>of</a:t>
            </a:r>
            <a:r>
              <a:rPr lang="es-ES" sz="1000" i="1" dirty="0"/>
              <a:t> </a:t>
            </a:r>
            <a:r>
              <a:rPr lang="es-ES" sz="1000" i="1" dirty="0" err="1"/>
              <a:t>the</a:t>
            </a:r>
            <a:r>
              <a:rPr lang="es-ES" sz="1000" i="1" dirty="0"/>
              <a:t> </a:t>
            </a:r>
            <a:r>
              <a:rPr lang="es-ES" sz="1000" i="1" dirty="0" err="1"/>
              <a:t>Diaphragm</a:t>
            </a:r>
            <a:r>
              <a:rPr lang="es-ES" sz="1000" i="1" dirty="0"/>
              <a:t> in </a:t>
            </a:r>
            <a:r>
              <a:rPr lang="es-ES" sz="1000" i="1" dirty="0" err="1"/>
              <a:t>Healthy</a:t>
            </a:r>
            <a:r>
              <a:rPr lang="es-ES" sz="1000" i="1" dirty="0"/>
              <a:t> </a:t>
            </a:r>
            <a:r>
              <a:rPr lang="es-ES" sz="1000" i="1" dirty="0" err="1"/>
              <a:t>Subjects</a:t>
            </a:r>
            <a:r>
              <a:rPr lang="es-ES" sz="1000" i="1" dirty="0"/>
              <a:t> and </a:t>
            </a:r>
            <a:r>
              <a:rPr lang="es-ES" sz="1000" i="1" dirty="0" err="1"/>
              <a:t>Critically</a:t>
            </a:r>
            <a:r>
              <a:rPr lang="es-ES" sz="1000" i="1" dirty="0"/>
              <a:t> </a:t>
            </a:r>
            <a:r>
              <a:rPr lang="es-ES" sz="1000" i="1" dirty="0" err="1"/>
              <a:t>Ill</a:t>
            </a:r>
            <a:r>
              <a:rPr lang="es-ES" sz="1000" i="1" dirty="0"/>
              <a:t> </a:t>
            </a:r>
            <a:r>
              <a:rPr lang="es-ES" sz="1000" i="1" dirty="0" err="1"/>
              <a:t>Patients</a:t>
            </a:r>
            <a:r>
              <a:rPr lang="es-ES" sz="1000" i="1" dirty="0"/>
              <a:t>. Am J </a:t>
            </a:r>
            <a:r>
              <a:rPr lang="es-ES" sz="1000" i="1" dirty="0" err="1"/>
              <a:t>Respir</a:t>
            </a:r>
            <a:r>
              <a:rPr lang="es-ES" sz="1000" i="1" dirty="0"/>
              <a:t> </a:t>
            </a:r>
            <a:r>
              <a:rPr lang="es-ES" sz="1000" i="1" dirty="0" err="1"/>
              <a:t>Crit</a:t>
            </a:r>
            <a:r>
              <a:rPr lang="es-ES" sz="1000" i="1" dirty="0"/>
              <a:t> </a:t>
            </a:r>
            <a:r>
              <a:rPr lang="es-ES" sz="1000" i="1" dirty="0" err="1"/>
              <a:t>Care</a:t>
            </a:r>
            <a:r>
              <a:rPr lang="es-ES" sz="1000" i="1" dirty="0"/>
              <a:t> </a:t>
            </a:r>
            <a:r>
              <a:rPr lang="es-ES" sz="1000" i="1" dirty="0" err="1"/>
              <a:t>Med</a:t>
            </a:r>
            <a:r>
              <a:rPr lang="es-ES" sz="1000" i="1" dirty="0"/>
              <a:t> [Internet] 2020; 202: 1005–1012.</a:t>
            </a:r>
          </a:p>
        </p:txBody>
      </p:sp>
    </p:spTree>
    <p:extLst>
      <p:ext uri="{BB962C8B-B14F-4D97-AF65-F5344CB8AC3E}">
        <p14:creationId xmlns:p14="http://schemas.microsoft.com/office/powerpoint/2010/main" val="14363030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F422C73-FCA2-4599-9FC7-CECC9C025569}"/>
              </a:ext>
            </a:extLst>
          </p:cNvPr>
          <p:cNvSpPr txBox="1"/>
          <p:nvPr/>
        </p:nvSpPr>
        <p:spPr>
          <a:xfrm>
            <a:off x="1403648" y="483518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Materiales y métodos:</a:t>
            </a:r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D591A3F3-9E09-4126-B1CD-E1986AB4877D}"/>
              </a:ext>
            </a:extLst>
          </p:cNvPr>
          <p:cNvSpPr txBox="1">
            <a:spLocks/>
          </p:cNvSpPr>
          <p:nvPr/>
        </p:nvSpPr>
        <p:spPr>
          <a:xfrm>
            <a:off x="611560" y="1245776"/>
            <a:ext cx="7848872" cy="341420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Estudio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observacional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</a:t>
            </a: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transversal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que incluyó pacientes con EPOC estables remitidos para valoración de rehabilitación respiratoria y controles pareados por edad y sexo.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Variables: 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Dinamometría 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de la mano (recomendaciones EWGSOP2 (Cruz-</a:t>
            </a:r>
            <a:r>
              <a:rPr lang="es-ES" sz="150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Jentoft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2019)</a:t>
            </a:r>
          </a:p>
          <a:p>
            <a:pPr marL="742950" lvl="1" indent="-285750" algn="just">
              <a:buFont typeface="Arial" panose="020B0604020202020204" pitchFamily="34" charset="0"/>
              <a:buChar char="•"/>
            </a:pPr>
            <a:r>
              <a:rPr lang="es-ES" sz="15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Ecografía diafragmática:</a:t>
            </a:r>
          </a:p>
          <a:p>
            <a:pPr lvl="1" algn="just"/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	- Convencional: grosor inspiratorio y espiratorio, excursión y fracción de acortamiento</a:t>
            </a:r>
          </a:p>
          <a:p>
            <a:pPr lvl="2" algn="just"/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- TDI: PCV (velocidad pico de contracción), PRV (velocidad pico de relajación), MRR (tasa máxima de relajación) y VTI (área de velocidad media de relajación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Se consideró Sarcopenia valores de </a:t>
            </a:r>
            <a:r>
              <a:rPr lang="es-ES" sz="150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Handgrip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&lt;27 kg (varones) y &lt; 16 kg (mujeres)</a:t>
            </a:r>
            <a:r>
              <a:rPr lang="es-ES" sz="1500" dirty="0"/>
              <a:t> ¹</a:t>
            </a:r>
            <a:endParaRPr lang="es-ES" sz="1500" dirty="0">
              <a:solidFill>
                <a:schemeClr val="tx1"/>
              </a:solidFill>
              <a:latin typeface="+mj-lt"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La comparación de medias se realizó mediante T de </a:t>
            </a:r>
            <a:r>
              <a:rPr lang="es-ES" sz="150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Student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. Los resultados fueron analizados con el software estadístico </a:t>
            </a:r>
            <a:r>
              <a:rPr lang="es-ES" sz="1500" dirty="0" err="1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Jamovi</a:t>
            </a: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5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Se consideró una p&lt;0.05 estadísticamente significativa. Se evaluó la capacidad discriminativa mediante AUC.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6FF7BA75-5111-4992-8AB2-96FC87E820E9}"/>
              </a:ext>
            </a:extLst>
          </p:cNvPr>
          <p:cNvSpPr txBox="1"/>
          <p:nvPr/>
        </p:nvSpPr>
        <p:spPr>
          <a:xfrm>
            <a:off x="917594" y="4659982"/>
            <a:ext cx="73088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000" i="1" baseline="30000" dirty="0"/>
              <a:t>1</a:t>
            </a:r>
            <a:r>
              <a:rPr lang="es-ES" sz="1000" i="1" dirty="0"/>
              <a:t> Cruz-</a:t>
            </a:r>
            <a:r>
              <a:rPr lang="es-ES" sz="1000" i="1" dirty="0" err="1"/>
              <a:t>Jentoft</a:t>
            </a:r>
            <a:r>
              <a:rPr lang="es-ES" sz="1000" i="1" dirty="0"/>
              <a:t> AJ, </a:t>
            </a:r>
            <a:r>
              <a:rPr lang="es-ES" sz="1000" i="1" dirty="0" err="1"/>
              <a:t>Bahat</a:t>
            </a:r>
            <a:r>
              <a:rPr lang="es-ES" sz="1000" i="1" dirty="0"/>
              <a:t> G, Bauer J, et al. Sarcopenia: </a:t>
            </a:r>
            <a:r>
              <a:rPr lang="es-ES" sz="1000" i="1" dirty="0" err="1"/>
              <a:t>revised</a:t>
            </a:r>
            <a:r>
              <a:rPr lang="es-ES" sz="1000" i="1" dirty="0"/>
              <a:t> </a:t>
            </a:r>
            <a:r>
              <a:rPr lang="es-ES" sz="1000" i="1" dirty="0" err="1"/>
              <a:t>European</a:t>
            </a:r>
            <a:r>
              <a:rPr lang="es-ES" sz="1000" i="1" dirty="0"/>
              <a:t> </a:t>
            </a:r>
            <a:r>
              <a:rPr lang="es-ES" sz="1000" i="1" dirty="0" err="1"/>
              <a:t>consensus</a:t>
            </a:r>
            <a:r>
              <a:rPr lang="es-ES" sz="1000" i="1" dirty="0"/>
              <a:t> </a:t>
            </a:r>
            <a:r>
              <a:rPr lang="es-ES" sz="1000" i="1" dirty="0" err="1"/>
              <a:t>on</a:t>
            </a:r>
            <a:r>
              <a:rPr lang="es-ES" sz="1000" i="1" dirty="0"/>
              <a:t> </a:t>
            </a:r>
            <a:r>
              <a:rPr lang="es-ES" sz="1000" i="1" dirty="0" err="1"/>
              <a:t>definition</a:t>
            </a:r>
            <a:r>
              <a:rPr lang="es-ES" sz="1000" i="1" dirty="0"/>
              <a:t> and diagnosis. Age </a:t>
            </a:r>
            <a:r>
              <a:rPr lang="es-ES" sz="1000" i="1" dirty="0" err="1"/>
              <a:t>Ageing</a:t>
            </a:r>
            <a:r>
              <a:rPr lang="es-ES" sz="1000" i="1" dirty="0"/>
              <a:t>. 2019;48(4):601. doi:10.1093/</a:t>
            </a:r>
            <a:r>
              <a:rPr lang="es-ES" sz="1000" i="1" dirty="0" err="1"/>
              <a:t>ageing</a:t>
            </a:r>
            <a:r>
              <a:rPr lang="es-ES" sz="1000" i="1" dirty="0"/>
              <a:t>/afz046</a:t>
            </a:r>
            <a:endParaRPr lang="es-ES" sz="1000" i="1" baseline="30000" dirty="0"/>
          </a:p>
        </p:txBody>
      </p:sp>
    </p:spTree>
    <p:extLst>
      <p:ext uri="{BB962C8B-B14F-4D97-AF65-F5344CB8AC3E}">
        <p14:creationId xmlns:p14="http://schemas.microsoft.com/office/powerpoint/2010/main" val="5603185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F422C73-FCA2-4599-9FC7-CECC9C025569}"/>
              </a:ext>
            </a:extLst>
          </p:cNvPr>
          <p:cNvSpPr txBox="1"/>
          <p:nvPr/>
        </p:nvSpPr>
        <p:spPr>
          <a:xfrm>
            <a:off x="1403648" y="483518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Materiales y métodos:</a:t>
            </a: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454E125E-0542-42D9-BAF6-C95653CED38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238" y="2765119"/>
            <a:ext cx="3266722" cy="227852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C75DCC2A-3D59-4099-8614-2D2F197A42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803"/>
          <a:stretch/>
        </p:blipFill>
        <p:spPr>
          <a:xfrm>
            <a:off x="4823257" y="2765119"/>
            <a:ext cx="3266722" cy="2278523"/>
          </a:xfrm>
          <a:prstGeom prst="rect">
            <a:avLst/>
          </a:prstGeom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F8FF6948-9ED1-4A3C-9D4F-D978990CFC1D}"/>
              </a:ext>
            </a:extLst>
          </p:cNvPr>
          <p:cNvSpPr txBox="1"/>
          <p:nvPr/>
        </p:nvSpPr>
        <p:spPr>
          <a:xfrm>
            <a:off x="803767" y="1512972"/>
            <a:ext cx="36004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Grosor</a:t>
            </a:r>
            <a:r>
              <a:rPr lang="es-ES" sz="1600" dirty="0"/>
              <a:t>: masa muscular (sonda lineal)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Fracción de engrosamiento: </a:t>
            </a:r>
            <a:r>
              <a:rPr lang="es-ES" sz="1600" dirty="0"/>
              <a:t>capacidad contráctil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8B6E3C5-7B8E-4BED-A48D-299C69893AF8}"/>
              </a:ext>
            </a:extLst>
          </p:cNvPr>
          <p:cNvSpPr txBox="1"/>
          <p:nvPr/>
        </p:nvSpPr>
        <p:spPr>
          <a:xfrm>
            <a:off x="4623739" y="1636084"/>
            <a:ext cx="371649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Excursión diafragmática: </a:t>
            </a:r>
            <a:r>
              <a:rPr lang="es-ES" sz="1600" dirty="0"/>
              <a:t>desplazamiento global (sonda convexa) </a:t>
            </a:r>
          </a:p>
        </p:txBody>
      </p:sp>
      <p:sp>
        <p:nvSpPr>
          <p:cNvPr id="8" name="Flecha: hacia abajo 7">
            <a:extLst>
              <a:ext uri="{FF2B5EF4-FFF2-40B4-BE49-F238E27FC236}">
                <a16:creationId xmlns:a16="http://schemas.microsoft.com/office/drawing/2014/main" id="{5729911E-7272-4B09-9F6F-B9C1661F5C9B}"/>
              </a:ext>
            </a:extLst>
          </p:cNvPr>
          <p:cNvSpPr/>
          <p:nvPr/>
        </p:nvSpPr>
        <p:spPr>
          <a:xfrm>
            <a:off x="2531960" y="2352288"/>
            <a:ext cx="144015" cy="292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C007F58D-E52E-4720-ACA1-C9225DF4CC1B}"/>
              </a:ext>
            </a:extLst>
          </p:cNvPr>
          <p:cNvSpPr/>
          <p:nvPr/>
        </p:nvSpPr>
        <p:spPr>
          <a:xfrm>
            <a:off x="6337971" y="2324030"/>
            <a:ext cx="144015" cy="292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50AA34-BBE8-48EE-BD99-68D5EFD31643}"/>
              </a:ext>
            </a:extLst>
          </p:cNvPr>
          <p:cNvSpPr txBox="1"/>
          <p:nvPr/>
        </p:nvSpPr>
        <p:spPr>
          <a:xfrm>
            <a:off x="1322658" y="1105967"/>
            <a:ext cx="2938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Ecografía convencional</a:t>
            </a:r>
          </a:p>
        </p:txBody>
      </p:sp>
    </p:spTree>
    <p:extLst>
      <p:ext uri="{BB962C8B-B14F-4D97-AF65-F5344CB8AC3E}">
        <p14:creationId xmlns:p14="http://schemas.microsoft.com/office/powerpoint/2010/main" val="41946598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4F422C73-FCA2-4599-9FC7-CECC9C025569}"/>
              </a:ext>
            </a:extLst>
          </p:cNvPr>
          <p:cNvSpPr txBox="1"/>
          <p:nvPr/>
        </p:nvSpPr>
        <p:spPr>
          <a:xfrm>
            <a:off x="1403648" y="483518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Materiales y métodos: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F8FF6948-9ED1-4A3C-9D4F-D978990CFC1D}"/>
              </a:ext>
            </a:extLst>
          </p:cNvPr>
          <p:cNvSpPr txBox="1"/>
          <p:nvPr/>
        </p:nvSpPr>
        <p:spPr>
          <a:xfrm>
            <a:off x="683568" y="1658709"/>
            <a:ext cx="388843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/>
              <a:t>Dinámica muscular (sonda vectorial):</a:t>
            </a:r>
          </a:p>
          <a:p>
            <a:endParaRPr lang="es-ES" sz="1600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PCV</a:t>
            </a:r>
            <a:r>
              <a:rPr lang="es-ES" sz="1600" dirty="0"/>
              <a:t> (velocidad pico de contracción) y </a:t>
            </a:r>
            <a:r>
              <a:rPr lang="es-ES" sz="1600" b="1" dirty="0"/>
              <a:t>PRV</a:t>
            </a:r>
            <a:r>
              <a:rPr lang="es-ES" sz="1600" dirty="0"/>
              <a:t> (velocidad pico de relajación): velocidad de contracción del diafragma</a:t>
            </a:r>
          </a:p>
          <a:p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TDI</a:t>
            </a:r>
            <a:r>
              <a:rPr lang="es-ES" sz="1600" dirty="0"/>
              <a:t> (área de velocidad media de contracción): cantidad total de movimiento generado</a:t>
            </a:r>
          </a:p>
          <a:p>
            <a:endParaRPr lang="es-ES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600" b="1" dirty="0"/>
              <a:t>MRR</a:t>
            </a:r>
            <a:r>
              <a:rPr lang="es-ES" sz="1600" dirty="0"/>
              <a:t> (tasa máxima de relajación): pendiente de aceleración </a:t>
            </a:r>
          </a:p>
        </p:txBody>
      </p:sp>
      <p:sp>
        <p:nvSpPr>
          <p:cNvPr id="10" name="Flecha: hacia abajo 9">
            <a:extLst>
              <a:ext uri="{FF2B5EF4-FFF2-40B4-BE49-F238E27FC236}">
                <a16:creationId xmlns:a16="http://schemas.microsoft.com/office/drawing/2014/main" id="{C007F58D-E52E-4720-ACA1-C9225DF4CC1B}"/>
              </a:ext>
            </a:extLst>
          </p:cNvPr>
          <p:cNvSpPr/>
          <p:nvPr/>
        </p:nvSpPr>
        <p:spPr>
          <a:xfrm rot="16200000">
            <a:off x="4749666" y="2963824"/>
            <a:ext cx="144015" cy="29274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450AA34-BBE8-48EE-BD99-68D5EFD31643}"/>
              </a:ext>
            </a:extLst>
          </p:cNvPr>
          <p:cNvSpPr txBox="1"/>
          <p:nvPr/>
        </p:nvSpPr>
        <p:spPr>
          <a:xfrm>
            <a:off x="1322658" y="1105967"/>
            <a:ext cx="2457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/>
              <a:t>Doppler tisular (TDI)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EF57BD5-90D1-4E3F-8ED7-0232A2AE382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1885762"/>
            <a:ext cx="3495588" cy="2304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28001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0305540F-353A-4A58-B3E5-CC1EA39326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18096"/>
              </p:ext>
            </p:extLst>
          </p:nvPr>
        </p:nvGraphicFramePr>
        <p:xfrm>
          <a:off x="2213737" y="1065535"/>
          <a:ext cx="4716525" cy="1698444"/>
        </p:xfrm>
        <a:graphic>
          <a:graphicData uri="http://schemas.openxmlformats.org/drawingml/2006/table">
            <a:tbl>
              <a:tblPr/>
              <a:tblGrid>
                <a:gridCol w="1572175">
                  <a:extLst>
                    <a:ext uri="{9D8B030D-6E8A-4147-A177-3AD203B41FA5}">
                      <a16:colId xmlns:a16="http://schemas.microsoft.com/office/drawing/2014/main" val="3560526126"/>
                    </a:ext>
                  </a:extLst>
                </a:gridCol>
                <a:gridCol w="1572175">
                  <a:extLst>
                    <a:ext uri="{9D8B030D-6E8A-4147-A177-3AD203B41FA5}">
                      <a16:colId xmlns:a16="http://schemas.microsoft.com/office/drawing/2014/main" val="2061309088"/>
                    </a:ext>
                  </a:extLst>
                </a:gridCol>
                <a:gridCol w="1572175">
                  <a:extLst>
                    <a:ext uri="{9D8B030D-6E8A-4147-A177-3AD203B41FA5}">
                      <a16:colId xmlns:a16="http://schemas.microsoft.com/office/drawing/2014/main" val="1505088531"/>
                    </a:ext>
                  </a:extLst>
                </a:gridCol>
              </a:tblGrid>
              <a:tr h="291628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Variable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No sarcopenia (n = 23)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Sarcopenia (n = 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9817054"/>
                  </a:ext>
                </a:extLst>
              </a:tr>
              <a:tr h="242559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Edad (años)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65.17 ± 8.54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74.25 ± 5.91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775090"/>
                  </a:ext>
                </a:extLst>
              </a:tr>
              <a:tr h="286934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Sexo varón, n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18 (78.3%)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 (100%)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68487088"/>
                  </a:ext>
                </a:extLst>
              </a:tr>
              <a:tr h="286934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VO₂max (L/min)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18.19 ± 9.61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13.70 ± 3.00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74302903"/>
                  </a:ext>
                </a:extLst>
              </a:tr>
              <a:tr h="286934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VO₂max (%)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75.44 ± 29.09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74.90 ± 27.70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9972623"/>
                  </a:ext>
                </a:extLst>
              </a:tr>
              <a:tr h="286934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Wmax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94.70 ± 87.93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39.00 ± 18.25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183557"/>
                  </a:ext>
                </a:extLst>
              </a:tr>
            </a:tbl>
          </a:graphicData>
        </a:graphic>
      </p:graphicFrame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867DC784-19D8-401A-86B4-C8D10A9B68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9881815"/>
              </p:ext>
            </p:extLst>
          </p:nvPr>
        </p:nvGraphicFramePr>
        <p:xfrm>
          <a:off x="522411" y="3070298"/>
          <a:ext cx="3971504" cy="1965960"/>
        </p:xfrm>
        <a:graphic>
          <a:graphicData uri="http://schemas.openxmlformats.org/drawingml/2006/table">
            <a:tbl>
              <a:tblPr/>
              <a:tblGrid>
                <a:gridCol w="1108831">
                  <a:extLst>
                    <a:ext uri="{9D8B030D-6E8A-4147-A177-3AD203B41FA5}">
                      <a16:colId xmlns:a16="http://schemas.microsoft.com/office/drawing/2014/main" val="4247905910"/>
                    </a:ext>
                  </a:extLst>
                </a:gridCol>
                <a:gridCol w="1108831">
                  <a:extLst>
                    <a:ext uri="{9D8B030D-6E8A-4147-A177-3AD203B41FA5}">
                      <a16:colId xmlns:a16="http://schemas.microsoft.com/office/drawing/2014/main" val="3344543160"/>
                    </a:ext>
                  </a:extLst>
                </a:gridCol>
                <a:gridCol w="970227">
                  <a:extLst>
                    <a:ext uri="{9D8B030D-6E8A-4147-A177-3AD203B41FA5}">
                      <a16:colId xmlns:a16="http://schemas.microsoft.com/office/drawing/2014/main" val="4251135313"/>
                    </a:ext>
                  </a:extLst>
                </a:gridCol>
                <a:gridCol w="783615">
                  <a:extLst>
                    <a:ext uri="{9D8B030D-6E8A-4147-A177-3AD203B41FA5}">
                      <a16:colId xmlns:a16="http://schemas.microsoft.com/office/drawing/2014/main" val="3657996350"/>
                    </a:ext>
                  </a:extLst>
                </a:gridCol>
              </a:tblGrid>
              <a:tr h="394327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Variable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No sarcopenia (n = 23)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Sarcopenia </a:t>
                      </a:r>
                    </a:p>
                    <a:p>
                      <a:pPr algn="ctr"/>
                      <a:r>
                        <a:rPr lang="es-ES" sz="1100" baseline="0" dirty="0"/>
                        <a:t>(n = 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P-valor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405231"/>
                  </a:ext>
                </a:extLst>
              </a:tr>
              <a:tr h="239413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Excursión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6.85 ± 5.74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5.40 ± 2.43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0.627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6992588"/>
                  </a:ext>
                </a:extLst>
              </a:tr>
              <a:tr h="394327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Grosor inspiratorio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8.27 ± 20.79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4.49 ± 1.71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0.723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9083782"/>
                  </a:ext>
                </a:extLst>
              </a:tr>
              <a:tr h="394327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Grosor espiratorio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4.31 ± 6.73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4.36 ± 1.58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0.988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8303701"/>
                  </a:ext>
                </a:extLst>
              </a:tr>
              <a:tr h="394327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Fracción de engrosamiento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49.24 ± 78.46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20.67 ± 72.16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0.504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10284860"/>
                  </a:ext>
                </a:extLst>
              </a:tr>
            </a:tbl>
          </a:graphicData>
        </a:graphic>
      </p:graphicFrame>
      <p:sp>
        <p:nvSpPr>
          <p:cNvPr id="4" name="Rectángulo 3">
            <a:extLst>
              <a:ext uri="{FF2B5EF4-FFF2-40B4-BE49-F238E27FC236}">
                <a16:creationId xmlns:a16="http://schemas.microsoft.com/office/drawing/2014/main" id="{38C3A446-69B1-4F9B-AAE7-9C206102F746}"/>
              </a:ext>
            </a:extLst>
          </p:cNvPr>
          <p:cNvSpPr/>
          <p:nvPr/>
        </p:nvSpPr>
        <p:spPr>
          <a:xfrm>
            <a:off x="877235" y="2747862"/>
            <a:ext cx="334136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/>
              <a:t>Ecografía diafragmática convencional</a:t>
            </a:r>
          </a:p>
        </p:txBody>
      </p:sp>
      <p:sp>
        <p:nvSpPr>
          <p:cNvPr id="5" name="Rectángulo 4">
            <a:extLst>
              <a:ext uri="{FF2B5EF4-FFF2-40B4-BE49-F238E27FC236}">
                <a16:creationId xmlns:a16="http://schemas.microsoft.com/office/drawing/2014/main" id="{F7441B77-93BB-46F5-9892-AC017B2F77E5}"/>
              </a:ext>
            </a:extLst>
          </p:cNvPr>
          <p:cNvSpPr/>
          <p:nvPr/>
        </p:nvSpPr>
        <p:spPr>
          <a:xfrm>
            <a:off x="3478733" y="772691"/>
            <a:ext cx="207409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/>
              <a:t>Características clínicas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078FA0DB-DA26-4242-8C44-9CD136AFFA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52311832"/>
              </p:ext>
            </p:extLst>
          </p:nvPr>
        </p:nvGraphicFramePr>
        <p:xfrm>
          <a:off x="4732272" y="3391843"/>
          <a:ext cx="3744415" cy="1500740"/>
        </p:xfrm>
        <a:graphic>
          <a:graphicData uri="http://schemas.openxmlformats.org/drawingml/2006/table">
            <a:tbl>
              <a:tblPr/>
              <a:tblGrid>
                <a:gridCol w="693410">
                  <a:extLst>
                    <a:ext uri="{9D8B030D-6E8A-4147-A177-3AD203B41FA5}">
                      <a16:colId xmlns:a16="http://schemas.microsoft.com/office/drawing/2014/main" val="1889445194"/>
                    </a:ext>
                  </a:extLst>
                </a:gridCol>
                <a:gridCol w="1257688">
                  <a:extLst>
                    <a:ext uri="{9D8B030D-6E8A-4147-A177-3AD203B41FA5}">
                      <a16:colId xmlns:a16="http://schemas.microsoft.com/office/drawing/2014/main" val="1977710825"/>
                    </a:ext>
                  </a:extLst>
                </a:gridCol>
                <a:gridCol w="1064235">
                  <a:extLst>
                    <a:ext uri="{9D8B030D-6E8A-4147-A177-3AD203B41FA5}">
                      <a16:colId xmlns:a16="http://schemas.microsoft.com/office/drawing/2014/main" val="1396893553"/>
                    </a:ext>
                  </a:extLst>
                </a:gridCol>
                <a:gridCol w="729082">
                  <a:extLst>
                    <a:ext uri="{9D8B030D-6E8A-4147-A177-3AD203B41FA5}">
                      <a16:colId xmlns:a16="http://schemas.microsoft.com/office/drawing/2014/main" val="782343772"/>
                    </a:ext>
                  </a:extLst>
                </a:gridCol>
              </a:tblGrid>
              <a:tr h="396128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Variable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No sarcopenia </a:t>
                      </a:r>
                    </a:p>
                    <a:p>
                      <a:pPr algn="ctr"/>
                      <a:r>
                        <a:rPr lang="es-ES" sz="1100" baseline="0" dirty="0"/>
                        <a:t>(n = 23)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Sarcopenia </a:t>
                      </a:r>
                    </a:p>
                    <a:p>
                      <a:pPr algn="ctr"/>
                      <a:r>
                        <a:rPr lang="es-ES" sz="1100" baseline="0" dirty="0"/>
                        <a:t>(n = 4)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P-valor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0470331"/>
                  </a:ext>
                </a:extLst>
              </a:tr>
              <a:tr h="268505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PCV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10.45 ± 4.43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9.02 ± 3.48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0.547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5030838"/>
                  </a:ext>
                </a:extLst>
              </a:tr>
              <a:tr h="268505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PRV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7.60 ± 3.49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9.82 ± 3.00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0.247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5304735"/>
                  </a:ext>
                </a:extLst>
              </a:tr>
              <a:tr h="268505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VTI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5.98 ± 2.26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5.27 ± 1.69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0.558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8972232"/>
                  </a:ext>
                </a:extLst>
              </a:tr>
              <a:tr h="268505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MMRR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28.39 ± 24.87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/>
                        <a:t>41.12 ± 37.03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0.386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619322"/>
                  </a:ext>
                </a:extLst>
              </a:tr>
            </a:tbl>
          </a:graphicData>
        </a:graphic>
      </p:graphicFrame>
      <p:sp>
        <p:nvSpPr>
          <p:cNvPr id="8" name="Rectángulo 7">
            <a:extLst>
              <a:ext uri="{FF2B5EF4-FFF2-40B4-BE49-F238E27FC236}">
                <a16:creationId xmlns:a16="http://schemas.microsoft.com/office/drawing/2014/main" id="{B8FD4276-6683-4F53-A6E2-1E7E8C8B9D9A}"/>
              </a:ext>
            </a:extLst>
          </p:cNvPr>
          <p:cNvSpPr/>
          <p:nvPr/>
        </p:nvSpPr>
        <p:spPr>
          <a:xfrm>
            <a:off x="5668966" y="3086416"/>
            <a:ext cx="191590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600" b="1" dirty="0"/>
              <a:t>Doppler tisular (TDI)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C1304C5-DB27-423A-A4D2-E7BB783A0565}"/>
              </a:ext>
            </a:extLst>
          </p:cNvPr>
          <p:cNvSpPr txBox="1"/>
          <p:nvPr/>
        </p:nvSpPr>
        <p:spPr>
          <a:xfrm>
            <a:off x="1419904" y="336355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Resultados: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0C1304C5-DB27-423A-A4D2-E7BB783A0565}"/>
              </a:ext>
            </a:extLst>
          </p:cNvPr>
          <p:cNvSpPr txBox="1"/>
          <p:nvPr/>
        </p:nvSpPr>
        <p:spPr>
          <a:xfrm>
            <a:off x="1419904" y="336355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Resultados: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06ADFF1F-3FF1-406D-BD57-1A06995ED324}"/>
              </a:ext>
            </a:extLst>
          </p:cNvPr>
          <p:cNvGrpSpPr/>
          <p:nvPr/>
        </p:nvGrpSpPr>
        <p:grpSpPr>
          <a:xfrm>
            <a:off x="3690661" y="1070942"/>
            <a:ext cx="5222287" cy="3001616"/>
            <a:chOff x="3765341" y="1390332"/>
            <a:chExt cx="5222287" cy="3001616"/>
          </a:xfrm>
        </p:grpSpPr>
        <p:pic>
          <p:nvPicPr>
            <p:cNvPr id="10" name="Imagen 9">
              <a:extLst>
                <a:ext uri="{FF2B5EF4-FFF2-40B4-BE49-F238E27FC236}">
                  <a16:creationId xmlns:a16="http://schemas.microsoft.com/office/drawing/2014/main" id="{45B59A34-15A4-4D41-B697-A5E325BE70A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833" r="1722"/>
            <a:stretch/>
          </p:blipFill>
          <p:spPr>
            <a:xfrm>
              <a:off x="3765341" y="1759664"/>
              <a:ext cx="5222287" cy="2632284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5F151275-CFDD-4043-AF13-AE5E5A191B06}"/>
                </a:ext>
              </a:extLst>
            </p:cNvPr>
            <p:cNvSpPr txBox="1"/>
            <p:nvPr/>
          </p:nvSpPr>
          <p:spPr>
            <a:xfrm>
              <a:off x="4548408" y="1390332"/>
              <a:ext cx="365615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b="1" dirty="0"/>
                <a:t>Modelo de predicción de sarcopenia</a:t>
              </a:r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id="{0D4DDB79-78DD-4B99-AE66-E771DC3A7AA2}"/>
                </a:ext>
              </a:extLst>
            </p:cNvPr>
            <p:cNvSpPr/>
            <p:nvPr/>
          </p:nvSpPr>
          <p:spPr>
            <a:xfrm>
              <a:off x="6804248" y="3507854"/>
              <a:ext cx="576064" cy="360040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A123DB30-1E7F-43AF-88A6-5C3DC0081B9F}"/>
              </a:ext>
            </a:extLst>
          </p:cNvPr>
          <p:cNvGrpSpPr/>
          <p:nvPr/>
        </p:nvGrpSpPr>
        <p:grpSpPr>
          <a:xfrm>
            <a:off x="231052" y="1305365"/>
            <a:ext cx="3065271" cy="2934925"/>
            <a:chOff x="166638" y="1634025"/>
            <a:chExt cx="3065271" cy="2934925"/>
          </a:xfrm>
        </p:grpSpPr>
        <p:pic>
          <p:nvPicPr>
            <p:cNvPr id="14" name="Imagen 13">
              <a:extLst>
                <a:ext uri="{FF2B5EF4-FFF2-40B4-BE49-F238E27FC236}">
                  <a16:creationId xmlns:a16="http://schemas.microsoft.com/office/drawing/2014/main" id="{04B13EE3-0B76-4801-994E-92C4AD1B70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7614" t="4723" r="9896" b="789"/>
            <a:stretch/>
          </p:blipFill>
          <p:spPr>
            <a:xfrm>
              <a:off x="166638" y="1688629"/>
              <a:ext cx="3065271" cy="2880321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59662989-445A-4EC8-8A54-4E21F693FD1C}"/>
                </a:ext>
              </a:extLst>
            </p:cNvPr>
            <p:cNvSpPr txBox="1"/>
            <p:nvPr/>
          </p:nvSpPr>
          <p:spPr>
            <a:xfrm>
              <a:off x="1059022" y="1634025"/>
              <a:ext cx="136815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600" b="1" dirty="0"/>
                <a:t>Curva ROC</a:t>
              </a:r>
            </a:p>
          </p:txBody>
        </p:sp>
      </p:grpSp>
      <p:graphicFrame>
        <p:nvGraphicFramePr>
          <p:cNvPr id="15" name="Tabla 14">
            <a:extLst>
              <a:ext uri="{FF2B5EF4-FFF2-40B4-BE49-F238E27FC236}">
                <a16:creationId xmlns:a16="http://schemas.microsoft.com/office/drawing/2014/main" id="{304463C2-E849-464A-916E-7346F849D3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0546154"/>
              </p:ext>
            </p:extLst>
          </p:nvPr>
        </p:nvGraphicFramePr>
        <p:xfrm>
          <a:off x="1050622" y="4330100"/>
          <a:ext cx="1513780" cy="777240"/>
        </p:xfrm>
        <a:graphic>
          <a:graphicData uri="http://schemas.openxmlformats.org/drawingml/2006/table">
            <a:tbl>
              <a:tblPr>
                <a:effectLst>
                  <a:outerShdw blurRad="50800" dist="38100" dir="13500000" algn="br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950084">
                  <a:extLst>
                    <a:ext uri="{9D8B030D-6E8A-4147-A177-3AD203B41FA5}">
                      <a16:colId xmlns:a16="http://schemas.microsoft.com/office/drawing/2014/main" val="3018966364"/>
                    </a:ext>
                  </a:extLst>
                </a:gridCol>
                <a:gridCol w="563696">
                  <a:extLst>
                    <a:ext uri="{9D8B030D-6E8A-4147-A177-3AD203B41FA5}">
                      <a16:colId xmlns:a16="http://schemas.microsoft.com/office/drawing/2014/main" val="3100091601"/>
                    </a:ext>
                  </a:extLst>
                </a:gridCol>
              </a:tblGrid>
              <a:tr h="234731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Sensibilidad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baseline="0" dirty="0"/>
                        <a:t>0.957</a:t>
                      </a:r>
                      <a:endParaRPr lang="es-ES" sz="1100" baseline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05679390"/>
                  </a:ext>
                </a:extLst>
              </a:tr>
              <a:tr h="234731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Especificidad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baseline="0" dirty="0"/>
                        <a:t>0.750</a:t>
                      </a:r>
                      <a:endParaRPr lang="es-ES" sz="1100" baseline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29874941"/>
                  </a:ext>
                </a:extLst>
              </a:tr>
              <a:tr h="234731">
                <a:tc>
                  <a:txBody>
                    <a:bodyPr/>
                    <a:lstStyle/>
                    <a:p>
                      <a:pPr algn="ctr"/>
                      <a:r>
                        <a:rPr lang="es-ES" sz="1100" baseline="0" dirty="0"/>
                        <a:t>AUC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100" b="1" baseline="0" dirty="0"/>
                        <a:t>0.935</a:t>
                      </a:r>
                      <a:endParaRPr lang="es-ES" sz="1100" baseline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9502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42661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0C1304C5-DB27-423A-A4D2-E7BB783A0565}"/>
              </a:ext>
            </a:extLst>
          </p:cNvPr>
          <p:cNvSpPr txBox="1"/>
          <p:nvPr/>
        </p:nvSpPr>
        <p:spPr>
          <a:xfrm>
            <a:off x="1419904" y="336355"/>
            <a:ext cx="6624736" cy="46166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/>
              <a:t>Conclusión:</a:t>
            </a:r>
          </a:p>
        </p:txBody>
      </p:sp>
      <p:sp>
        <p:nvSpPr>
          <p:cNvPr id="10" name="2 Subtítulo">
            <a:extLst>
              <a:ext uri="{FF2B5EF4-FFF2-40B4-BE49-F238E27FC236}">
                <a16:creationId xmlns:a16="http://schemas.microsoft.com/office/drawing/2014/main" id="{6A427C59-8709-47AB-B0A5-FA3EE9B2ABA5}"/>
              </a:ext>
            </a:extLst>
          </p:cNvPr>
          <p:cNvSpPr txBox="1">
            <a:spLocks/>
          </p:cNvSpPr>
          <p:nvPr/>
        </p:nvSpPr>
        <p:spPr>
          <a:xfrm>
            <a:off x="755576" y="1419622"/>
            <a:ext cx="7632848" cy="31683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La </a:t>
            </a:r>
            <a:r>
              <a:rPr lang="es-ES" sz="18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ecografía diafragmática (convencional + Doppler) </a:t>
            </a: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permite </a:t>
            </a:r>
            <a:r>
              <a:rPr lang="es-ES" sz="18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discriminar con alta exactitud</a:t>
            </a: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la presencia de sarcopenia entre pacientes EPOC y controles sanos. En particular, </a:t>
            </a:r>
            <a:r>
              <a:rPr lang="es-ES" sz="18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el grosor diafragmático y su fracción de engrosamiento</a:t>
            </a: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 se perfilan como marcadores prometedores.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  <a:latin typeface="+mj-lt"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Estos hallazgos indican que la ecografía pulmonar podría utilizarse como </a:t>
            </a:r>
            <a:r>
              <a:rPr lang="es-ES" sz="18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herramienta de cribado de sarcopenia</a:t>
            </a: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, complementando las pruebas funcionales respiratorias habituales.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  <a:latin typeface="+mj-lt"/>
              <a:ea typeface="Verdana" panose="020B060403050404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Se requieren </a:t>
            </a:r>
            <a:r>
              <a:rPr lang="es-ES" sz="1800" b="1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estudios con mayor tamaño muestral </a:t>
            </a:r>
            <a:r>
              <a:rPr lang="es-ES" sz="1800" dirty="0">
                <a:solidFill>
                  <a:schemeClr val="tx1"/>
                </a:solidFill>
                <a:latin typeface="+mj-lt"/>
                <a:ea typeface="Verdana" panose="020B0604030504040204" pitchFamily="34" charset="0"/>
              </a:rPr>
              <a:t>para validar estos resultados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ES" sz="1300" dirty="0">
              <a:solidFill>
                <a:schemeClr val="tx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96498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251</TotalTime>
  <Words>740</Words>
  <Application>Microsoft Office PowerPoint</Application>
  <PresentationFormat>Presentación en pantalla (16:9)</PresentationFormat>
  <Paragraphs>122</Paragraphs>
  <Slides>8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Calibri</vt:lpstr>
      <vt:lpstr>Verdana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Adela</cp:lastModifiedBy>
  <cp:revision>34</cp:revision>
  <dcterms:created xsi:type="dcterms:W3CDTF">2025-10-16T09:08:13Z</dcterms:created>
  <dcterms:modified xsi:type="dcterms:W3CDTF">2026-03-02T08:39:47Z</dcterms:modified>
</cp:coreProperties>
</file>