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61" r:id="rId3"/>
    <p:sldId id="270" r:id="rId4"/>
    <p:sldId id="271" r:id="rId5"/>
    <p:sldId id="267" r:id="rId6"/>
    <p:sldId id="265" r:id="rId7"/>
    <p:sldId id="266" r:id="rId8"/>
    <p:sldId id="269" r:id="rId9"/>
    <p:sldId id="268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588" autoAdjust="0"/>
  </p:normalViewPr>
  <p:slideViewPr>
    <p:cSldViewPr>
      <p:cViewPr varScale="1">
        <p:scale>
          <a:sx n="81" d="100"/>
          <a:sy n="81" d="100"/>
        </p:scale>
        <p:origin x="1086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40396-DDCD-4806-89E0-F684C185AD8E}" type="datetimeFigureOut">
              <a:rPr lang="es-ES" smtClean="0"/>
              <a:t>19/02/2026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FEC4F-266B-4DF5-B624-2E5577983E6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2579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remisión clínica en asma grave no controlada (AGNC) se ha convertido en un objetivo emergente gracias a la aparición de terapias biológicas ya que aportan una eficacia</a:t>
            </a:r>
            <a:r>
              <a:rPr lang="es-ES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sostenida con el fármaco y son seguros </a:t>
            </a:r>
            <a:endParaRPr lang="es-ES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294C6-5463-4325-8A8E-53FA30CC00E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5473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aseline="0" dirty="0" smtClean="0">
                <a:sym typeface="Wingdings" panose="05000000000000000000" pitchFamily="2" charset="2"/>
              </a:rPr>
              <a:t>REMAS: remisión en Asma </a:t>
            </a:r>
          </a:p>
          <a:p>
            <a:r>
              <a:rPr lang="es-ES" baseline="0" dirty="0" smtClean="0">
                <a:sym typeface="Wingdings" panose="05000000000000000000" pitchFamily="2" charset="2"/>
              </a:rPr>
              <a:t>El hecho del estudio es porque no todos los pacientes alcanzan la remisión y sería conveniente estudiar factores asociados que predigan una remisión más probable para tenerlo en cuenta al inicio del tratamiento para un mejor manejo clínico y optimización del tratamiento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294C6-5463-4325-8A8E-53FA30CC00E3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9635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baseline="0" dirty="0" smtClean="0">
                <a:sym typeface="Wingdings" panose="05000000000000000000" pitchFamily="2" charset="2"/>
              </a:rPr>
              <a:t>REMI-M </a:t>
            </a:r>
            <a:r>
              <a:rPr lang="es-ES" b="1" baseline="0" dirty="0" err="1" smtClean="0">
                <a:sym typeface="Wingdings" panose="05000000000000000000" pitchFamily="2" charset="2"/>
              </a:rPr>
              <a:t>study</a:t>
            </a:r>
            <a:r>
              <a:rPr lang="es-ES" b="1" baseline="0" dirty="0" smtClean="0">
                <a:sym typeface="Wingdings" panose="05000000000000000000" pitchFamily="2" charset="2"/>
              </a:rPr>
              <a:t>: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multicéntrico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italiano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para studio de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factores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de remission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en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pacientes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con SUA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eosinofilico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con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mepo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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factores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: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menor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gravedad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de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enfermedad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(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menos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uso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de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corticoide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oral, function pulmonary,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exacerbaciones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…) y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menor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comorbilidad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 303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pacientes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+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sesgo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seleccion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+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diferente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concepto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de remission + 12 y 24 </a:t>
            </a:r>
            <a:r>
              <a:rPr lang="en-US" sz="1200" kern="0" baseline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meses</a:t>
            </a:r>
            <a:r>
              <a:rPr lang="en-US" sz="1200" kern="0" baseline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</a:p>
          <a:p>
            <a:r>
              <a:rPr lang="es-ES" b="1" baseline="0" dirty="0" err="1" smtClean="0">
                <a:sym typeface="Wingdings" panose="05000000000000000000" pitchFamily="2" charset="2"/>
              </a:rPr>
              <a:t>Yesilkaya</a:t>
            </a:r>
            <a:r>
              <a:rPr lang="es-ES" b="1" baseline="0" dirty="0" smtClean="0">
                <a:sym typeface="Wingdings" panose="05000000000000000000" pitchFamily="2" charset="2"/>
              </a:rPr>
              <a:t>:</a:t>
            </a:r>
            <a:r>
              <a:rPr lang="es-ES" b="0" baseline="0" dirty="0" smtClean="0">
                <a:sym typeface="Wingdings" panose="05000000000000000000" pitchFamily="2" charset="2"/>
              </a:rPr>
              <a:t> estudio </a:t>
            </a:r>
            <a:r>
              <a:rPr lang="es-ES" b="0" baseline="0" dirty="0" err="1" smtClean="0">
                <a:sym typeface="Wingdings" panose="05000000000000000000" pitchFamily="2" charset="2"/>
              </a:rPr>
              <a:t>unicéntrico</a:t>
            </a:r>
            <a:r>
              <a:rPr lang="es-ES" b="0" baseline="0" dirty="0" smtClean="0">
                <a:sym typeface="Wingdings" panose="05000000000000000000" pitchFamily="2" charset="2"/>
              </a:rPr>
              <a:t> portugués con </a:t>
            </a:r>
            <a:r>
              <a:rPr lang="es-ES" b="0" baseline="0" dirty="0" err="1" smtClean="0">
                <a:sym typeface="Wingdings" panose="05000000000000000000" pitchFamily="2" charset="2"/>
              </a:rPr>
              <a:t>mepo</a:t>
            </a:r>
            <a:r>
              <a:rPr lang="es-ES" b="0" baseline="0" dirty="0" smtClean="0">
                <a:sym typeface="Wingdings" panose="05000000000000000000" pitchFamily="2" charset="2"/>
              </a:rPr>
              <a:t> y </a:t>
            </a:r>
            <a:r>
              <a:rPr lang="es-ES" b="0" baseline="0" dirty="0" err="1" smtClean="0">
                <a:sym typeface="Wingdings" panose="05000000000000000000" pitchFamily="2" charset="2"/>
              </a:rPr>
              <a:t>oma</a:t>
            </a:r>
            <a:r>
              <a:rPr lang="es-ES" b="0" baseline="0" dirty="0" smtClean="0">
                <a:sym typeface="Wingdings" panose="05000000000000000000" pitchFamily="2" charset="2"/>
              </a:rPr>
              <a:t>  12 y 36 meses + 71 pacientes + diferente concepto de remisión + sesgo de selección  factores: FEV1 % en el análisis </a:t>
            </a:r>
            <a:r>
              <a:rPr lang="es-ES" b="0" baseline="0" dirty="0" err="1" smtClean="0">
                <a:sym typeface="Wingdings" panose="05000000000000000000" pitchFamily="2" charset="2"/>
              </a:rPr>
              <a:t>multivariante</a:t>
            </a:r>
            <a:r>
              <a:rPr lang="es-ES" b="0" baseline="0" dirty="0" smtClean="0">
                <a:sym typeface="Wingdings" panose="05000000000000000000" pitchFamily="2" charset="2"/>
              </a:rPr>
              <a:t> como factor independiente de remisión </a:t>
            </a:r>
            <a:endParaRPr lang="es-ES" b="1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294C6-5463-4325-8A8E-53FA30CC00E3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0106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aseline="0" dirty="0" smtClean="0">
                <a:sym typeface="Wingdings" panose="05000000000000000000" pitchFamily="2" charset="2"/>
              </a:rPr>
              <a:t>Incluían los que no presentaban efectividad y se les retiró por dicho motivo</a:t>
            </a:r>
          </a:p>
          <a:p>
            <a:r>
              <a:rPr lang="es-ES" dirty="0" smtClean="0"/>
              <a:t>Las asociaciones entre variables basales y remisión se exploraron primero mediante análisis </a:t>
            </a:r>
            <a:r>
              <a:rPr lang="es-ES" dirty="0" err="1" smtClean="0"/>
              <a:t>univariante</a:t>
            </a:r>
            <a:r>
              <a:rPr lang="es-ES" dirty="0" smtClean="0"/>
              <a:t>, incorporando aquellas con p&lt;0,10 en un modelo de regresión logística </a:t>
            </a:r>
            <a:r>
              <a:rPr lang="es-ES" dirty="0" err="1" smtClean="0"/>
              <a:t>multivariante</a:t>
            </a:r>
            <a:r>
              <a:rPr lang="es-ES" dirty="0" smtClean="0"/>
              <a:t> para identificar predictores independientes (p&lt;0,05).</a:t>
            </a:r>
            <a:endParaRPr lang="es-ES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294C6-5463-4325-8A8E-53FA30CC00E3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0878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294C6-5463-4325-8A8E-53FA30CC00E3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69517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s-ES" alt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Los pacientes que alcanzaron la remisión presentaron niveles basales de eosinófilos significativamente más elevados (mediana 680 frente a 525 células/</a:t>
            </a:r>
            <a:r>
              <a:rPr kumimoji="0" lang="es-ES" altLang="es-E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μL</a:t>
            </a:r>
            <a:r>
              <a:rPr kumimoji="0" lang="es-ES" alt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), con una </a:t>
            </a:r>
            <a:r>
              <a:rPr kumimoji="0" lang="es-ES" altLang="es-E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odds</a:t>
            </a:r>
            <a:r>
              <a:rPr kumimoji="0" lang="es-ES" alt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ratio ajustada de 1,001 (IC 95%: 1,00004–1,002; p = 0,042). </a:t>
            </a:r>
            <a:endParaRPr lang="es-ES" baseline="0" dirty="0" smtClean="0">
              <a:sym typeface="Wingdings" panose="05000000000000000000" pitchFamily="2" charset="2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8294C6-5463-4325-8A8E-53FA30CC00E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715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19/02/2026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202865"/>
            <a:ext cx="8046184" cy="1872207"/>
          </a:xfrm>
        </p:spPr>
        <p:txBody>
          <a:bodyPr>
            <a:noAutofit/>
          </a:bodyPr>
          <a:lstStyle/>
          <a:p>
            <a:r>
              <a:rPr lang="es-ES" sz="2800" b="1" dirty="0"/>
              <a:t>IDENTIFICACIÓN DE PREDICTORES DE REMISIÓN CLÍNICA A LARGO PLAZO EN PACIENTES CON ASMA GRAVE NO CONTROLADA (AGNC) TRATADOS CON MEPOLIZUMAB</a:t>
            </a:r>
            <a:endParaRPr lang="es-ES" sz="2800" dirty="0"/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179512" y="3338655"/>
            <a:ext cx="8820472" cy="864096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/>
              <a:t> Antonio León Lloreda</a:t>
            </a:r>
            <a:r>
              <a:rPr lang="es-ES" baseline="30000" dirty="0"/>
              <a:t> 1</a:t>
            </a:r>
            <a:r>
              <a:rPr lang="es-ES" dirty="0"/>
              <a:t>, Belén Muñoz Sánchez </a:t>
            </a:r>
            <a:r>
              <a:rPr lang="es-ES" baseline="30000" dirty="0"/>
              <a:t>1</a:t>
            </a:r>
            <a:r>
              <a:rPr lang="es-ES" dirty="0"/>
              <a:t>, María Polonio González </a:t>
            </a:r>
            <a:r>
              <a:rPr lang="es-ES" baseline="30000" dirty="0"/>
              <a:t>1</a:t>
            </a:r>
            <a:r>
              <a:rPr lang="es-ES" dirty="0"/>
              <a:t>,  David Echavarría </a:t>
            </a:r>
            <a:r>
              <a:rPr lang="es-ES" dirty="0" err="1"/>
              <a:t>Kashmiri</a:t>
            </a:r>
            <a:r>
              <a:rPr lang="es-ES" dirty="0"/>
              <a:t> </a:t>
            </a:r>
            <a:r>
              <a:rPr lang="es-ES" baseline="30000" dirty="0"/>
              <a:t>1</a:t>
            </a:r>
            <a:r>
              <a:rPr lang="es-ES" dirty="0"/>
              <a:t>, Mª Auxiliadora Romero Falcón </a:t>
            </a:r>
            <a:r>
              <a:rPr lang="es-ES" baseline="30000" dirty="0"/>
              <a:t>1</a:t>
            </a:r>
            <a:r>
              <a:rPr lang="es-ES" dirty="0"/>
              <a:t>, María Victoria Maestre González </a:t>
            </a:r>
            <a:r>
              <a:rPr lang="es-ES" baseline="30000" dirty="0"/>
              <a:t>1</a:t>
            </a:r>
            <a:r>
              <a:rPr lang="es-ES" dirty="0"/>
              <a:t>, Marta Ferrer Galván </a:t>
            </a:r>
            <a:r>
              <a:rPr lang="es-ES" baseline="30000" dirty="0"/>
              <a:t>1</a:t>
            </a:r>
            <a:r>
              <a:rPr lang="es-ES" dirty="0"/>
              <a:t>, Javier Díez Sierra </a:t>
            </a:r>
            <a:r>
              <a:rPr lang="es-ES" baseline="30000" dirty="0"/>
              <a:t>2</a:t>
            </a:r>
            <a:r>
              <a:rPr lang="es-ES" dirty="0"/>
              <a:t>, Juan Francisco Medina Gallardo </a:t>
            </a:r>
            <a:r>
              <a:rPr lang="es-ES" baseline="30000" dirty="0"/>
              <a:t>1</a:t>
            </a:r>
            <a:r>
              <a:rPr lang="es-ES" dirty="0"/>
              <a:t>, Francisco Javier Álvarez Gutiérrez </a:t>
            </a:r>
            <a:r>
              <a:rPr lang="es-ES" baseline="30000" dirty="0"/>
              <a:t>1</a:t>
            </a:r>
            <a:r>
              <a:rPr lang="es-ES" dirty="0"/>
              <a:t>.</a:t>
            </a: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971600" y="4174855"/>
            <a:ext cx="7255060" cy="2914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100" dirty="0" smtClean="0"/>
              <a:t> </a:t>
            </a:r>
            <a:r>
              <a:rPr lang="es-ES" sz="1100" dirty="0"/>
              <a:t>(1) Unidad de Asma Grave. UMQER. Hospital Virgen del Rocío. Sevilla     (2) Hospital Virgen Macarena, Sevilla</a:t>
            </a:r>
          </a:p>
        </p:txBody>
      </p:sp>
    </p:spTree>
    <p:extLst>
      <p:ext uri="{BB962C8B-B14F-4D97-AF65-F5344CB8AC3E}">
        <p14:creationId xmlns:p14="http://schemas.microsoft.com/office/powerpoint/2010/main" val="179050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"/>
          <p:cNvSpPr txBox="1">
            <a:spLocks/>
          </p:cNvSpPr>
          <p:nvPr/>
        </p:nvSpPr>
        <p:spPr>
          <a:xfrm>
            <a:off x="1530188" y="280375"/>
            <a:ext cx="6840760" cy="7095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/>
              <a:t>INTRODUCCIÓN</a:t>
            </a:r>
            <a:endParaRPr lang="es-ES" b="1" dirty="0"/>
          </a:p>
        </p:txBody>
      </p:sp>
      <p:sp>
        <p:nvSpPr>
          <p:cNvPr id="4" name="Rectángulo 3"/>
          <p:cNvSpPr/>
          <p:nvPr/>
        </p:nvSpPr>
        <p:spPr>
          <a:xfrm>
            <a:off x="35496" y="1796117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Terapias </a:t>
            </a:r>
            <a:r>
              <a:rPr lang="es-ES" b="1" dirty="0" smtClean="0"/>
              <a:t>biológicas</a:t>
            </a:r>
            <a:r>
              <a:rPr lang="es-ES" dirty="0" smtClean="0"/>
              <a:t> (</a:t>
            </a:r>
            <a:r>
              <a:rPr lang="es-ES" dirty="0" err="1" smtClean="0"/>
              <a:t>mepolizumab</a:t>
            </a:r>
            <a:r>
              <a:rPr lang="es-ES" dirty="0" smtClean="0"/>
              <a:t>) </a:t>
            </a:r>
            <a:endParaRPr lang="es-ES" dirty="0"/>
          </a:p>
        </p:txBody>
      </p:sp>
      <p:sp>
        <p:nvSpPr>
          <p:cNvPr id="5" name="Abrir llave 4"/>
          <p:cNvSpPr/>
          <p:nvPr/>
        </p:nvSpPr>
        <p:spPr>
          <a:xfrm>
            <a:off x="5004047" y="1435527"/>
            <a:ext cx="216024" cy="112046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/>
          <p:cNvSpPr/>
          <p:nvPr/>
        </p:nvSpPr>
        <p:spPr>
          <a:xfrm>
            <a:off x="2566027" y="1770465"/>
            <a:ext cx="25115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Manejo</a:t>
            </a:r>
            <a:r>
              <a:rPr lang="es-ES" dirty="0" smtClean="0"/>
              <a:t> del Asma Grave </a:t>
            </a:r>
            <a:r>
              <a:rPr lang="es-ES" dirty="0" err="1" smtClean="0"/>
              <a:t>eosinofílica</a:t>
            </a:r>
            <a:r>
              <a:rPr lang="es-ES" dirty="0" smtClean="0"/>
              <a:t> (T2) </a:t>
            </a:r>
            <a:r>
              <a:rPr lang="es-ES" baseline="30000" dirty="0" smtClean="0"/>
              <a:t>1, 2</a:t>
            </a:r>
            <a:endParaRPr lang="es-ES" dirty="0"/>
          </a:p>
        </p:txBody>
      </p:sp>
      <p:sp>
        <p:nvSpPr>
          <p:cNvPr id="9" name="Rectángulo 8"/>
          <p:cNvSpPr/>
          <p:nvPr/>
        </p:nvSpPr>
        <p:spPr>
          <a:xfrm>
            <a:off x="5217531" y="1407556"/>
            <a:ext cx="36749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LcParenR"/>
            </a:pPr>
            <a:r>
              <a:rPr lang="es-ES" dirty="0" smtClean="0"/>
              <a:t>Disminución de </a:t>
            </a:r>
            <a:r>
              <a:rPr lang="es-ES" b="1" dirty="0" smtClean="0"/>
              <a:t>exacerbaciones</a:t>
            </a:r>
          </a:p>
          <a:p>
            <a:pPr marL="342900" indent="-342900">
              <a:buFont typeface="+mj-lt"/>
              <a:buAutoNum type="alphaLcParenR"/>
            </a:pPr>
            <a:r>
              <a:rPr lang="es-ES" dirty="0" smtClean="0"/>
              <a:t>Mejora la </a:t>
            </a:r>
            <a:r>
              <a:rPr lang="es-ES" b="1" dirty="0" smtClean="0"/>
              <a:t>percepción</a:t>
            </a:r>
            <a:r>
              <a:rPr lang="es-ES" dirty="0" smtClean="0"/>
              <a:t> de la enfermedad </a:t>
            </a:r>
          </a:p>
          <a:p>
            <a:pPr marL="342900" indent="-342900">
              <a:buFont typeface="+mj-lt"/>
              <a:buAutoNum type="alphaLcParenR"/>
            </a:pPr>
            <a:r>
              <a:rPr lang="es-ES" dirty="0" smtClean="0"/>
              <a:t>Disminuir uso de </a:t>
            </a:r>
            <a:r>
              <a:rPr lang="es-ES" b="1" dirty="0" smtClean="0"/>
              <a:t>corticoide</a:t>
            </a:r>
            <a:r>
              <a:rPr lang="es-ES" dirty="0" smtClean="0"/>
              <a:t> oral</a:t>
            </a:r>
            <a:endParaRPr lang="es-ES" dirty="0"/>
          </a:p>
        </p:txBody>
      </p:sp>
      <p:sp>
        <p:nvSpPr>
          <p:cNvPr id="10" name="Rectángulo 9"/>
          <p:cNvSpPr/>
          <p:nvPr/>
        </p:nvSpPr>
        <p:spPr>
          <a:xfrm>
            <a:off x="401453" y="3126438"/>
            <a:ext cx="41292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Eficacia</a:t>
            </a:r>
            <a:r>
              <a:rPr lang="es-ES" dirty="0" smtClean="0"/>
              <a:t> sostenida + seguridad estable </a:t>
            </a:r>
            <a:r>
              <a:rPr lang="es-ES" baseline="30000" dirty="0" smtClean="0"/>
              <a:t>3</a:t>
            </a:r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11" name="Rectángulo 10"/>
          <p:cNvSpPr/>
          <p:nvPr/>
        </p:nvSpPr>
        <p:spPr>
          <a:xfrm>
            <a:off x="4502784" y="3148011"/>
            <a:ext cx="41292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REMISIÓN CLÍNICA </a:t>
            </a:r>
            <a:endParaRPr lang="es-ES" b="1" dirty="0"/>
          </a:p>
        </p:txBody>
      </p:sp>
      <p:sp>
        <p:nvSpPr>
          <p:cNvPr id="6" name="Rectángulo 5"/>
          <p:cNvSpPr/>
          <p:nvPr/>
        </p:nvSpPr>
        <p:spPr>
          <a:xfrm>
            <a:off x="107504" y="4260830"/>
            <a:ext cx="85244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1. </a:t>
            </a:r>
            <a:r>
              <a:rPr lang="en-US" sz="1100" kern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Agache</a:t>
            </a:r>
            <a:r>
              <a:rPr lang="en-U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I et al. Efficacy 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and safety of </a:t>
            </a:r>
            <a:r>
              <a:rPr lang="en-U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biologicals for 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severe eosinophilic asthma. A </a:t>
            </a:r>
            <a:r>
              <a:rPr lang="en-U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systematic. </a:t>
            </a:r>
            <a:r>
              <a:rPr lang="es-ES" sz="1100" kern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Allergy</a:t>
            </a:r>
            <a:r>
              <a:rPr lang="es-E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. 2020 May;75(5):1023–42. </a:t>
            </a:r>
            <a:endParaRPr lang="es-ES" sz="1100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2</a:t>
            </a:r>
            <a:r>
              <a:rPr lang="en-U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. </a:t>
            </a:r>
            <a:r>
              <a:rPr lang="en-US" sz="1100" kern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Schleich</a:t>
            </a:r>
            <a:r>
              <a:rPr lang="en-U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F et al. </a:t>
            </a:r>
            <a:r>
              <a:rPr lang="en-US" sz="1100" kern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Mepolizumab</a:t>
            </a:r>
            <a:r>
              <a:rPr lang="en-U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Effectiveness in Severe </a:t>
            </a:r>
            <a:r>
              <a:rPr lang="en-U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Asthma with/without </a:t>
            </a:r>
            <a:r>
              <a:rPr lang="en-US" sz="1100" kern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RsCNP</a:t>
            </a:r>
            <a:r>
              <a:rPr lang="en-U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. </a:t>
            </a:r>
            <a:r>
              <a:rPr lang="es-ES" sz="1100" kern="0" dirty="0" err="1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Allergy</a:t>
            </a:r>
            <a:r>
              <a:rPr lang="es-E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. 2025 Sept;80(9):2557–71.</a:t>
            </a:r>
            <a:endParaRPr lang="es-ES" sz="1100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3</a:t>
            </a:r>
            <a:r>
              <a:rPr lang="en-U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. Khatri S 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et al. Assessment of the long-term safety of </a:t>
            </a:r>
            <a:r>
              <a:rPr lang="en-US" sz="1100" kern="0" dirty="0" err="1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mepolizumab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and durability of clinical </a:t>
            </a:r>
            <a:r>
              <a:rPr lang="en-U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response. J 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Allergy </a:t>
            </a:r>
            <a:r>
              <a:rPr lang="en-US" sz="1100" kern="0" dirty="0" err="1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Clin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Immunol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. 2019 May;143(5):1742-1751.e7.</a:t>
            </a:r>
            <a:endParaRPr lang="es-ES" sz="11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14" name="Flecha a la derecha con muesca 13"/>
          <p:cNvSpPr/>
          <p:nvPr/>
        </p:nvSpPr>
        <p:spPr>
          <a:xfrm>
            <a:off x="2254633" y="1857869"/>
            <a:ext cx="341640" cy="30295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Flecha a la derecha con muesca 14"/>
          <p:cNvSpPr/>
          <p:nvPr/>
        </p:nvSpPr>
        <p:spPr>
          <a:xfrm>
            <a:off x="4584004" y="3184415"/>
            <a:ext cx="768080" cy="29652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25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"/>
          <p:cNvSpPr txBox="1">
            <a:spLocks/>
          </p:cNvSpPr>
          <p:nvPr/>
        </p:nvSpPr>
        <p:spPr>
          <a:xfrm>
            <a:off x="1475656" y="195486"/>
            <a:ext cx="6840760" cy="7095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/>
              <a:t>INTRODUCCIÓN</a:t>
            </a:r>
            <a:endParaRPr lang="es-ES" b="1" dirty="0"/>
          </a:p>
        </p:txBody>
      </p:sp>
      <p:sp>
        <p:nvSpPr>
          <p:cNvPr id="3" name="Rectángulo 2"/>
          <p:cNvSpPr/>
          <p:nvPr/>
        </p:nvSpPr>
        <p:spPr>
          <a:xfrm>
            <a:off x="107504" y="4608985"/>
            <a:ext cx="84786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4. </a:t>
            </a:r>
            <a:r>
              <a:rPr lang="es-E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Álvarez-Gutiérrez FJ et </a:t>
            </a:r>
            <a:r>
              <a:rPr lang="es-E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al. 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Spanish Consensus on Remission in Asthma (REMAS). Arch </a:t>
            </a:r>
            <a:r>
              <a:rPr lang="en-US" sz="1100" kern="0" dirty="0" err="1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Bronconeumol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. 2024 Aug 1;60(8):503–9.</a:t>
            </a:r>
            <a:endParaRPr lang="es-ES" sz="1100" kern="100" dirty="0">
              <a:latin typeface="Aptos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338737" y="1815850"/>
            <a:ext cx="18001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CRITERIOS </a:t>
            </a:r>
            <a:r>
              <a:rPr lang="es-ES" b="1" dirty="0" smtClean="0"/>
              <a:t>SEPAR-REMAS</a:t>
            </a:r>
            <a:r>
              <a:rPr lang="es-ES" dirty="0" smtClean="0"/>
              <a:t> </a:t>
            </a:r>
            <a:r>
              <a:rPr lang="es-ES" baseline="30000" dirty="0"/>
              <a:t>4</a:t>
            </a: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4967740" y="1270279"/>
            <a:ext cx="4185569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ES" dirty="0" smtClean="0"/>
              <a:t>Durante </a:t>
            </a:r>
            <a:r>
              <a:rPr lang="es-ES" u="sng" dirty="0" smtClean="0"/>
              <a:t>12 meses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ES" dirty="0" smtClean="0"/>
              <a:t>Cumplir </a:t>
            </a:r>
            <a:r>
              <a:rPr lang="es-ES" u="sng" dirty="0" smtClean="0"/>
              <a:t>todos</a:t>
            </a:r>
            <a:r>
              <a:rPr lang="es-ES" dirty="0" smtClean="0"/>
              <a:t> los criterios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ES" u="sng" dirty="0" smtClean="0"/>
              <a:t>Estandarizada</a:t>
            </a:r>
            <a:r>
              <a:rPr lang="es-ES" dirty="0" smtClean="0"/>
              <a:t> y multidimensional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ES" dirty="0" smtClean="0"/>
              <a:t>Alineada con marcos internacionales 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ES" dirty="0" smtClean="0"/>
              <a:t>Respalda la toma de </a:t>
            </a:r>
            <a:r>
              <a:rPr lang="es-ES" u="sng" dirty="0" smtClean="0"/>
              <a:t>decisiones</a:t>
            </a:r>
            <a:r>
              <a:rPr lang="es-ES" dirty="0" smtClean="0"/>
              <a:t> clínicas</a:t>
            </a:r>
            <a:endParaRPr lang="es-ES" dirty="0"/>
          </a:p>
        </p:txBody>
      </p:sp>
      <p:sp>
        <p:nvSpPr>
          <p:cNvPr id="10" name="Abrir llave 9"/>
          <p:cNvSpPr/>
          <p:nvPr/>
        </p:nvSpPr>
        <p:spPr>
          <a:xfrm>
            <a:off x="4766970" y="1293539"/>
            <a:ext cx="258131" cy="147732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/>
          <p:cNvSpPr/>
          <p:nvPr/>
        </p:nvSpPr>
        <p:spPr>
          <a:xfrm>
            <a:off x="2781458" y="1903596"/>
            <a:ext cx="1975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/>
              <a:t>REMISIÓN CLÍNICA</a:t>
            </a:r>
            <a:endParaRPr lang="es-ES" b="1" dirty="0"/>
          </a:p>
        </p:txBody>
      </p:sp>
      <p:sp>
        <p:nvSpPr>
          <p:cNvPr id="12" name="Flecha a la derecha con muesca 11"/>
          <p:cNvSpPr/>
          <p:nvPr/>
        </p:nvSpPr>
        <p:spPr>
          <a:xfrm>
            <a:off x="2114262" y="1967327"/>
            <a:ext cx="584865" cy="30295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1323486" y="3331397"/>
            <a:ext cx="36724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Identificar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factores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basales asociados a la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remisión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clínica a largo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plazo</a:t>
            </a:r>
            <a:endParaRPr lang="es-ES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70" y="3237642"/>
            <a:ext cx="925009" cy="925009"/>
          </a:xfrm>
          <a:prstGeom prst="rect">
            <a:avLst/>
          </a:prstGeom>
        </p:spPr>
      </p:pic>
      <p:sp>
        <p:nvSpPr>
          <p:cNvPr id="17" name="Rectángulo 16"/>
          <p:cNvSpPr/>
          <p:nvPr/>
        </p:nvSpPr>
        <p:spPr>
          <a:xfrm>
            <a:off x="5615374" y="3237642"/>
            <a:ext cx="32397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s-ES" u="sng" dirty="0" smtClean="0">
                <a:latin typeface="Arial" panose="020B0604020202020204" pitchFamily="34" charset="0"/>
                <a:cs typeface="Arial" panose="020B0604020202020204" pitchFamily="34" charset="0"/>
              </a:rPr>
              <a:t>Optimizar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el tratamiento </a:t>
            </a:r>
          </a:p>
          <a:p>
            <a:pPr marL="342900" indent="-342900">
              <a:buFont typeface="+mj-lt"/>
              <a:buAutoNum type="arabicPeriod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s-ES" u="sng" dirty="0" smtClean="0">
                <a:latin typeface="Arial" panose="020B0604020202020204" pitchFamily="34" charset="0"/>
                <a:cs typeface="Arial" panose="020B0604020202020204" pitchFamily="34" charset="0"/>
              </a:rPr>
              <a:t>Mejorar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u="sng" dirty="0">
                <a:latin typeface="Arial" panose="020B0604020202020204" pitchFamily="34" charset="0"/>
                <a:cs typeface="Arial" panose="020B0604020202020204" pitchFamily="34" charset="0"/>
              </a:rPr>
              <a:t>manejo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clínico</a:t>
            </a:r>
            <a:endParaRPr lang="es-ES" dirty="0"/>
          </a:p>
        </p:txBody>
      </p:sp>
      <p:sp>
        <p:nvSpPr>
          <p:cNvPr id="19" name="Flecha a la derecha con muesca 18"/>
          <p:cNvSpPr/>
          <p:nvPr/>
        </p:nvSpPr>
        <p:spPr>
          <a:xfrm rot="1179369">
            <a:off x="5142276" y="3781573"/>
            <a:ext cx="412169" cy="14831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Flecha a la derecha con muesca 19"/>
          <p:cNvSpPr/>
          <p:nvPr/>
        </p:nvSpPr>
        <p:spPr>
          <a:xfrm rot="20222806">
            <a:off x="5124025" y="3436062"/>
            <a:ext cx="448668" cy="14866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2842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ítulo 1"/>
          <p:cNvSpPr txBox="1">
            <a:spLocks/>
          </p:cNvSpPr>
          <p:nvPr/>
        </p:nvSpPr>
        <p:spPr>
          <a:xfrm>
            <a:off x="1401561" y="148268"/>
            <a:ext cx="6840760" cy="7095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/>
              <a:t>INTRODUCCIÓN</a:t>
            </a:r>
            <a:endParaRPr lang="es-ES" b="1" dirty="0"/>
          </a:p>
        </p:txBody>
      </p:sp>
      <p:sp>
        <p:nvSpPr>
          <p:cNvPr id="5" name="Rectángulo 4"/>
          <p:cNvSpPr/>
          <p:nvPr/>
        </p:nvSpPr>
        <p:spPr>
          <a:xfrm>
            <a:off x="467544" y="2023748"/>
            <a:ext cx="41563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/>
            </a:pPr>
            <a:r>
              <a:rPr lang="es-ES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Escasos estudios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sobre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predictores de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remisión a largo plazo en pacientes seguidos en práctica habitual.  </a:t>
            </a:r>
          </a:p>
          <a:p>
            <a:pPr marL="342900" indent="-342900">
              <a:buFont typeface="+mj-lt"/>
              <a:buAutoNum type="alphaUcPeriod"/>
            </a:pPr>
            <a:endParaRPr lang="es-E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lphaUcPeriod"/>
            </a:pPr>
            <a:r>
              <a:rPr lang="es-ES" sz="16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Excluyen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a los no respondedores o interrumpen el tratamiento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sesgo de </a:t>
            </a:r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selección </a:t>
            </a:r>
            <a:r>
              <a:rPr lang="es-ES" sz="1600" baseline="300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5, 6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endParaRPr lang="es-ES" sz="1600" dirty="0"/>
          </a:p>
        </p:txBody>
      </p:sp>
      <p:sp>
        <p:nvSpPr>
          <p:cNvPr id="14" name="Rectángulo 13"/>
          <p:cNvSpPr/>
          <p:nvPr/>
        </p:nvSpPr>
        <p:spPr>
          <a:xfrm>
            <a:off x="1561672" y="1337242"/>
            <a:ext cx="26256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LITERATURA ACTUAL</a:t>
            </a:r>
            <a:endParaRPr lang="es-ES" b="1" dirty="0"/>
          </a:p>
        </p:txBody>
      </p:sp>
      <p:sp>
        <p:nvSpPr>
          <p:cNvPr id="15" name="Rectángulo 14"/>
          <p:cNvSpPr/>
          <p:nvPr/>
        </p:nvSpPr>
        <p:spPr>
          <a:xfrm>
            <a:off x="4623919" y="1349041"/>
            <a:ext cx="3816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FORTALEZAS DEL ESTUDIO</a:t>
            </a:r>
            <a:endParaRPr lang="es-ES" b="1" dirty="0"/>
          </a:p>
        </p:txBody>
      </p:sp>
      <p:sp>
        <p:nvSpPr>
          <p:cNvPr id="6" name="Rectángulo 5"/>
          <p:cNvSpPr/>
          <p:nvPr/>
        </p:nvSpPr>
        <p:spPr>
          <a:xfrm>
            <a:off x="143762" y="4422079"/>
            <a:ext cx="831667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E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5. </a:t>
            </a:r>
            <a:r>
              <a:rPr lang="es-ES" sz="1100" kern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Crimi</a:t>
            </a:r>
            <a:r>
              <a:rPr lang="es-E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C et </a:t>
            </a:r>
            <a:r>
              <a:rPr lang="es-E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al. </a:t>
            </a:r>
            <a:r>
              <a:rPr lang="en-U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The 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REMI-M Study. J Allergy </a:t>
            </a:r>
            <a:r>
              <a:rPr lang="en-US" sz="1100" kern="0" dirty="0" err="1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Clin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Immunol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Pract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. 2024 Dec 1;12(12):3315–27.</a:t>
            </a:r>
            <a:endParaRPr lang="es-ES" sz="1100" kern="100" dirty="0">
              <a:latin typeface="Aptos"/>
              <a:ea typeface="Aptos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6. </a:t>
            </a:r>
            <a:r>
              <a:rPr lang="en-US" sz="1100" kern="0" dirty="0" err="1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Yeşilkaya</a:t>
            </a:r>
            <a:r>
              <a:rPr lang="en-US" sz="1100" kern="0" dirty="0" smtClean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S 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et al. Variables predicting clinical remission among adults with severe asthma treated with biologic agents. </a:t>
            </a:r>
            <a:r>
              <a:rPr lang="en-US" sz="1100" kern="0" dirty="0" err="1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Eur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Ann Allergy </a:t>
            </a:r>
            <a:r>
              <a:rPr lang="en-US" sz="1100" kern="0" dirty="0" err="1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Clin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 </a:t>
            </a:r>
            <a:r>
              <a:rPr lang="en-US" sz="1100" kern="0" dirty="0" err="1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Immunol</a:t>
            </a:r>
            <a:r>
              <a:rPr lang="en-US" sz="1100" kern="0" dirty="0">
                <a:latin typeface="Arial" panose="020B0604020202020204" pitchFamily="34" charset="0"/>
                <a:ea typeface="Aptos"/>
                <a:cs typeface="Times New Roman" panose="02020603050405020304" pitchFamily="18" charset="0"/>
              </a:rPr>
              <a:t>. 2024 Sept;56(5):219–26.</a:t>
            </a:r>
            <a:endParaRPr lang="es-ES" sz="1100" kern="100" dirty="0">
              <a:effectLst/>
              <a:latin typeface="Aptos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4821941" y="1846777"/>
            <a:ext cx="404825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 smtClean="0"/>
              <a:t>Análisis por </a:t>
            </a:r>
            <a:r>
              <a:rPr lang="es-ES" b="1" dirty="0"/>
              <a:t>i</a:t>
            </a:r>
            <a:r>
              <a:rPr lang="es-ES" b="1" dirty="0" smtClean="0"/>
              <a:t>ntención de tratar </a:t>
            </a:r>
          </a:p>
          <a:p>
            <a:pPr marL="342900" indent="-342900">
              <a:lnSpc>
                <a:spcPct val="150000"/>
              </a:lnSpc>
              <a:buFontTx/>
              <a:buAutoNum type="arabicPeriod"/>
            </a:pPr>
            <a:r>
              <a:rPr lang="es-ES" dirty="0"/>
              <a:t>Criterios </a:t>
            </a:r>
            <a:r>
              <a:rPr lang="es-ES" b="1" dirty="0" smtClean="0"/>
              <a:t>REMAS</a:t>
            </a:r>
            <a:endParaRPr lang="es-ES" dirty="0" smtClean="0"/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 smtClean="0"/>
              <a:t>A largo plazo </a:t>
            </a:r>
            <a:r>
              <a:rPr lang="es-ES" b="1" dirty="0" smtClean="0"/>
              <a:t>(3 años)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 smtClean="0"/>
              <a:t>Estudio en </a:t>
            </a:r>
            <a:r>
              <a:rPr lang="es-ES" b="1" dirty="0" smtClean="0"/>
              <a:t>práctica clínica habitual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s-ES" dirty="0" smtClean="0"/>
              <a:t>Análisis</a:t>
            </a:r>
            <a:r>
              <a:rPr lang="es-ES" b="1" dirty="0" smtClean="0"/>
              <a:t> </a:t>
            </a:r>
            <a:r>
              <a:rPr lang="es-ES" b="1" dirty="0" err="1" smtClean="0"/>
              <a:t>uni</a:t>
            </a:r>
            <a:r>
              <a:rPr lang="es-ES" b="1" dirty="0" smtClean="0"/>
              <a:t> y </a:t>
            </a:r>
            <a:r>
              <a:rPr lang="es-ES" b="1" dirty="0" err="1" smtClean="0"/>
              <a:t>multivariante</a:t>
            </a:r>
            <a:endParaRPr lang="es-ES" b="1" dirty="0"/>
          </a:p>
        </p:txBody>
      </p:sp>
      <p:pic>
        <p:nvPicPr>
          <p:cNvPr id="16" name="Picture 7" descr="Imágenes de Perfecto emoji - Descarga gratuita en Freepik">
            <a:extLst>
              <a:ext uri="{FF2B5EF4-FFF2-40B4-BE49-F238E27FC236}">
                <a16:creationId xmlns="" xmlns:a16="http://schemas.microsoft.com/office/drawing/2014/main" id="{9FFBE7E2-F782-4CA2-FCE3-C6303639B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2321" y="1114663"/>
            <a:ext cx="815984" cy="81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346" y="1251429"/>
            <a:ext cx="651086" cy="65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61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259632" y="1275606"/>
            <a:ext cx="6840760" cy="7095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/>
              <a:t>OBJETIVO </a:t>
            </a:r>
            <a:endParaRPr lang="es-ES" b="1" dirty="0"/>
          </a:p>
        </p:txBody>
      </p:sp>
      <p:sp>
        <p:nvSpPr>
          <p:cNvPr id="3" name="Rectángulo 2"/>
          <p:cNvSpPr/>
          <p:nvPr/>
        </p:nvSpPr>
        <p:spPr>
          <a:xfrm>
            <a:off x="539552" y="2499742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Identificar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factores predictores de remisión clínica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según criterios SEPAR-REMAS </a:t>
            </a:r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a los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3 años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en una cohorte de pacientes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con AGNC tratados con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mepolizumab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 seguidos durante este período en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práctica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clínica habitual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80257C1F-DA27-5256-E87E-B32E0D2CDD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24305" t="31511" r="61201" b="44791"/>
          <a:stretch/>
        </p:blipFill>
        <p:spPr>
          <a:xfrm>
            <a:off x="2411760" y="1420396"/>
            <a:ext cx="615291" cy="56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24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545413" y="3367444"/>
            <a:ext cx="2036885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ariables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clínicas,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funcionales, demográficas, inflamatorias y comorbilidades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</p:txBody>
      </p:sp>
      <p:sp>
        <p:nvSpPr>
          <p:cNvPr id="7" name="Título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/>
              <a:t>MATERIAL Y MÉTODOS</a:t>
            </a:r>
            <a:endParaRPr lang="es-ES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55" y="1270634"/>
            <a:ext cx="401588" cy="40158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155577" y="1135222"/>
            <a:ext cx="78350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retrospectivo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realizado en la Unidad de </a:t>
            </a: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Asma Grave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del Hospital Virgen del Rocío. 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Aprobación por </a:t>
            </a:r>
            <a:r>
              <a:rPr lang="es-ES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CEIm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 Sevilla (octubre 2025)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155577" y="1930795"/>
            <a:ext cx="7688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acientes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tratados con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mepolizumab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desde </a:t>
            </a:r>
            <a:r>
              <a:rPr lang="es-ES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enero de 2017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que completaron </a:t>
            </a:r>
            <a:r>
              <a:rPr lang="es-ES" sz="1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 años de seguimiento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Análisis por 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intención de tratar: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excluyendo efectos 2º, ausencia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seguimiento, adherencia o falta de datos</a:t>
            </a:r>
            <a:endParaRPr lang="es-ES" sz="1200" dirty="0"/>
          </a:p>
        </p:txBody>
      </p: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55554C1F-DDFC-B63B-7912-C30D6B156D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49387" t="57237" r="36927" b="20394"/>
          <a:stretch/>
        </p:blipFill>
        <p:spPr>
          <a:xfrm>
            <a:off x="517468" y="1963834"/>
            <a:ext cx="601761" cy="55296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="" xmlns:a16="http://schemas.microsoft.com/office/drawing/2014/main" id="{4A90EB30-3B2E-49B2-8C09-8D3B6339B9D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 l="26989" t="34721" r="57394" b="27779"/>
          <a:stretch/>
        </p:blipFill>
        <p:spPr>
          <a:xfrm>
            <a:off x="134255" y="3447213"/>
            <a:ext cx="402193" cy="542961"/>
          </a:xfrm>
          <a:prstGeom prst="rect">
            <a:avLst/>
          </a:prstGeom>
        </p:spPr>
      </p:pic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06687"/>
              </p:ext>
            </p:extLst>
          </p:nvPr>
        </p:nvGraphicFramePr>
        <p:xfrm>
          <a:off x="6023814" y="3027358"/>
          <a:ext cx="2742970" cy="20012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2970"/>
              </a:tblGrid>
              <a:tr h="2949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REMISIÓN</a:t>
                      </a:r>
                      <a:r>
                        <a:rPr lang="es-ES" sz="1200" baseline="0" dirty="0" smtClean="0"/>
                        <a:t> CLÍNICA SEPAR-REMAS</a:t>
                      </a:r>
                      <a:endParaRPr lang="es-ES" sz="1200" dirty="0" smtClean="0"/>
                    </a:p>
                  </a:txBody>
                  <a:tcPr/>
                </a:tc>
              </a:tr>
              <a:tr h="2663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No uso de</a:t>
                      </a:r>
                      <a:r>
                        <a:rPr lang="es-ES" sz="1200" baseline="0" dirty="0" smtClean="0"/>
                        <a:t> corticoide oral diario  </a:t>
                      </a:r>
                      <a:endParaRPr lang="es-ES" sz="1200" dirty="0" smtClean="0"/>
                    </a:p>
                  </a:txBody>
                  <a:tcPr/>
                </a:tc>
              </a:tr>
              <a:tr h="2663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Ausencia de medicación de rescate </a:t>
                      </a:r>
                    </a:p>
                  </a:txBody>
                  <a:tcPr/>
                </a:tc>
              </a:tr>
              <a:tr h="2663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No exacerbaciones</a:t>
                      </a:r>
                    </a:p>
                  </a:txBody>
                  <a:tcPr/>
                </a:tc>
              </a:tr>
              <a:tr h="2663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ACT &gt; 20</a:t>
                      </a:r>
                    </a:p>
                  </a:txBody>
                  <a:tcPr/>
                </a:tc>
              </a:tr>
              <a:tr h="2663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Prueba BD negativa </a:t>
                      </a:r>
                    </a:p>
                  </a:txBody>
                  <a:tcPr/>
                </a:tc>
              </a:tr>
              <a:tr h="3346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FEV1 &gt;80%</a:t>
                      </a:r>
                      <a:r>
                        <a:rPr lang="es-ES" sz="1200" baseline="0" dirty="0" smtClean="0"/>
                        <a:t> o &gt;90% del mejor valor</a:t>
                      </a:r>
                      <a:endParaRPr lang="es-ES" sz="12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Rectángulo 15"/>
          <p:cNvSpPr/>
          <p:nvPr/>
        </p:nvSpPr>
        <p:spPr>
          <a:xfrm>
            <a:off x="6925266" y="2658140"/>
            <a:ext cx="9400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 AÑOS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818349" y="2711769"/>
            <a:ext cx="15836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VISITA BASAL</a:t>
            </a:r>
            <a:endParaRPr lang="es-ES" sz="1600" b="1" dirty="0"/>
          </a:p>
        </p:txBody>
      </p:sp>
      <p:sp>
        <p:nvSpPr>
          <p:cNvPr id="18" name="Rectángulo 17"/>
          <p:cNvSpPr/>
          <p:nvPr/>
        </p:nvSpPr>
        <p:spPr>
          <a:xfrm>
            <a:off x="3754952" y="3115490"/>
            <a:ext cx="10711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Univariante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 &lt; 0,10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Flecha a la derecha con muesca 18"/>
          <p:cNvSpPr/>
          <p:nvPr/>
        </p:nvSpPr>
        <p:spPr>
          <a:xfrm>
            <a:off x="5140377" y="3768335"/>
            <a:ext cx="768080" cy="29652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Rectángulo 19"/>
          <p:cNvSpPr/>
          <p:nvPr/>
        </p:nvSpPr>
        <p:spPr>
          <a:xfrm>
            <a:off x="3375875" y="2711769"/>
            <a:ext cx="19543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Factores predictores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ángulo 21"/>
          <p:cNvSpPr/>
          <p:nvPr/>
        </p:nvSpPr>
        <p:spPr>
          <a:xfrm>
            <a:off x="3556184" y="4054606"/>
            <a:ext cx="14937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Regresión logística </a:t>
            </a:r>
            <a:r>
              <a:rPr lang="es-E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ES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ultivariante</a:t>
            </a: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 &lt; 0,05</a:t>
            </a:r>
            <a:endParaRPr lang="es-E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lecha a la derecha con muesca 22"/>
          <p:cNvSpPr/>
          <p:nvPr/>
        </p:nvSpPr>
        <p:spPr>
          <a:xfrm>
            <a:off x="2561384" y="3730309"/>
            <a:ext cx="768080" cy="296523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Más 25"/>
          <p:cNvSpPr/>
          <p:nvPr/>
        </p:nvSpPr>
        <p:spPr>
          <a:xfrm>
            <a:off x="4168582" y="3813720"/>
            <a:ext cx="268945" cy="21311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241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/>
      <p:bldP spid="17" grpId="0"/>
      <p:bldP spid="18" grpId="0"/>
      <p:bldP spid="19" grpId="0" animBg="1"/>
      <p:bldP spid="20" grpId="0"/>
      <p:bldP spid="22" grpId="0"/>
      <p:bldP spid="23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715391" y="62606"/>
            <a:ext cx="8229600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/>
              <a:t>RESULTADOS</a:t>
            </a:r>
          </a:p>
        </p:txBody>
      </p:sp>
      <p:pic>
        <p:nvPicPr>
          <p:cNvPr id="5" name="Gráfico 31" descr="Portapapeles comprobado contorno">
            <a:extLst>
              <a:ext uri="{FF2B5EF4-FFF2-40B4-BE49-F238E27FC236}">
                <a16:creationId xmlns="" xmlns:a16="http://schemas.microsoft.com/office/drawing/2014/main" id="{35CED4BE-5FB9-8F5E-E87B-0B511F26DB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75402" y="1594940"/>
            <a:ext cx="450942" cy="496350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585584" y="845702"/>
            <a:ext cx="286565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altLang="es-ES" sz="1600" b="1" dirty="0" smtClean="0">
                <a:latin typeface="Arial" panose="020B0604020202020204" pitchFamily="34" charset="0"/>
              </a:rPr>
              <a:t>INCLUSIÓN DE PACIENTES</a:t>
            </a:r>
            <a:endParaRPr lang="es-ES" sz="1600" b="1" dirty="0"/>
          </a:p>
        </p:txBody>
      </p:sp>
      <p:sp>
        <p:nvSpPr>
          <p:cNvPr id="8" name="Rectángulo 7"/>
          <p:cNvSpPr/>
          <p:nvPr/>
        </p:nvSpPr>
        <p:spPr>
          <a:xfrm>
            <a:off x="5128567" y="1674998"/>
            <a:ext cx="38164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u="sng" dirty="0" smtClean="0"/>
              <a:t>61 pacientes analizados por ITT</a:t>
            </a:r>
          </a:p>
          <a:p>
            <a:pPr algn="ctr"/>
            <a:endParaRPr lang="es-ES" b="1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dirty="0" smtClean="0"/>
              <a:t>65,6% mujeres. Edad 54 (14) años.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dirty="0" smtClean="0"/>
              <a:t>40 pacientes sin remisión (65,6%)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s-E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s-ES" b="1" dirty="0" smtClean="0"/>
              <a:t>21</a:t>
            </a:r>
            <a:r>
              <a:rPr lang="es-ES" dirty="0" smtClean="0"/>
              <a:t> pacientes con </a:t>
            </a:r>
            <a:r>
              <a:rPr lang="es-ES" b="1" dirty="0" smtClean="0"/>
              <a:t>remisión</a:t>
            </a:r>
            <a:r>
              <a:rPr lang="es-ES" dirty="0" smtClean="0"/>
              <a:t> (</a:t>
            </a:r>
            <a:r>
              <a:rPr lang="es-ES" b="1" dirty="0" smtClean="0"/>
              <a:t>34,4%</a:t>
            </a:r>
            <a:r>
              <a:rPr lang="es-ES" dirty="0" smtClean="0"/>
              <a:t>)</a:t>
            </a:r>
            <a:endParaRPr lang="es-ES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4048" y="3262725"/>
            <a:ext cx="495498" cy="49549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6056" y="2789151"/>
            <a:ext cx="317873" cy="31787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584" y="1225145"/>
            <a:ext cx="3867894" cy="376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59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539552" y="158634"/>
            <a:ext cx="8229600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/>
              <a:t>RESULTADOS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5364088" y="2355726"/>
            <a:ext cx="3600400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600" b="1" dirty="0" smtClean="0"/>
              <a:t>EOSIFINOFILIA BASAL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600" u="sng" dirty="0" smtClean="0">
                <a:sym typeface="Wingdings" panose="05000000000000000000" pitchFamily="2" charset="2"/>
              </a:rPr>
              <a:t>Único factor independiente de remisión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600" b="1" dirty="0" smtClean="0"/>
              <a:t>OR</a:t>
            </a:r>
            <a:r>
              <a:rPr lang="es-ES" sz="1600" dirty="0" smtClean="0"/>
              <a:t> </a:t>
            </a:r>
            <a:r>
              <a:rPr lang="es-ES" sz="1600" dirty="0"/>
              <a:t>ajustada </a:t>
            </a:r>
            <a:r>
              <a:rPr lang="es-ES" sz="1600" b="1" dirty="0" smtClean="0"/>
              <a:t>1.001</a:t>
            </a:r>
            <a:endParaRPr lang="es-ES" sz="1600" dirty="0"/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sz="1600" dirty="0" smtClean="0"/>
              <a:t>(IC </a:t>
            </a:r>
            <a:r>
              <a:rPr lang="es-ES" sz="1600" dirty="0"/>
              <a:t>95% 1.00004–1.002; </a:t>
            </a:r>
            <a:r>
              <a:rPr lang="es-ES" sz="1600" b="1" dirty="0"/>
              <a:t>p=0.042</a:t>
            </a:r>
            <a:r>
              <a:rPr lang="es-ES" sz="1600" dirty="0"/>
              <a:t>). </a:t>
            </a:r>
            <a:endParaRPr lang="es-ES" sz="1600" kern="100" dirty="0">
              <a:latin typeface="Aptos"/>
              <a:ea typeface="Aptos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161027" y="1221154"/>
            <a:ext cx="2808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ANÁLISIS UNIVARIANTE</a:t>
            </a:r>
            <a:endParaRPr lang="es-ES" b="1" dirty="0"/>
          </a:p>
        </p:txBody>
      </p:sp>
      <p:sp>
        <p:nvSpPr>
          <p:cNvPr id="11" name="Rectángulo 10"/>
          <p:cNvSpPr/>
          <p:nvPr/>
        </p:nvSpPr>
        <p:spPr>
          <a:xfrm>
            <a:off x="5760132" y="1204386"/>
            <a:ext cx="2808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/>
              <a:t>ANÁLISIS MULTIVARIANTE</a:t>
            </a:r>
            <a:endParaRPr lang="es-ES" b="1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128712"/>
              </p:ext>
            </p:extLst>
          </p:nvPr>
        </p:nvGraphicFramePr>
        <p:xfrm>
          <a:off x="251520" y="1714875"/>
          <a:ext cx="4627327" cy="32366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68152"/>
                <a:gridCol w="1458976"/>
                <a:gridCol w="1289015"/>
                <a:gridCol w="511184"/>
              </a:tblGrid>
              <a:tr h="4954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 dirty="0">
                          <a:effectLst/>
                        </a:rPr>
                        <a:t>VARIABLE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 dirty="0">
                          <a:effectLst/>
                        </a:rPr>
                        <a:t>NO </a:t>
                      </a:r>
                      <a:r>
                        <a:rPr lang="es-ES" sz="1100" kern="100" dirty="0" smtClean="0">
                          <a:effectLst/>
                        </a:rPr>
                        <a:t>REMISION </a:t>
                      </a:r>
                      <a:r>
                        <a:rPr lang="es-ES" sz="1100" kern="100" dirty="0">
                          <a:effectLst/>
                        </a:rPr>
                        <a:t>(N=40)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 dirty="0" smtClean="0">
                          <a:effectLst/>
                        </a:rPr>
                        <a:t>REMISION </a:t>
                      </a:r>
                      <a:r>
                        <a:rPr lang="es-ES" sz="1100" kern="100" dirty="0">
                          <a:effectLst/>
                        </a:rPr>
                        <a:t>(N=21)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 dirty="0" smtClean="0">
                          <a:effectLst/>
                        </a:rPr>
                        <a:t>P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</a:tr>
              <a:tr h="3846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 dirty="0">
                          <a:effectLst/>
                        </a:rPr>
                        <a:t>FENO, </a:t>
                      </a:r>
                      <a:r>
                        <a:rPr lang="es-ES" sz="1100" kern="100" dirty="0" err="1">
                          <a:effectLst/>
                        </a:rPr>
                        <a:t>ppb</a:t>
                      </a:r>
                      <a:r>
                        <a:rPr lang="es-ES" sz="1100" kern="100" dirty="0">
                          <a:effectLst/>
                        </a:rPr>
                        <a:t> </a:t>
                      </a:r>
                      <a:r>
                        <a:rPr lang="es-ES" sz="1100" kern="100" dirty="0" smtClean="0">
                          <a:effectLst/>
                        </a:rPr>
                        <a:t>(mayor</a:t>
                      </a:r>
                      <a:r>
                        <a:rPr lang="es-ES" sz="1100" kern="100" baseline="0" dirty="0" smtClean="0">
                          <a:effectLst/>
                        </a:rPr>
                        <a:t> histórico</a:t>
                      </a:r>
                      <a:r>
                        <a:rPr lang="es-ES" sz="1100" kern="100" dirty="0" smtClean="0">
                          <a:effectLst/>
                        </a:rPr>
                        <a:t>)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 dirty="0">
                          <a:effectLst/>
                        </a:rPr>
                        <a:t>39.5 (23.5–74.5)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>
                          <a:effectLst/>
                        </a:rPr>
                        <a:t>64.6 (43.3–88.3)</a:t>
                      </a:r>
                      <a:endParaRPr lang="es-ES" sz="11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 dirty="0">
                          <a:effectLst/>
                        </a:rPr>
                        <a:t>0.176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</a:tr>
              <a:tr h="37377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100" dirty="0" err="1" smtClean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Eosinofilia</a:t>
                      </a:r>
                      <a:r>
                        <a:rPr lang="es-ES" sz="1100" b="1" kern="100" dirty="0" smtClean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 (Visita basal</a:t>
                      </a:r>
                      <a:r>
                        <a:rPr lang="es-ES" sz="1100" b="1" kern="100" baseline="0" dirty="0" smtClean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)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525 (372–795)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10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680 (540–1070)</a:t>
                      </a:r>
                      <a:endParaRPr lang="es-ES" sz="11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0.084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</a:tr>
              <a:tr h="3035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100" dirty="0" smtClean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Uso</a:t>
                      </a:r>
                      <a:r>
                        <a:rPr lang="es-ES" sz="1100" b="1" kern="100" baseline="0" dirty="0" smtClean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 de GC oral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17 (42.5)</a:t>
                      </a:r>
                      <a:endParaRPr lang="es-ES" sz="11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5 (23.8)</a:t>
                      </a:r>
                      <a:endParaRPr lang="es-ES" sz="11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0.154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</a:tr>
              <a:tr h="4149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FEV1 (% </a:t>
                      </a:r>
                      <a:r>
                        <a:rPr lang="es-ES" sz="1100" b="1" kern="100" dirty="0" smtClean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predicho)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68.1 (57.5–80.8)</a:t>
                      </a:r>
                      <a:endParaRPr lang="es-ES" sz="1100" b="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kern="10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76 (59.5–90.3)</a:t>
                      </a:r>
                      <a:endParaRPr lang="es-ES" sz="1100" b="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kern="10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0.094</a:t>
                      </a:r>
                      <a:endParaRPr lang="es-ES" sz="1100" b="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</a:tr>
              <a:tr h="421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FEV1 (</a:t>
                      </a:r>
                      <a:r>
                        <a:rPr lang="es-ES" sz="1100" b="1" kern="100" dirty="0" err="1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mL</a:t>
                      </a:r>
                      <a:r>
                        <a:rPr lang="es-ES" sz="1100" b="1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)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1560 (1142–2180)</a:t>
                      </a:r>
                      <a:endParaRPr lang="es-ES" sz="1100" b="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1940 (1430–2570)</a:t>
                      </a:r>
                      <a:endParaRPr lang="es-ES" sz="1100" b="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0.074</a:t>
                      </a:r>
                      <a:endParaRPr lang="es-ES" sz="1100" b="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</a:tr>
              <a:tr h="421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10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FVC (mL)</a:t>
                      </a:r>
                      <a:endParaRPr lang="es-ES" sz="110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2440 (1847–3455)</a:t>
                      </a:r>
                      <a:endParaRPr lang="es-ES" sz="1100" b="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2820 (2170–3800)</a:t>
                      </a:r>
                      <a:endParaRPr lang="es-ES" sz="1100" b="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kern="10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0.091</a:t>
                      </a:r>
                      <a:endParaRPr lang="es-ES" sz="1100" b="0" kern="10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</a:tr>
              <a:tr h="421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1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FVC (% </a:t>
                      </a:r>
                      <a:r>
                        <a:rPr lang="es-ES" sz="1100" b="1" kern="100" dirty="0" smtClean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predicho)</a:t>
                      </a:r>
                      <a:endParaRPr lang="es-ES" sz="110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83.9 (70.3–98.8)</a:t>
                      </a:r>
                      <a:endParaRPr lang="es-ES" sz="1100" b="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96 (81–106.6)</a:t>
                      </a:r>
                      <a:endParaRPr lang="es-ES" sz="1100" b="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100" b="0" kern="100" dirty="0">
                          <a:effectLst/>
                          <a:latin typeface="Arial" panose="020B0604020202020204" pitchFamily="34" charset="0"/>
                          <a:ea typeface="Aptos"/>
                          <a:cs typeface="Times New Roman" panose="02020603050405020304" pitchFamily="18" charset="0"/>
                        </a:rPr>
                        <a:t>0.091</a:t>
                      </a:r>
                      <a:endParaRPr lang="es-ES" sz="1100" b="0" kern="100" dirty="0">
                        <a:effectLst/>
                        <a:latin typeface="Aptos"/>
                        <a:ea typeface="Aptos"/>
                        <a:cs typeface="Times New Roman" panose="02020603050405020304" pitchFamily="18" charset="0"/>
                      </a:endParaRPr>
                    </a:p>
                  </a:txBody>
                  <a:tcPr marL="45720" marR="45720" marT="9525" marB="0"/>
                </a:tc>
              </a:tr>
            </a:tbl>
          </a:graphicData>
        </a:graphic>
      </p:graphicFrame>
      <p:sp>
        <p:nvSpPr>
          <p:cNvPr id="13" name="Flecha a la derecha con muesca 12"/>
          <p:cNvSpPr/>
          <p:nvPr/>
        </p:nvSpPr>
        <p:spPr>
          <a:xfrm rot="5400000">
            <a:off x="6786446" y="1876693"/>
            <a:ext cx="543905" cy="220269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769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/>
          </p:cNvSpPr>
          <p:nvPr/>
        </p:nvSpPr>
        <p:spPr>
          <a:xfrm>
            <a:off x="1259632" y="1275606"/>
            <a:ext cx="6840760" cy="70958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b="1" dirty="0" smtClean="0"/>
              <a:t>CONCLUSIONES</a:t>
            </a:r>
            <a:endParaRPr lang="es-ES" b="1" dirty="0"/>
          </a:p>
        </p:txBody>
      </p:sp>
      <p:sp>
        <p:nvSpPr>
          <p:cNvPr id="3" name="Rectángulo 2"/>
          <p:cNvSpPr/>
          <p:nvPr/>
        </p:nvSpPr>
        <p:spPr>
          <a:xfrm>
            <a:off x="539552" y="2499742"/>
            <a:ext cx="8280920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En esta cohorte de vida real, la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eosinofilia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basal se identifica como el único predictor independiente de 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remisión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clínica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(según SEPAR-REMAS)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a los 3 años en 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pacientes con AGNC 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tratados con </a:t>
            </a:r>
            <a:r>
              <a:rPr lang="es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mepolizumab</a:t>
            </a:r>
            <a:endParaRPr lang="es-ES" kern="100" dirty="0">
              <a:latin typeface="Arial" panose="020B0604020202020204" pitchFamily="34" charset="0"/>
              <a:ea typeface="Aptos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21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1009</Words>
  <Application>Microsoft Office PowerPoint</Application>
  <PresentationFormat>Presentación en pantalla (16:9)</PresentationFormat>
  <Paragraphs>130</Paragraphs>
  <Slides>9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Aptos</vt:lpstr>
      <vt:lpstr>Arial</vt:lpstr>
      <vt:lpstr>Calibri</vt:lpstr>
      <vt:lpstr>Courier New</vt:lpstr>
      <vt:lpstr>Times New Roman</vt:lpstr>
      <vt:lpstr>Wingdings</vt:lpstr>
      <vt:lpstr>Tema de Office</vt:lpstr>
      <vt:lpstr>IDENTIFICACIÓN DE PREDICTORES DE REMISIÓN CLÍNICA A LARGO PLAZO EN PACIENTES CON ASMA GRAVE NO CONTROLADA (AGNC) TRATADOS CON MEPOLIZUMAB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varios</cp:lastModifiedBy>
  <cp:revision>47</cp:revision>
  <dcterms:created xsi:type="dcterms:W3CDTF">2025-10-16T09:08:13Z</dcterms:created>
  <dcterms:modified xsi:type="dcterms:W3CDTF">2026-02-19T18:31:44Z</dcterms:modified>
</cp:coreProperties>
</file>