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Inter"/>
      <p:regular r:id="rId13"/>
      <p:bold r:id="rId14"/>
      <p:italic r:id="rId15"/>
      <p:boldItalic r:id="rId16"/>
    </p:embeddedFont>
    <p:embeddedFont>
      <p:font typeface="Inter Black"/>
      <p:bold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74">
          <p15:clr>
            <a:srgbClr val="000000"/>
          </p15:clr>
        </p15:guide>
        <p15:guide id="2" pos="2880">
          <p15:clr>
            <a:srgbClr val="000000"/>
          </p15:clr>
        </p15:guide>
        <p15:guide id="3" orient="horz" pos="1247">
          <p15:clr>
            <a:srgbClr val="747775"/>
          </p15:clr>
        </p15:guide>
      </p15:sldGuideLst>
    </p:ext>
    <p:ext uri="GoogleSlidesCustomDataVersion2">
      <go:slidesCustomData xmlns:go="http://customooxmlschemas.google.com/" r:id="rId19" roundtripDataSignature="AMtx7mhEAwS6WirDVweZEzcn1y9pAT5S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74" orient="horz"/>
        <p:guide pos="2880"/>
        <p:guide pos="124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Inter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Inter-italic.fntdata"/><Relationship Id="rId14" Type="http://schemas.openxmlformats.org/officeDocument/2006/relationships/font" Target="fonts/Inter-bold.fntdata"/><Relationship Id="rId17" Type="http://schemas.openxmlformats.org/officeDocument/2006/relationships/font" Target="fonts/InterBlack-bold.fntdata"/><Relationship Id="rId16" Type="http://schemas.openxmlformats.org/officeDocument/2006/relationships/font" Target="fonts/Inter-boldItalic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InterBlack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c2b09e93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3cc2b09e939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cc2b09e939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cc2b09e93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cc2b09e939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cc2b09e93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cc2b09e939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cc2b09e93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cc2b09e939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cc2b09e93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654028" y="1279675"/>
            <a:ext cx="46845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21"/>
              <a:buFont typeface="Inter"/>
              <a:buNone/>
            </a:pPr>
            <a:r>
              <a:rPr b="1" i="0" lang="es-ES" sz="2521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Comparación de terapias biológicas en asma grave</a:t>
            </a:r>
            <a:endParaRPr b="0" i="0" sz="2521" u="none" cap="none" strike="noStrike"/>
          </a:p>
        </p:txBody>
      </p:sp>
      <p:sp>
        <p:nvSpPr>
          <p:cNvPr id="85" name="Google Shape;85;p1"/>
          <p:cNvSpPr/>
          <p:nvPr/>
        </p:nvSpPr>
        <p:spPr>
          <a:xfrm>
            <a:off x="703225" y="2293975"/>
            <a:ext cx="39906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8"/>
              <a:buFont typeface="Inter"/>
              <a:buNone/>
            </a:pPr>
            <a:r>
              <a:rPr b="1" i="0" lang="es-ES" sz="15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Análisis del FEV1 y exacerbaciones a seis meses</a:t>
            </a:r>
            <a:endParaRPr b="0" i="0" sz="1500" u="none" cap="none" strike="noStrike"/>
          </a:p>
        </p:txBody>
      </p:sp>
      <p:sp>
        <p:nvSpPr>
          <p:cNvPr id="86" name="Google Shape;86;p1"/>
          <p:cNvSpPr/>
          <p:nvPr/>
        </p:nvSpPr>
        <p:spPr>
          <a:xfrm>
            <a:off x="654025" y="2976175"/>
            <a:ext cx="3892200" cy="9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74"/>
              <a:buFont typeface="Inter"/>
              <a:buNone/>
            </a:pPr>
            <a:r>
              <a:rPr b="1" i="0" lang="es-ES" sz="12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María del Mar Ugia Acosta</a:t>
            </a:r>
            <a:r>
              <a:rPr b="0" i="0" lang="es-ES" sz="12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, Sofía Gutiérrez Hernández, Ángel Carmona González, Isabel Castillo Rivillas, Aurelio Arnedillo Muñoz</a:t>
            </a:r>
            <a:endParaRPr b="0" i="0" sz="1200" u="none" cap="none" strike="noStrike">
              <a:solidFill>
                <a:srgbClr val="666666"/>
              </a:solidFill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703226" y="4145962"/>
            <a:ext cx="42222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74"/>
              <a:buFont typeface="Inter"/>
              <a:buNone/>
            </a:pPr>
            <a:r>
              <a:rPr b="0" i="0" lang="es-ES" sz="873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Hospital Universitario Puerta del Mar, Cádiz, España</a:t>
            </a:r>
            <a:endParaRPr b="0" i="0" sz="873" u="none" cap="none" strike="noStrike"/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34657" r="33214" t="0"/>
          <a:stretch/>
        </p:blipFill>
        <p:spPr>
          <a:xfrm>
            <a:off x="5337481" y="173950"/>
            <a:ext cx="2891770" cy="479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025" y="4518945"/>
            <a:ext cx="1797291" cy="37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1205950" y="578551"/>
            <a:ext cx="2861700" cy="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7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13"/>
              <a:buFont typeface="Inter"/>
              <a:buNone/>
            </a:pPr>
            <a:r>
              <a:rPr b="1" i="0" lang="es-ES" sz="211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Materiales y métodos</a:t>
            </a:r>
            <a:endParaRPr b="0" i="0" sz="2112" u="none" cap="none" strike="noStrike"/>
          </a:p>
        </p:txBody>
      </p:sp>
      <p:sp>
        <p:nvSpPr>
          <p:cNvPr id="95" name="Google Shape;95;p2"/>
          <p:cNvSpPr/>
          <p:nvPr/>
        </p:nvSpPr>
        <p:spPr>
          <a:xfrm>
            <a:off x="672740" y="1443670"/>
            <a:ext cx="7615200" cy="1071600"/>
          </a:xfrm>
          <a:prstGeom prst="roundRect">
            <a:avLst>
              <a:gd fmla="val 4809" name="adj"/>
            </a:avLst>
          </a:prstGeom>
          <a:solidFill>
            <a:srgbClr val="FFFFFF"/>
          </a:solidFill>
          <a:ln cap="flat" cmpd="sng" w="14600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550" lIns="58550" spcFirstLastPara="1" rIns="58550" wrap="square" tIns="5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695052" y="1458307"/>
            <a:ext cx="747900" cy="1042500"/>
          </a:xfrm>
          <a:prstGeom prst="roundRect">
            <a:avLst>
              <a:gd fmla="val 6923" name="adj"/>
            </a:avLst>
          </a:prstGeom>
          <a:solidFill>
            <a:srgbClr val="DADBF1"/>
          </a:solidFill>
          <a:ln>
            <a:noFill/>
          </a:ln>
        </p:spPr>
        <p:txBody>
          <a:bodyPr anchorCtr="0" anchor="ctr" bIns="58550" lIns="58550" spcFirstLastPara="1" rIns="58550" wrap="square" tIns="5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925147" y="1864566"/>
            <a:ext cx="280800" cy="2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41"/>
              <a:buFont typeface="Inter"/>
              <a:buNone/>
            </a:pPr>
            <a:r>
              <a:rPr b="1" i="0" lang="es-ES" sz="144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440" u="none" cap="none" strike="noStrike"/>
          </a:p>
        </p:txBody>
      </p:sp>
      <p:sp>
        <p:nvSpPr>
          <p:cNvPr id="98" name="Google Shape;98;p2"/>
          <p:cNvSpPr/>
          <p:nvPr/>
        </p:nvSpPr>
        <p:spPr>
          <a:xfrm>
            <a:off x="1601370" y="1580970"/>
            <a:ext cx="23388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85"/>
              <a:buFont typeface="Inter"/>
              <a:buNone/>
            </a:pPr>
            <a:r>
              <a:rPr b="1" i="0" lang="es-ES" sz="118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Diseño del estudio</a:t>
            </a:r>
            <a:endParaRPr b="0" i="0" sz="1184" u="none" cap="none" strike="noStrike"/>
          </a:p>
        </p:txBody>
      </p:sp>
      <p:sp>
        <p:nvSpPr>
          <p:cNvPr id="99" name="Google Shape;99;p2"/>
          <p:cNvSpPr/>
          <p:nvPr/>
        </p:nvSpPr>
        <p:spPr>
          <a:xfrm>
            <a:off x="1601370" y="1834911"/>
            <a:ext cx="6477300" cy="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60"/>
              <a:buFont typeface="Inter"/>
              <a:buNone/>
            </a:pPr>
            <a:r>
              <a:rPr b="0" i="0" lang="es-ES" sz="1216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Estudio </a:t>
            </a:r>
            <a:r>
              <a:rPr b="1" i="0" lang="es-ES" sz="1216" u="none" cap="none" strike="noStrike">
                <a:solidFill>
                  <a:srgbClr val="393F9B"/>
                </a:solidFill>
                <a:latin typeface="Inter"/>
                <a:ea typeface="Inter"/>
                <a:cs typeface="Inter"/>
                <a:sym typeface="Inter"/>
              </a:rPr>
              <a:t>observacional retrospectivo descriptivo</a:t>
            </a:r>
            <a:r>
              <a:rPr b="0" i="0" lang="es-ES" sz="1216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. Recopilación de datos clínicos y funcionales antes y 6 meses después del inicio de terapia biológica.</a:t>
            </a:r>
            <a:endParaRPr b="0" i="0" sz="1216" u="none" cap="none" strike="noStrike"/>
          </a:p>
        </p:txBody>
      </p:sp>
      <p:sp>
        <p:nvSpPr>
          <p:cNvPr id="100" name="Google Shape;100;p2"/>
          <p:cNvSpPr/>
          <p:nvPr/>
        </p:nvSpPr>
        <p:spPr>
          <a:xfrm>
            <a:off x="672740" y="2619297"/>
            <a:ext cx="7615200" cy="1071600"/>
          </a:xfrm>
          <a:prstGeom prst="roundRect">
            <a:avLst>
              <a:gd fmla="val 4809" name="adj"/>
            </a:avLst>
          </a:prstGeom>
          <a:solidFill>
            <a:srgbClr val="FFFFFF"/>
          </a:solidFill>
          <a:ln cap="flat" cmpd="sng" w="14600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550" lIns="58550" spcFirstLastPara="1" rIns="58550" wrap="square" tIns="5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695052" y="2633934"/>
            <a:ext cx="747900" cy="1042500"/>
          </a:xfrm>
          <a:prstGeom prst="roundRect">
            <a:avLst>
              <a:gd fmla="val 6923" name="adj"/>
            </a:avLst>
          </a:prstGeom>
          <a:solidFill>
            <a:srgbClr val="DADBF1"/>
          </a:solidFill>
          <a:ln>
            <a:noFill/>
          </a:ln>
        </p:spPr>
        <p:txBody>
          <a:bodyPr anchorCtr="0" anchor="ctr" bIns="58550" lIns="58550" spcFirstLastPara="1" rIns="58550" wrap="square" tIns="5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925147" y="3040193"/>
            <a:ext cx="280800" cy="2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41"/>
              <a:buFont typeface="Inter"/>
              <a:buNone/>
            </a:pPr>
            <a:r>
              <a:rPr b="1" i="0" lang="es-ES" sz="144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440" u="none" cap="none" strike="noStrike"/>
          </a:p>
        </p:txBody>
      </p:sp>
      <p:sp>
        <p:nvSpPr>
          <p:cNvPr id="103" name="Google Shape;103;p2"/>
          <p:cNvSpPr/>
          <p:nvPr/>
        </p:nvSpPr>
        <p:spPr>
          <a:xfrm>
            <a:off x="1601370" y="2756597"/>
            <a:ext cx="23820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85"/>
              <a:buFont typeface="Inter"/>
              <a:buNone/>
            </a:pPr>
            <a:r>
              <a:rPr b="1" i="0" lang="es-ES" sz="118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Población de estudio</a:t>
            </a:r>
            <a:endParaRPr b="0" i="0" sz="1184" u="none" cap="none" strike="noStrike"/>
          </a:p>
        </p:txBody>
      </p:sp>
      <p:sp>
        <p:nvSpPr>
          <p:cNvPr id="104" name="Google Shape;104;p2"/>
          <p:cNvSpPr/>
          <p:nvPr/>
        </p:nvSpPr>
        <p:spPr>
          <a:xfrm>
            <a:off x="1601370" y="3010538"/>
            <a:ext cx="6477300" cy="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60"/>
              <a:buFont typeface="Inter"/>
              <a:buNone/>
            </a:pPr>
            <a:r>
              <a:rPr i="0" lang="es-ES" sz="1216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134 pacientes con asma grave diagnosticada. Registro de variables demográficas, hábito tabáquico, historial de exacerbaciones y valores de FEV1 basal.</a:t>
            </a:r>
            <a:endParaRPr i="0" sz="1216" u="none" cap="none" strike="noStrike"/>
          </a:p>
        </p:txBody>
      </p:sp>
      <p:sp>
        <p:nvSpPr>
          <p:cNvPr id="105" name="Google Shape;105;p2"/>
          <p:cNvSpPr/>
          <p:nvPr/>
        </p:nvSpPr>
        <p:spPr>
          <a:xfrm>
            <a:off x="672740" y="3794924"/>
            <a:ext cx="7615200" cy="1071600"/>
          </a:xfrm>
          <a:prstGeom prst="roundRect">
            <a:avLst>
              <a:gd fmla="val 5787" name="adj"/>
            </a:avLst>
          </a:prstGeom>
          <a:solidFill>
            <a:srgbClr val="FFFFFF"/>
          </a:solidFill>
          <a:ln cap="flat" cmpd="sng" w="14600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550" lIns="58550" spcFirstLastPara="1" rIns="58550" wrap="square" tIns="5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695055" y="3809554"/>
            <a:ext cx="747900" cy="1042500"/>
          </a:xfrm>
          <a:prstGeom prst="roundRect">
            <a:avLst>
              <a:gd fmla="val 6923" name="adj"/>
            </a:avLst>
          </a:prstGeom>
          <a:solidFill>
            <a:srgbClr val="DADBF1"/>
          </a:solidFill>
          <a:ln>
            <a:noFill/>
          </a:ln>
        </p:spPr>
        <p:txBody>
          <a:bodyPr anchorCtr="0" anchor="ctr" bIns="58550" lIns="58550" spcFirstLastPara="1" rIns="58550" wrap="square" tIns="58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"/>
          <p:cNvSpPr/>
          <p:nvPr/>
        </p:nvSpPr>
        <p:spPr>
          <a:xfrm>
            <a:off x="925147" y="4215774"/>
            <a:ext cx="280800" cy="2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41"/>
              <a:buFont typeface="Inter"/>
              <a:buNone/>
            </a:pPr>
            <a:r>
              <a:rPr b="1" i="0" lang="es-ES" sz="144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440" u="none" cap="none" strike="noStrike"/>
          </a:p>
        </p:txBody>
      </p:sp>
      <p:sp>
        <p:nvSpPr>
          <p:cNvPr id="108" name="Google Shape;108;p2"/>
          <p:cNvSpPr/>
          <p:nvPr/>
        </p:nvSpPr>
        <p:spPr>
          <a:xfrm>
            <a:off x="1601370" y="3932224"/>
            <a:ext cx="24219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02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85"/>
              <a:buFont typeface="Inter"/>
              <a:buNone/>
            </a:pPr>
            <a:r>
              <a:rPr b="1" i="0" lang="es-ES" sz="118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Biologicos evaluados</a:t>
            </a:r>
            <a:endParaRPr b="0" i="0" sz="1184" u="none" cap="none" strike="noStrike"/>
          </a:p>
        </p:txBody>
      </p:sp>
      <p:sp>
        <p:nvSpPr>
          <p:cNvPr id="109" name="Google Shape;109;p2"/>
          <p:cNvSpPr/>
          <p:nvPr/>
        </p:nvSpPr>
        <p:spPr>
          <a:xfrm>
            <a:off x="1601370" y="4186164"/>
            <a:ext cx="64773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960"/>
              <a:buFont typeface="Inter"/>
              <a:buNone/>
            </a:pPr>
            <a:r>
              <a:rPr b="0" i="0" lang="es-ES" sz="1216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Cuatro moléculas: anti-IL5 (Mepolizumab), anti-IL5R (</a:t>
            </a:r>
            <a:r>
              <a:rPr lang="es-ES" sz="1216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Benralizumab</a:t>
            </a:r>
            <a:r>
              <a:rPr b="0" i="0" lang="es-ES" sz="1216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), anti-IL4Rα (Dupilumab) y anti-TSLP (Tezepelumab).</a:t>
            </a:r>
            <a:endParaRPr b="0" i="0" sz="1216" u="none" cap="none" strike="noStrik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cc2b09e939_0_15"/>
          <p:cNvSpPr/>
          <p:nvPr/>
        </p:nvSpPr>
        <p:spPr>
          <a:xfrm>
            <a:off x="1309475" y="532050"/>
            <a:ext cx="76179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8"/>
              <a:buFont typeface="Inter"/>
              <a:buNone/>
            </a:pPr>
            <a:r>
              <a:rPr b="1" i="0" lang="es-ES" sz="2407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Características epidemiológicas de la cohorte</a:t>
            </a:r>
            <a:endParaRPr b="0" i="0" sz="2407" u="none" cap="none" strike="noStrike"/>
          </a:p>
        </p:txBody>
      </p:sp>
      <p:sp>
        <p:nvSpPr>
          <p:cNvPr id="115" name="Google Shape;115;g3cc2b09e939_0_15"/>
          <p:cNvSpPr/>
          <p:nvPr/>
        </p:nvSpPr>
        <p:spPr>
          <a:xfrm>
            <a:off x="674745" y="1142940"/>
            <a:ext cx="38100" cy="805800"/>
          </a:xfrm>
          <a:prstGeom prst="rect">
            <a:avLst/>
          </a:prstGeom>
          <a:solidFill>
            <a:srgbClr val="4950BC"/>
          </a:solidFill>
          <a:ln>
            <a:noFill/>
          </a:ln>
        </p:spPr>
        <p:txBody>
          <a:bodyPr anchorCtr="0" anchor="ctr" bIns="57700" lIns="57700" spcFirstLastPara="1" rIns="57700" wrap="square" tIns="57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cc2b09e939_0_15"/>
          <p:cNvSpPr/>
          <p:nvPr/>
        </p:nvSpPr>
        <p:spPr>
          <a:xfrm>
            <a:off x="875541" y="1162170"/>
            <a:ext cx="19434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88"/>
              <a:buFont typeface="Inter"/>
              <a:buNone/>
            </a:pPr>
            <a:r>
              <a:rPr b="1" i="0" lang="es-ES" sz="1388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Composición por sexo</a:t>
            </a:r>
            <a:endParaRPr b="0" i="0" sz="1388" u="none" cap="none" strike="noStrike"/>
          </a:p>
        </p:txBody>
      </p:sp>
      <p:sp>
        <p:nvSpPr>
          <p:cNvPr id="117" name="Google Shape;117;g3cc2b09e939_0_15"/>
          <p:cNvSpPr/>
          <p:nvPr/>
        </p:nvSpPr>
        <p:spPr>
          <a:xfrm>
            <a:off x="875541" y="1471589"/>
            <a:ext cx="38439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04"/>
              <a:buFont typeface="Inter"/>
              <a:buNone/>
            </a:pPr>
            <a:r>
              <a:rPr b="1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107 (79,9%) mujeres</a:t>
            </a: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y 27 (20,1%) hombres, reflejando la mayor prevalencia femenina típica del asma grave</a:t>
            </a:r>
            <a:endParaRPr b="0" i="0" sz="1104" u="none" cap="none" strike="noStrike"/>
          </a:p>
        </p:txBody>
      </p:sp>
      <p:sp>
        <p:nvSpPr>
          <p:cNvPr id="118" name="Google Shape;118;g3cc2b09e939_0_15"/>
          <p:cNvSpPr/>
          <p:nvPr/>
        </p:nvSpPr>
        <p:spPr>
          <a:xfrm>
            <a:off x="5099368" y="2164452"/>
            <a:ext cx="38100" cy="805800"/>
          </a:xfrm>
          <a:prstGeom prst="rect">
            <a:avLst/>
          </a:prstGeom>
          <a:solidFill>
            <a:srgbClr val="4950BC"/>
          </a:solidFill>
          <a:ln>
            <a:noFill/>
          </a:ln>
        </p:spPr>
        <p:txBody>
          <a:bodyPr anchorCtr="0" anchor="ctr" bIns="57700" lIns="57700" spcFirstLastPara="1" rIns="57700" wrap="square" tIns="57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cc2b09e939_0_15"/>
          <p:cNvSpPr/>
          <p:nvPr/>
        </p:nvSpPr>
        <p:spPr>
          <a:xfrm>
            <a:off x="5300165" y="2183682"/>
            <a:ext cx="17889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88"/>
              <a:buFont typeface="Inter"/>
              <a:buNone/>
            </a:pPr>
            <a:r>
              <a:rPr b="1" i="0" lang="es-ES" sz="1388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Edad media</a:t>
            </a:r>
            <a:endParaRPr b="0" i="0" sz="1388" u="none" cap="none" strike="noStrike"/>
          </a:p>
        </p:txBody>
      </p:sp>
      <p:sp>
        <p:nvSpPr>
          <p:cNvPr id="120" name="Google Shape;120;g3cc2b09e939_0_15"/>
          <p:cNvSpPr/>
          <p:nvPr/>
        </p:nvSpPr>
        <p:spPr>
          <a:xfrm>
            <a:off x="5300165" y="2493101"/>
            <a:ext cx="38439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04"/>
              <a:buFont typeface="Inter"/>
              <a:buNone/>
            </a:pPr>
            <a:r>
              <a:rPr b="1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56,73 ± 15,33 años</a:t>
            </a: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 correspondiente a una población mayormente adulta</a:t>
            </a:r>
            <a:endParaRPr b="0" i="0" sz="1104" u="none" cap="none" strike="noStrike"/>
          </a:p>
        </p:txBody>
      </p:sp>
      <p:sp>
        <p:nvSpPr>
          <p:cNvPr id="121" name="Google Shape;121;g3cc2b09e939_0_15"/>
          <p:cNvSpPr/>
          <p:nvPr/>
        </p:nvSpPr>
        <p:spPr>
          <a:xfrm>
            <a:off x="5099372" y="1174400"/>
            <a:ext cx="38100" cy="805800"/>
          </a:xfrm>
          <a:prstGeom prst="rect">
            <a:avLst/>
          </a:prstGeom>
          <a:solidFill>
            <a:srgbClr val="4950BC"/>
          </a:solidFill>
          <a:ln>
            <a:noFill/>
          </a:ln>
        </p:spPr>
        <p:txBody>
          <a:bodyPr anchorCtr="0" anchor="ctr" bIns="57700" lIns="57700" spcFirstLastPara="1" rIns="57700" wrap="square" tIns="57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cc2b09e939_0_15"/>
          <p:cNvSpPr/>
          <p:nvPr/>
        </p:nvSpPr>
        <p:spPr>
          <a:xfrm>
            <a:off x="5300168" y="1193630"/>
            <a:ext cx="17889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88"/>
              <a:buFont typeface="Inter"/>
              <a:buNone/>
            </a:pPr>
            <a:r>
              <a:rPr b="1" i="0" lang="es-ES" sz="1388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Hábito tabáquico</a:t>
            </a:r>
            <a:endParaRPr b="0" i="0" sz="1388" u="none" cap="none" strike="noStrike"/>
          </a:p>
        </p:txBody>
      </p:sp>
      <p:sp>
        <p:nvSpPr>
          <p:cNvPr id="123" name="Google Shape;123;g3cc2b09e939_0_15"/>
          <p:cNvSpPr/>
          <p:nvPr/>
        </p:nvSpPr>
        <p:spPr>
          <a:xfrm>
            <a:off x="5300168" y="1503050"/>
            <a:ext cx="38439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04"/>
              <a:buFont typeface="Inter"/>
              <a:buNone/>
            </a:pP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50 (</a:t>
            </a:r>
            <a:r>
              <a:rPr b="1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58,14%</a:t>
            </a: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 no fumadores, 75 (</a:t>
            </a:r>
            <a:r>
              <a:rPr b="1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38,76%</a:t>
            </a: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 exfumadores y 4 (</a:t>
            </a:r>
            <a:r>
              <a:rPr b="1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3,10%</a:t>
            </a: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 fumadores activos</a:t>
            </a:r>
            <a:endParaRPr b="0" i="0" sz="1104" u="none" cap="none" strike="noStrike"/>
          </a:p>
        </p:txBody>
      </p:sp>
      <p:sp>
        <p:nvSpPr>
          <p:cNvPr id="124" name="Google Shape;124;g3cc2b09e939_0_15"/>
          <p:cNvSpPr/>
          <p:nvPr/>
        </p:nvSpPr>
        <p:spPr>
          <a:xfrm>
            <a:off x="5099372" y="3478599"/>
            <a:ext cx="38100" cy="925200"/>
          </a:xfrm>
          <a:prstGeom prst="rect">
            <a:avLst/>
          </a:prstGeom>
          <a:solidFill>
            <a:srgbClr val="4950BC"/>
          </a:solidFill>
          <a:ln>
            <a:noFill/>
          </a:ln>
        </p:spPr>
        <p:txBody>
          <a:bodyPr anchorCtr="0" anchor="ctr" bIns="57700" lIns="57700" spcFirstLastPara="1" rIns="57700" wrap="square" tIns="57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3cc2b09e939_0_15"/>
          <p:cNvSpPr/>
          <p:nvPr/>
        </p:nvSpPr>
        <p:spPr>
          <a:xfrm>
            <a:off x="5300155" y="3237241"/>
            <a:ext cx="37563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88"/>
              <a:buFont typeface="Inter"/>
              <a:buNone/>
            </a:pPr>
            <a:r>
              <a:rPr b="1" lang="es-ES" sz="1388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Tratamiento biológico distribuido</a:t>
            </a:r>
            <a:endParaRPr b="0" i="0" sz="1388" u="none" cap="none" strike="noStrike"/>
          </a:p>
        </p:txBody>
      </p:sp>
      <p:sp>
        <p:nvSpPr>
          <p:cNvPr id="126" name="Google Shape;126;g3cc2b09e939_0_15"/>
          <p:cNvSpPr/>
          <p:nvPr/>
        </p:nvSpPr>
        <p:spPr>
          <a:xfrm>
            <a:off x="5213469" y="3539040"/>
            <a:ext cx="35697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34375" lvl="0" marL="216345" marR="0" rtl="0" algn="l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04"/>
              <a:buFont typeface="Inter"/>
              <a:buChar char="•"/>
            </a:pP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Dupilumab: 58 pacientes (43,3%)</a:t>
            </a:r>
            <a:endParaRPr b="0" i="0" sz="1104" u="none" cap="none" strike="noStrike"/>
          </a:p>
          <a:p>
            <a:pPr indent="-234375" lvl="0" marL="216345" marR="0" rtl="0" algn="l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04"/>
              <a:buFont typeface="Inter"/>
              <a:buChar char="•"/>
            </a:pP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Benralizumab: 35 pacientes (26,1%)</a:t>
            </a:r>
            <a:endParaRPr b="0" i="0" sz="1104" u="none" cap="none" strike="noStrike"/>
          </a:p>
          <a:p>
            <a:pPr indent="-234375" lvl="0" marL="216345" marR="0" rtl="0" algn="l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04"/>
              <a:buFont typeface="Inter"/>
              <a:buChar char="•"/>
            </a:pP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Mepolizumab: 25 pacientes (18,6%)</a:t>
            </a:r>
            <a:endParaRPr b="0" i="0" sz="1104" u="none" cap="none" strike="noStrike"/>
          </a:p>
          <a:p>
            <a:pPr indent="-234375" lvl="0" marL="216345" marR="0" rtl="0" algn="l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04"/>
              <a:buFont typeface="Inter"/>
              <a:buChar char="•"/>
            </a:pPr>
            <a:r>
              <a:rPr b="0" i="0" lang="es-ES" sz="110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Tezepelumab: 16 pacientes (11,9%)</a:t>
            </a:r>
            <a:endParaRPr b="0" i="0" sz="1104" u="none" cap="none" strike="noStrike"/>
          </a:p>
        </p:txBody>
      </p:sp>
      <p:pic>
        <p:nvPicPr>
          <p:cNvPr descr="preencoded.png" id="127" name="Google Shape;127;g3cc2b09e939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5" y="2183688"/>
            <a:ext cx="4719104" cy="251614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cc2b09e939_0_15"/>
          <p:cNvSpPr/>
          <p:nvPr/>
        </p:nvSpPr>
        <p:spPr>
          <a:xfrm>
            <a:off x="1831229" y="4719060"/>
            <a:ext cx="107400" cy="107400"/>
          </a:xfrm>
          <a:prstGeom prst="roundRect">
            <a:avLst>
              <a:gd fmla="val 10764" name="adj"/>
            </a:avLst>
          </a:prstGeom>
          <a:solidFill>
            <a:srgbClr val="151738"/>
          </a:solidFill>
          <a:ln>
            <a:noFill/>
          </a:ln>
        </p:spPr>
        <p:txBody>
          <a:bodyPr anchorCtr="0" anchor="ctr" bIns="57700" lIns="57700" spcFirstLastPara="1" rIns="57700" wrap="square" tIns="57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cc2b09e939_0_15"/>
          <p:cNvSpPr/>
          <p:nvPr/>
        </p:nvSpPr>
        <p:spPr>
          <a:xfrm>
            <a:off x="1976888" y="4719060"/>
            <a:ext cx="460800" cy="1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20"/>
              <a:buFont typeface="Inter"/>
              <a:buNone/>
            </a:pPr>
            <a:r>
              <a:rPr b="0" i="0" lang="es-ES" sz="82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Hombres</a:t>
            </a:r>
            <a:endParaRPr b="0" i="0" sz="820" u="none" cap="none" strike="noStrike"/>
          </a:p>
        </p:txBody>
      </p:sp>
      <p:sp>
        <p:nvSpPr>
          <p:cNvPr id="130" name="Google Shape;130;g3cc2b09e939_0_15"/>
          <p:cNvSpPr/>
          <p:nvPr/>
        </p:nvSpPr>
        <p:spPr>
          <a:xfrm>
            <a:off x="2534205" y="4719060"/>
            <a:ext cx="107400" cy="107400"/>
          </a:xfrm>
          <a:prstGeom prst="roundRect">
            <a:avLst>
              <a:gd fmla="val 10764" name="adj"/>
            </a:avLst>
          </a:prstGeom>
          <a:solidFill>
            <a:srgbClr val="4C53BD"/>
          </a:solidFill>
          <a:ln>
            <a:noFill/>
          </a:ln>
        </p:spPr>
        <p:txBody>
          <a:bodyPr anchorCtr="0" anchor="ctr" bIns="57700" lIns="57700" spcFirstLastPara="1" rIns="57700" wrap="square" tIns="57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cc2b09e939_0_15"/>
          <p:cNvSpPr/>
          <p:nvPr/>
        </p:nvSpPr>
        <p:spPr>
          <a:xfrm>
            <a:off x="2679863" y="4719060"/>
            <a:ext cx="406500" cy="1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820"/>
              <a:buFont typeface="Inter"/>
              <a:buNone/>
            </a:pPr>
            <a:r>
              <a:rPr b="0" i="0" lang="es-ES" sz="820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Mujeres</a:t>
            </a:r>
            <a:endParaRPr b="0" i="0" sz="820" u="none" cap="none" strike="noStrik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cc2b09e939_0_18"/>
          <p:cNvSpPr/>
          <p:nvPr/>
        </p:nvSpPr>
        <p:spPr>
          <a:xfrm>
            <a:off x="1272496" y="469962"/>
            <a:ext cx="53367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2"/>
              <a:buFont typeface="Inter"/>
              <a:buNone/>
            </a:pPr>
            <a:r>
              <a:rPr b="1" i="0" lang="es-ES" sz="3001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Resultados: Exacerbaciones</a:t>
            </a:r>
            <a:endParaRPr b="0" i="0" sz="3001" u="none" cap="none" strike="noStrike"/>
          </a:p>
        </p:txBody>
      </p:sp>
      <p:sp>
        <p:nvSpPr>
          <p:cNvPr id="137" name="Google Shape;137;g3cc2b09e939_0_18"/>
          <p:cNvSpPr/>
          <p:nvPr/>
        </p:nvSpPr>
        <p:spPr>
          <a:xfrm>
            <a:off x="492721" y="1180461"/>
            <a:ext cx="42522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4950BC"/>
              </a:buClr>
              <a:buSzPts val="1484"/>
              <a:buFont typeface="Inter"/>
              <a:buNone/>
            </a:pPr>
            <a:r>
              <a:rPr b="1" i="0" lang="es-ES" sz="1483" u="none" cap="none" strike="noStrike">
                <a:solidFill>
                  <a:srgbClr val="4950BC"/>
                </a:solidFill>
                <a:latin typeface="Inter"/>
                <a:ea typeface="Inter"/>
                <a:cs typeface="Inter"/>
                <a:sym typeface="Inter"/>
              </a:rPr>
              <a:t>Reducción significativa en todas las cohortes</a:t>
            </a:r>
            <a:endParaRPr b="0" i="0" sz="1483" u="none" cap="none" strike="noStrike"/>
          </a:p>
        </p:txBody>
      </p:sp>
      <p:sp>
        <p:nvSpPr>
          <p:cNvPr id="138" name="Google Shape;138;g3cc2b09e939_0_18"/>
          <p:cNvSpPr/>
          <p:nvPr/>
        </p:nvSpPr>
        <p:spPr>
          <a:xfrm>
            <a:off x="590538" y="1515610"/>
            <a:ext cx="3921600" cy="890100"/>
          </a:xfrm>
          <a:prstGeom prst="roundRect">
            <a:avLst>
              <a:gd fmla="val 7148" name="adj"/>
            </a:avLst>
          </a:prstGeom>
          <a:solidFill>
            <a:srgbClr val="DADBF1"/>
          </a:solidFill>
          <a:ln cap="flat" cmpd="sng" w="20025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025" lIns="60025" spcFirstLastPara="1" rIns="60025" wrap="square" tIns="60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2"/>
          </a:p>
        </p:txBody>
      </p:sp>
      <p:sp>
        <p:nvSpPr>
          <p:cNvPr id="139" name="Google Shape;139;g3cc2b09e939_0_18"/>
          <p:cNvSpPr/>
          <p:nvPr/>
        </p:nvSpPr>
        <p:spPr>
          <a:xfrm>
            <a:off x="324175" y="2542198"/>
            <a:ext cx="85200" cy="2470200"/>
          </a:xfrm>
          <a:prstGeom prst="roundRect">
            <a:avLst>
              <a:gd fmla="val 76789" name="adj"/>
            </a:avLst>
          </a:prstGeom>
          <a:solidFill>
            <a:srgbClr val="4950BC"/>
          </a:solidFill>
          <a:ln>
            <a:noFill/>
          </a:ln>
        </p:spPr>
        <p:txBody>
          <a:bodyPr anchorCtr="0" anchor="ctr" bIns="63100" lIns="63100" spcFirstLastPara="1" rIns="63100" wrap="square" tIns="6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cc2b09e939_0_18"/>
          <p:cNvSpPr/>
          <p:nvPr/>
        </p:nvSpPr>
        <p:spPr>
          <a:xfrm>
            <a:off x="771638" y="1650942"/>
            <a:ext cx="2814000" cy="1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12"/>
              <a:buFont typeface="Inter"/>
              <a:buNone/>
            </a:pPr>
            <a:r>
              <a:rPr b="1" i="0" lang="es-ES" sz="121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Reducción global</a:t>
            </a:r>
            <a:endParaRPr b="0" i="0" sz="1215" u="none" cap="none" strike="noStrike"/>
          </a:p>
        </p:txBody>
      </p:sp>
      <p:sp>
        <p:nvSpPr>
          <p:cNvPr id="141" name="Google Shape;141;g3cc2b09e939_0_18"/>
          <p:cNvSpPr/>
          <p:nvPr/>
        </p:nvSpPr>
        <p:spPr>
          <a:xfrm>
            <a:off x="727163" y="1859560"/>
            <a:ext cx="36483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50"/>
              <a:buFont typeface="Inter"/>
              <a:buNone/>
            </a:pPr>
            <a:r>
              <a:rPr b="1" i="0" lang="es-ES" sz="952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2,58 ± 2,34</a:t>
            </a:r>
            <a:r>
              <a:rPr b="0" i="0" lang="es-ES" sz="952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exacerbaciones antes vs </a:t>
            </a:r>
            <a:r>
              <a:rPr b="1" i="0" lang="es-ES" sz="952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0,49 ± 1,04</a:t>
            </a:r>
            <a:r>
              <a:rPr b="0" i="0" lang="es-ES" sz="952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a los 6 meses </a:t>
            </a:r>
            <a:r>
              <a:rPr b="0" i="1" lang="es-ES" sz="952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(p &lt; 0,001)</a:t>
            </a:r>
            <a:endParaRPr b="0" i="0" sz="952" u="none" cap="none" strike="noStrike"/>
          </a:p>
        </p:txBody>
      </p:sp>
      <p:sp>
        <p:nvSpPr>
          <p:cNvPr id="142" name="Google Shape;142;g3cc2b09e939_0_18"/>
          <p:cNvSpPr/>
          <p:nvPr/>
        </p:nvSpPr>
        <p:spPr>
          <a:xfrm>
            <a:off x="610022" y="2705423"/>
            <a:ext cx="16122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668"/>
              <a:buFont typeface="Inter"/>
              <a:buNone/>
            </a:pPr>
            <a:r>
              <a:rPr b="1" i="0" lang="es-ES" sz="1513" u="none" cap="none" strike="noStrike">
                <a:solidFill>
                  <a:srgbClr val="1C4587"/>
                </a:solidFill>
                <a:latin typeface="Inter"/>
                <a:ea typeface="Inter"/>
                <a:cs typeface="Inter"/>
                <a:sym typeface="Inter"/>
              </a:rPr>
              <a:t>Dupilumab</a:t>
            </a:r>
            <a:endParaRPr b="0" i="0" sz="1513" u="none" cap="none" strike="noStrike">
              <a:solidFill>
                <a:srgbClr val="1C4587"/>
              </a:solidFill>
            </a:endParaRPr>
          </a:p>
        </p:txBody>
      </p:sp>
      <p:sp>
        <p:nvSpPr>
          <p:cNvPr id="143" name="Google Shape;143;g3cc2b09e939_0_18"/>
          <p:cNvSpPr/>
          <p:nvPr/>
        </p:nvSpPr>
        <p:spPr>
          <a:xfrm>
            <a:off x="710632" y="2962317"/>
            <a:ext cx="42522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58"/>
              <a:buFont typeface="Inter"/>
              <a:buNone/>
            </a:pPr>
            <a:r>
              <a:rPr b="1" i="0" lang="es-ES" sz="106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2,56 ± 2,18</a:t>
            </a:r>
            <a:r>
              <a:rPr b="0" i="0" lang="es-ES" sz="106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b="1" i="0" lang="es-ES" sz="106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0,49 ± 0,67</a:t>
            </a:r>
            <a:r>
              <a:rPr b="0" i="0" lang="es-ES" sz="106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exacerbaciones </a:t>
            </a:r>
            <a:r>
              <a:rPr b="0" i="1" lang="es-ES" sz="1064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(p &lt; 0,001)</a:t>
            </a:r>
            <a:endParaRPr b="0" i="0" sz="1064" u="none" cap="none" strike="noStrike"/>
          </a:p>
        </p:txBody>
      </p:sp>
      <p:sp>
        <p:nvSpPr>
          <p:cNvPr id="144" name="Google Shape;144;g3cc2b09e939_0_18"/>
          <p:cNvSpPr/>
          <p:nvPr/>
        </p:nvSpPr>
        <p:spPr>
          <a:xfrm>
            <a:off x="603282" y="4524984"/>
            <a:ext cx="16257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73"/>
              <a:buFont typeface="Inter"/>
              <a:buNone/>
            </a:pPr>
            <a:r>
              <a:rPr b="1" i="0" lang="es-ES" sz="1472" u="none" cap="none" strike="noStrike">
                <a:solidFill>
                  <a:srgbClr val="1C4587"/>
                </a:solidFill>
                <a:latin typeface="Inter"/>
                <a:ea typeface="Inter"/>
                <a:cs typeface="Inter"/>
                <a:sym typeface="Inter"/>
              </a:rPr>
              <a:t>Tezepelumab</a:t>
            </a:r>
            <a:endParaRPr b="0" i="0" sz="1472" u="none" cap="none" strike="noStrike">
              <a:solidFill>
                <a:srgbClr val="1C4587"/>
              </a:solidFill>
            </a:endParaRPr>
          </a:p>
        </p:txBody>
      </p:sp>
      <p:sp>
        <p:nvSpPr>
          <p:cNvPr id="145" name="Google Shape;145;g3cc2b09e939_0_18"/>
          <p:cNvSpPr/>
          <p:nvPr/>
        </p:nvSpPr>
        <p:spPr>
          <a:xfrm>
            <a:off x="673832" y="4779514"/>
            <a:ext cx="3991500" cy="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199"/>
              <a:buFont typeface="Inter"/>
              <a:buNone/>
            </a:pPr>
            <a:r>
              <a:rPr b="1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1,59 ± 1,59</a:t>
            </a:r>
            <a:r>
              <a:rPr b="0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b="1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0,31 ± 0,48</a:t>
            </a:r>
            <a:r>
              <a:rPr b="0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exacerbaciones </a:t>
            </a:r>
            <a:r>
              <a:rPr b="0" i="1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(p &lt; 0,001)</a:t>
            </a:r>
            <a:endParaRPr b="0" i="0" sz="1035" u="none" cap="none" strike="noStrike"/>
          </a:p>
        </p:txBody>
      </p:sp>
      <p:sp>
        <p:nvSpPr>
          <p:cNvPr id="146" name="Google Shape;146;g3cc2b09e939_0_18"/>
          <p:cNvSpPr/>
          <p:nvPr/>
        </p:nvSpPr>
        <p:spPr>
          <a:xfrm>
            <a:off x="610014" y="3862057"/>
            <a:ext cx="21078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484"/>
              <a:buFont typeface="Inter"/>
              <a:buNone/>
            </a:pPr>
            <a:r>
              <a:rPr b="1" i="0" lang="es-ES" sz="1483" u="none" cap="none" strike="noStrike">
                <a:solidFill>
                  <a:srgbClr val="1C4587"/>
                </a:solidFill>
                <a:latin typeface="Inter"/>
                <a:ea typeface="Inter"/>
                <a:cs typeface="Inter"/>
                <a:sym typeface="Inter"/>
              </a:rPr>
              <a:t>Benralizumab</a:t>
            </a:r>
            <a:endParaRPr b="0" i="0" sz="1483" u="none" cap="none" strike="noStrike">
              <a:solidFill>
                <a:srgbClr val="1C4587"/>
              </a:solidFill>
            </a:endParaRPr>
          </a:p>
        </p:txBody>
      </p:sp>
      <p:sp>
        <p:nvSpPr>
          <p:cNvPr id="147" name="Google Shape;147;g3cc2b09e939_0_18"/>
          <p:cNvSpPr/>
          <p:nvPr/>
        </p:nvSpPr>
        <p:spPr>
          <a:xfrm>
            <a:off x="711755" y="4152369"/>
            <a:ext cx="41769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08"/>
              <a:buFont typeface="Inter"/>
              <a:buNone/>
            </a:pPr>
            <a:r>
              <a:rPr b="1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2,46 ± 1,90</a:t>
            </a:r>
            <a:r>
              <a:rPr b="0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b="1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0,87 ± 1,74</a:t>
            </a:r>
            <a:r>
              <a:rPr b="0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exacerbaciones </a:t>
            </a:r>
            <a:r>
              <a:rPr b="0" i="1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(p &lt; 0,001)</a:t>
            </a:r>
            <a:endParaRPr b="0" i="0" sz="1035" u="none" cap="none" strike="noStrike"/>
          </a:p>
        </p:txBody>
      </p:sp>
      <p:sp>
        <p:nvSpPr>
          <p:cNvPr id="148" name="Google Shape;148;g3cc2b09e939_0_18"/>
          <p:cNvSpPr/>
          <p:nvPr/>
        </p:nvSpPr>
        <p:spPr>
          <a:xfrm>
            <a:off x="590546" y="3262483"/>
            <a:ext cx="18231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323"/>
              <a:buFont typeface="Inter"/>
              <a:buNone/>
            </a:pPr>
            <a:r>
              <a:rPr b="1" i="0" lang="es-ES" sz="1516" u="none" cap="none" strike="noStrike">
                <a:solidFill>
                  <a:srgbClr val="1C4587"/>
                </a:solidFill>
                <a:latin typeface="Inter"/>
                <a:ea typeface="Inter"/>
                <a:cs typeface="Inter"/>
                <a:sym typeface="Inter"/>
              </a:rPr>
              <a:t>Mepolizumab</a:t>
            </a:r>
            <a:endParaRPr b="0" i="0" sz="1516" u="none" cap="none" strike="noStrike">
              <a:solidFill>
                <a:srgbClr val="1C4587"/>
              </a:solidFill>
            </a:endParaRPr>
          </a:p>
        </p:txBody>
      </p:sp>
      <p:sp>
        <p:nvSpPr>
          <p:cNvPr id="149" name="Google Shape;149;g3cc2b09e939_0_18"/>
          <p:cNvSpPr/>
          <p:nvPr/>
        </p:nvSpPr>
        <p:spPr>
          <a:xfrm>
            <a:off x="727165" y="3558855"/>
            <a:ext cx="36483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077"/>
              <a:buFont typeface="Inter"/>
              <a:buNone/>
            </a:pPr>
            <a:r>
              <a:rPr b="1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3,50 ± 3,31</a:t>
            </a:r>
            <a:r>
              <a:rPr b="0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a </a:t>
            </a:r>
            <a:r>
              <a:rPr b="1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0,09 ± 0,42</a:t>
            </a:r>
            <a:r>
              <a:rPr b="0" i="0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exacerbaciones </a:t>
            </a:r>
            <a:r>
              <a:rPr b="0" i="1" lang="es-ES" sz="103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(p &lt; 0,001)</a:t>
            </a:r>
            <a:endParaRPr b="0" i="0" sz="1035" u="none" cap="none" strike="noStrike"/>
          </a:p>
        </p:txBody>
      </p:sp>
      <p:sp>
        <p:nvSpPr>
          <p:cNvPr id="150" name="Google Shape;150;g3cc2b09e939_0_18"/>
          <p:cNvSpPr/>
          <p:nvPr/>
        </p:nvSpPr>
        <p:spPr>
          <a:xfrm>
            <a:off x="4512150" y="4256217"/>
            <a:ext cx="3921600" cy="776700"/>
          </a:xfrm>
          <a:prstGeom prst="roundRect">
            <a:avLst>
              <a:gd fmla="val 0" name="adj"/>
            </a:avLst>
          </a:prstGeom>
          <a:solidFill>
            <a:srgbClr val="C7C9EA"/>
          </a:solidFill>
          <a:ln>
            <a:noFill/>
          </a:ln>
        </p:spPr>
        <p:txBody>
          <a:bodyPr anchorCtr="0" anchor="ctr" bIns="36275" lIns="36275" spcFirstLastPara="1" rIns="36275" wrap="square" tIns="36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5"/>
          </a:p>
        </p:txBody>
      </p:sp>
      <p:sp>
        <p:nvSpPr>
          <p:cNvPr id="151" name="Google Shape;151;g3cc2b09e939_0_18"/>
          <p:cNvSpPr/>
          <p:nvPr/>
        </p:nvSpPr>
        <p:spPr>
          <a:xfrm>
            <a:off x="4591403" y="4334645"/>
            <a:ext cx="3763200" cy="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"/>
              <a:buFont typeface="Inter"/>
              <a:buNone/>
            </a:pPr>
            <a:r>
              <a:rPr b="1" i="0" lang="es-ES" sz="694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Observación clave:</a:t>
            </a:r>
            <a:r>
              <a:rPr b="0" i="0" lang="es-ES" sz="694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Todo</a:t>
            </a:r>
            <a:r>
              <a:rPr lang="es-ES" sz="694">
                <a:latin typeface="Inter"/>
                <a:ea typeface="Inter"/>
                <a:cs typeface="Inter"/>
                <a:sym typeface="Inter"/>
              </a:rPr>
              <a:t>s los fármacos demostraron reducción global de las exacerbaciones con una p &lt;0,001; sin embargo no hubo diferencias significativas (p 0.055) entre los diferentes biológicos, </a:t>
            </a:r>
            <a:r>
              <a:rPr b="1" lang="es-ES" sz="694">
                <a:latin typeface="Inter"/>
                <a:ea typeface="Inter"/>
                <a:cs typeface="Inter"/>
                <a:sym typeface="Inter"/>
              </a:rPr>
              <a:t>aunque sí una cierta tendencia más marcada a favor del Mepolizumab</a:t>
            </a:r>
            <a:endParaRPr sz="694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52" name="Google Shape;152;g3cc2b09e939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925" y="1180449"/>
            <a:ext cx="3850972" cy="284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cc2b09e939_0_9"/>
          <p:cNvSpPr/>
          <p:nvPr/>
        </p:nvSpPr>
        <p:spPr>
          <a:xfrm>
            <a:off x="1339625" y="463550"/>
            <a:ext cx="70719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2"/>
              <a:buFont typeface="Inter"/>
              <a:buNone/>
            </a:pPr>
            <a:r>
              <a:rPr b="1" i="0" lang="es-ES" sz="3033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Resultados: Función pulmonar (FEV1)</a:t>
            </a:r>
            <a:endParaRPr b="0" i="0" sz="3033" u="none" cap="none" strike="noStrike"/>
          </a:p>
        </p:txBody>
      </p:sp>
      <p:sp>
        <p:nvSpPr>
          <p:cNvPr id="158" name="Google Shape;158;g3cc2b09e939_0_9"/>
          <p:cNvSpPr/>
          <p:nvPr/>
        </p:nvSpPr>
        <p:spPr>
          <a:xfrm>
            <a:off x="467647" y="1299173"/>
            <a:ext cx="1556100" cy="2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Inter"/>
              <a:buNone/>
            </a:pPr>
            <a:r>
              <a:rPr b="1" i="0" lang="es-ES" sz="111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Mejora global del FEV1</a:t>
            </a:r>
            <a:endParaRPr b="0" i="0" sz="1112" u="none" cap="none" strike="noStrike"/>
          </a:p>
        </p:txBody>
      </p:sp>
      <p:sp>
        <p:nvSpPr>
          <p:cNvPr id="159" name="Google Shape;159;g3cc2b09e939_0_9"/>
          <p:cNvSpPr/>
          <p:nvPr/>
        </p:nvSpPr>
        <p:spPr>
          <a:xfrm>
            <a:off x="467647" y="1656726"/>
            <a:ext cx="31335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4950BC"/>
              </a:buClr>
              <a:buSzPts val="794"/>
              <a:buFont typeface="Inter"/>
              <a:buNone/>
            </a:pPr>
            <a:r>
              <a:rPr b="1" i="0" lang="es-ES" sz="921" u="none" cap="none" strike="noStrike">
                <a:solidFill>
                  <a:srgbClr val="4950BC"/>
                </a:solidFill>
                <a:latin typeface="Inter"/>
                <a:ea typeface="Inter"/>
                <a:cs typeface="Inter"/>
                <a:sym typeface="Inter"/>
              </a:rPr>
              <a:t>1822,01 ± 844,4 ml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antes del tratamiento vs </a:t>
            </a:r>
            <a:r>
              <a:rPr b="1" i="0" lang="es-ES" sz="921" u="none" cap="none" strike="noStrike">
                <a:solidFill>
                  <a:srgbClr val="4950BC"/>
                </a:solidFill>
                <a:latin typeface="Inter"/>
                <a:ea typeface="Inter"/>
                <a:cs typeface="Inter"/>
                <a:sym typeface="Inter"/>
              </a:rPr>
              <a:t>1951,8 ± 868,4 ml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a los 6 meses </a:t>
            </a:r>
            <a:r>
              <a:rPr b="0" i="1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(p &lt; 0,001)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, demostrando una mejoría funcional </a:t>
            </a:r>
            <a:r>
              <a:rPr b="1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significativa 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en el conjunto de pacientes.</a:t>
            </a:r>
            <a:endParaRPr b="0" i="0" sz="921" u="none" cap="none" strike="noStrike"/>
          </a:p>
        </p:txBody>
      </p:sp>
      <p:sp>
        <p:nvSpPr>
          <p:cNvPr id="160" name="Google Shape;160;g3cc2b09e939_0_9"/>
          <p:cNvSpPr/>
          <p:nvPr/>
        </p:nvSpPr>
        <p:spPr>
          <a:xfrm>
            <a:off x="467647" y="2722535"/>
            <a:ext cx="3133500" cy="26700"/>
          </a:xfrm>
          <a:prstGeom prst="rect">
            <a:avLst/>
          </a:prstGeom>
          <a:solidFill>
            <a:srgbClr val="272525">
              <a:alpha val="50199"/>
            </a:srgbClr>
          </a:solidFill>
          <a:ln>
            <a:noFill/>
          </a:ln>
        </p:spPr>
        <p:txBody>
          <a:bodyPr anchorCtr="0" anchor="ctr" bIns="58125" lIns="58125" spcFirstLastPara="1" rIns="58125" wrap="square" tIns="58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6"/>
          </a:p>
        </p:txBody>
      </p:sp>
      <p:sp>
        <p:nvSpPr>
          <p:cNvPr id="161" name="Google Shape;161;g3cc2b09e939_0_9"/>
          <p:cNvSpPr/>
          <p:nvPr/>
        </p:nvSpPr>
        <p:spPr>
          <a:xfrm>
            <a:off x="467647" y="2875437"/>
            <a:ext cx="16005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5"/>
              <a:buFont typeface="Inter"/>
              <a:buNone/>
            </a:pPr>
            <a:r>
              <a:rPr b="1" i="0" lang="es-ES" sz="111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Análisis por subgrupos</a:t>
            </a:r>
            <a:endParaRPr b="0" i="0" sz="1112" u="none" cap="none" strike="noStrike"/>
          </a:p>
        </p:txBody>
      </p:sp>
      <p:sp>
        <p:nvSpPr>
          <p:cNvPr id="162" name="Google Shape;162;g3cc2b09e939_0_9"/>
          <p:cNvSpPr/>
          <p:nvPr/>
        </p:nvSpPr>
        <p:spPr>
          <a:xfrm>
            <a:off x="467647" y="3232990"/>
            <a:ext cx="31335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4950BC"/>
              </a:buClr>
              <a:buSzPts val="794"/>
              <a:buFont typeface="Inter"/>
              <a:buNone/>
            </a:pPr>
            <a:r>
              <a:rPr b="1" i="0" lang="es-ES" sz="921" u="none" cap="none" strike="noStrike">
                <a:solidFill>
                  <a:srgbClr val="4950BC"/>
                </a:solidFill>
                <a:latin typeface="Inter"/>
                <a:ea typeface="Inter"/>
                <a:cs typeface="Inter"/>
                <a:sym typeface="Inter"/>
              </a:rPr>
              <a:t>Mepolizumab: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1870,80 a 1927,60 ml </a:t>
            </a:r>
            <a:r>
              <a:rPr b="0" i="1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(p</a:t>
            </a:r>
            <a:r>
              <a:rPr i="1" lang="es-ES" sz="92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&lt; 0,001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b="0" i="0" sz="921" u="none" cap="none" strike="noStrike"/>
          </a:p>
        </p:txBody>
      </p:sp>
      <p:sp>
        <p:nvSpPr>
          <p:cNvPr id="163" name="Google Shape;163;g3cc2b09e939_0_9"/>
          <p:cNvSpPr/>
          <p:nvPr/>
        </p:nvSpPr>
        <p:spPr>
          <a:xfrm>
            <a:off x="467647" y="3549145"/>
            <a:ext cx="31335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4950BC"/>
              </a:buClr>
              <a:buSzPts val="794"/>
              <a:buFont typeface="Inter"/>
              <a:buNone/>
            </a:pPr>
            <a:r>
              <a:rPr b="1" i="0" lang="es-ES" sz="921" u="none" cap="none" strike="noStrike">
                <a:solidFill>
                  <a:srgbClr val="4950BC"/>
                </a:solidFill>
                <a:latin typeface="Inter"/>
                <a:ea typeface="Inter"/>
                <a:cs typeface="Inter"/>
                <a:sym typeface="Inter"/>
              </a:rPr>
              <a:t>Benralizumab: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1645,14 a 1715,14 ml (</a:t>
            </a:r>
            <a:r>
              <a:rPr i="1" lang="es-ES" sz="889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 &lt; 0,001</a:t>
            </a:r>
            <a:r>
              <a:rPr i="1" lang="es-ES" sz="980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b="0" i="0" sz="921" u="none" cap="none" strike="noStrike"/>
          </a:p>
        </p:txBody>
      </p:sp>
      <p:sp>
        <p:nvSpPr>
          <p:cNvPr id="164" name="Google Shape;164;g3cc2b09e939_0_9"/>
          <p:cNvSpPr/>
          <p:nvPr/>
        </p:nvSpPr>
        <p:spPr>
          <a:xfrm>
            <a:off x="467647" y="3865300"/>
            <a:ext cx="31335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4950BC"/>
              </a:buClr>
              <a:buSzPts val="794"/>
              <a:buFont typeface="Inter"/>
              <a:buNone/>
            </a:pPr>
            <a:r>
              <a:rPr b="1" i="0" lang="es-ES" sz="921" u="none" cap="none" strike="noStrike">
                <a:solidFill>
                  <a:srgbClr val="4950BC"/>
                </a:solidFill>
                <a:latin typeface="Inter"/>
                <a:ea typeface="Inter"/>
                <a:cs typeface="Inter"/>
                <a:sym typeface="Inter"/>
              </a:rPr>
              <a:t>Dupilumab: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1909,41 a 2111,21 ml (</a:t>
            </a:r>
            <a:r>
              <a:rPr i="1" lang="es-ES" sz="889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 &lt; 0,001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b="0" i="0" sz="921" u="none" cap="none" strike="noStrike"/>
          </a:p>
        </p:txBody>
      </p:sp>
      <p:sp>
        <p:nvSpPr>
          <p:cNvPr id="165" name="Google Shape;165;g3cc2b09e939_0_9"/>
          <p:cNvSpPr/>
          <p:nvPr/>
        </p:nvSpPr>
        <p:spPr>
          <a:xfrm>
            <a:off x="467647" y="4181455"/>
            <a:ext cx="31335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4950BC"/>
              </a:buClr>
              <a:buSzPts val="794"/>
              <a:buFont typeface="Inter"/>
              <a:buNone/>
            </a:pPr>
            <a:r>
              <a:rPr b="1" i="0" lang="es-ES" sz="921" u="none" cap="none" strike="noStrike">
                <a:solidFill>
                  <a:srgbClr val="4950BC"/>
                </a:solidFill>
                <a:latin typeface="Inter"/>
                <a:ea typeface="Inter"/>
                <a:cs typeface="Inter"/>
                <a:sym typeface="Inter"/>
              </a:rPr>
              <a:t>Tezepelumab: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1774,37 a </a:t>
            </a:r>
            <a:r>
              <a:rPr lang="es-ES" sz="92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1883,75 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ml (</a:t>
            </a:r>
            <a:r>
              <a:rPr i="1" lang="es-ES" sz="889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p &lt; 0,001</a:t>
            </a:r>
            <a:r>
              <a:rPr b="0" i="0" lang="es-ES" sz="921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b="0" i="0" sz="921" u="none" cap="none" strike="noStrike"/>
          </a:p>
        </p:txBody>
      </p:sp>
      <p:sp>
        <p:nvSpPr>
          <p:cNvPr id="166" name="Google Shape;166;g3cc2b09e939_0_9"/>
          <p:cNvSpPr/>
          <p:nvPr/>
        </p:nvSpPr>
        <p:spPr>
          <a:xfrm>
            <a:off x="467647" y="4497610"/>
            <a:ext cx="31335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794"/>
              <a:buFont typeface="Inter"/>
              <a:buNone/>
            </a:pPr>
            <a:r>
              <a:rPr b="1" lang="es-ES" sz="921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Sin embargo, no se observaron diferencias significativas entre biológicos en el análisis por subgrupos (todas p&gt;0,05).</a:t>
            </a:r>
            <a:endParaRPr b="0" i="0" sz="921" u="none" cap="none" strike="noStrike"/>
          </a:p>
        </p:txBody>
      </p:sp>
      <p:pic>
        <p:nvPicPr>
          <p:cNvPr id="167" name="Google Shape;167;g3cc2b09e939_0_9"/>
          <p:cNvPicPr preferRelativeResize="0"/>
          <p:nvPr/>
        </p:nvPicPr>
        <p:blipFill rotWithShape="1">
          <a:blip r:embed="rId3">
            <a:alphaModFix/>
          </a:blip>
          <a:srcRect b="0" l="-1975" r="-5401" t="0"/>
          <a:stretch/>
        </p:blipFill>
        <p:spPr>
          <a:xfrm>
            <a:off x="4065924" y="1352852"/>
            <a:ext cx="4736675" cy="329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cc2b09e939_0_12"/>
          <p:cNvSpPr/>
          <p:nvPr/>
        </p:nvSpPr>
        <p:spPr>
          <a:xfrm>
            <a:off x="1308425" y="585350"/>
            <a:ext cx="49110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11"/>
              <a:buFont typeface="Inter"/>
              <a:buNone/>
            </a:pPr>
            <a:r>
              <a:rPr b="1" i="0" lang="es-ES" sz="311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Conclusiones del estudio</a:t>
            </a:r>
            <a:endParaRPr b="0" i="0" sz="3110" u="none" cap="none" strike="noStrike"/>
          </a:p>
        </p:txBody>
      </p:sp>
      <p:sp>
        <p:nvSpPr>
          <p:cNvPr id="173" name="Google Shape;173;g3cc2b09e939_0_12"/>
          <p:cNvSpPr/>
          <p:nvPr/>
        </p:nvSpPr>
        <p:spPr>
          <a:xfrm>
            <a:off x="512379" y="1761396"/>
            <a:ext cx="3118800" cy="2413500"/>
          </a:xfrm>
          <a:prstGeom prst="roundRect">
            <a:avLst>
              <a:gd fmla="val 2777" name="adj"/>
            </a:avLst>
          </a:prstGeom>
          <a:solidFill>
            <a:srgbClr val="DADBF1"/>
          </a:solidFill>
          <a:ln cap="flat" cmpd="sng" w="7050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725" lIns="67725" spcFirstLastPara="1" rIns="67725" wrap="square" tIns="67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cc2b09e939_0_12"/>
          <p:cNvSpPr/>
          <p:nvPr/>
        </p:nvSpPr>
        <p:spPr>
          <a:xfrm>
            <a:off x="659905" y="2014226"/>
            <a:ext cx="31188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555"/>
              <a:buFont typeface="Inter"/>
              <a:buNone/>
            </a:pPr>
            <a:r>
              <a:rPr b="1" i="0" lang="es-ES" sz="155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Objetivo 1: Función pulmonar</a:t>
            </a:r>
            <a:endParaRPr b="0" i="0" sz="1555" u="none" cap="none" strike="noStrike"/>
          </a:p>
        </p:txBody>
      </p:sp>
      <p:sp>
        <p:nvSpPr>
          <p:cNvPr id="175" name="Google Shape;175;g3cc2b09e939_0_12"/>
          <p:cNvSpPr/>
          <p:nvPr/>
        </p:nvSpPr>
        <p:spPr>
          <a:xfrm>
            <a:off x="677564" y="2425174"/>
            <a:ext cx="2788500" cy="14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7575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222"/>
              <a:buFont typeface="Inter"/>
              <a:buNone/>
            </a:pPr>
            <a:r>
              <a:rPr b="0" i="0" lang="es-ES" sz="1147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No se identificaron </a:t>
            </a:r>
            <a:r>
              <a:rPr b="0" i="0" lang="es-ES" sz="1147" u="none" cap="none" strike="noStrike">
                <a:solidFill>
                  <a:srgbClr val="FFFFFF"/>
                </a:solidFill>
                <a:highlight>
                  <a:srgbClr val="4950BC"/>
                </a:highlight>
                <a:latin typeface="Inter"/>
                <a:ea typeface="Inter"/>
                <a:cs typeface="Inter"/>
                <a:sym typeface="Inter"/>
              </a:rPr>
              <a:t>variaciones significativas en la mejoría del FEV1</a:t>
            </a:r>
            <a:r>
              <a:rPr b="0" i="0" lang="es-ES" sz="1147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entre los diferentes biológicos tras seis meses de tratamiento. Todas las terapias mostraron una </a:t>
            </a:r>
            <a:r>
              <a:rPr b="1" i="0" lang="es-ES" sz="1147" u="none" cap="none" strike="noStrik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mejoría global</a:t>
            </a:r>
            <a:r>
              <a:rPr b="0" i="0" lang="es-ES" sz="1147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sin diferencias intergrupos.</a:t>
            </a:r>
            <a:endParaRPr b="0" i="0" sz="1147" u="none" cap="none" strike="noStrike"/>
          </a:p>
        </p:txBody>
      </p:sp>
      <p:sp>
        <p:nvSpPr>
          <p:cNvPr id="176" name="Google Shape;176;g3cc2b09e939_0_12"/>
          <p:cNvSpPr/>
          <p:nvPr/>
        </p:nvSpPr>
        <p:spPr>
          <a:xfrm>
            <a:off x="5315951" y="1761396"/>
            <a:ext cx="3118800" cy="2413500"/>
          </a:xfrm>
          <a:prstGeom prst="roundRect">
            <a:avLst>
              <a:gd fmla="val 2777" name="adj"/>
            </a:avLst>
          </a:prstGeom>
          <a:solidFill>
            <a:srgbClr val="DADBF1"/>
          </a:solidFill>
          <a:ln cap="flat" cmpd="sng" w="7050">
            <a:solidFill>
              <a:srgbClr val="C0C1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725" lIns="67725" spcFirstLastPara="1" rIns="67725" wrap="square" tIns="67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cc2b09e939_0_12"/>
          <p:cNvSpPr/>
          <p:nvPr/>
        </p:nvSpPr>
        <p:spPr>
          <a:xfrm>
            <a:off x="5481153" y="2092995"/>
            <a:ext cx="2788500" cy="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555"/>
              <a:buFont typeface="Inter"/>
              <a:buNone/>
            </a:pPr>
            <a:r>
              <a:rPr b="1" i="0" lang="es-ES" sz="1555" u="none" cap="none" strike="noStrike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Objetivo 2: Exacerbaciones</a:t>
            </a:r>
            <a:endParaRPr b="0" i="0" sz="1555" u="none" cap="none" strike="noStrike"/>
          </a:p>
        </p:txBody>
      </p:sp>
      <p:sp>
        <p:nvSpPr>
          <p:cNvPr id="178" name="Google Shape;178;g3cc2b09e939_0_12"/>
          <p:cNvSpPr/>
          <p:nvPr/>
        </p:nvSpPr>
        <p:spPr>
          <a:xfrm>
            <a:off x="5481160" y="2512817"/>
            <a:ext cx="2788500" cy="17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757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2"/>
              <a:buFont typeface="Inter"/>
              <a:buNone/>
            </a:pPr>
            <a:r>
              <a:rPr lang="es-ES" sz="1147">
                <a:latin typeface="Inter"/>
                <a:ea typeface="Inter"/>
                <a:cs typeface="Inter"/>
                <a:sym typeface="Inter"/>
              </a:rPr>
              <a:t>Todos los biológicos demostraron una</a:t>
            </a:r>
            <a:r>
              <a:rPr lang="es-ES" sz="1147">
                <a:solidFill>
                  <a:srgbClr val="FFFFFF"/>
                </a:solidFill>
                <a:highlight>
                  <a:srgbClr val="4950BC"/>
                </a:highlight>
                <a:latin typeface="Inter"/>
                <a:ea typeface="Inter"/>
                <a:cs typeface="Inter"/>
                <a:sym typeface="Inter"/>
              </a:rPr>
              <a:t> disminución de exacerbaciones estadísticamente significativa</a:t>
            </a:r>
            <a:r>
              <a:rPr lang="es-ES" sz="114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</a:t>
            </a:r>
            <a:r>
              <a:rPr lang="es-ES" sz="1147">
                <a:latin typeface="Inter"/>
                <a:ea typeface="Inter"/>
                <a:cs typeface="Inter"/>
                <a:sym typeface="Inter"/>
              </a:rPr>
              <a:t> sin llegar</a:t>
            </a:r>
            <a:r>
              <a:rPr lang="es-ES" sz="1147">
                <a:highlight>
                  <a:srgbClr val="4950BC"/>
                </a:highlight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s-ES" sz="1147">
                <a:latin typeface="Inter"/>
                <a:ea typeface="Inter"/>
                <a:cs typeface="Inter"/>
                <a:sym typeface="Inter"/>
              </a:rPr>
              <a:t>a demostrarse diferencias en los diferentes biológicos</a:t>
            </a:r>
            <a:endParaRPr sz="1147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g3cc2b09e939_0_6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-3105075" y="-1251000"/>
            <a:ext cx="19521474" cy="8512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84" name="Google Shape;184;g3cc2b09e939_0_6"/>
          <p:cNvSpPr txBox="1"/>
          <p:nvPr/>
        </p:nvSpPr>
        <p:spPr>
          <a:xfrm>
            <a:off x="961038" y="1064700"/>
            <a:ext cx="7221900" cy="40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>
                <a:latin typeface="Inter Black"/>
                <a:ea typeface="Inter Black"/>
                <a:cs typeface="Inter Black"/>
                <a:sym typeface="Inter Black"/>
              </a:rPr>
              <a:t>MUCHAS GRACIAS</a:t>
            </a:r>
            <a:endParaRPr sz="3100">
              <a:latin typeface="Inter Black"/>
              <a:ea typeface="Inter Black"/>
              <a:cs typeface="Inter Black"/>
              <a:sym typeface="Int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Inter Black"/>
              <a:ea typeface="Inter Black"/>
              <a:cs typeface="Inter Black"/>
              <a:sym typeface="Int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Inter Black"/>
              <a:ea typeface="Inter Black"/>
              <a:cs typeface="Inter Black"/>
              <a:sym typeface="Inter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>
                <a:latin typeface="Inter Black"/>
                <a:ea typeface="Inter Black"/>
                <a:cs typeface="Inter Black"/>
                <a:sym typeface="Inter Black"/>
              </a:rPr>
              <a:t>PREGUNTAS</a:t>
            </a:r>
            <a:endParaRPr sz="3100">
              <a:latin typeface="Inter Black"/>
              <a:ea typeface="Inter Black"/>
              <a:cs typeface="Inter Black"/>
              <a:sym typeface="Int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