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7" r:id="rId2"/>
    <p:sldId id="257" r:id="rId3"/>
    <p:sldId id="268" r:id="rId4"/>
    <p:sldId id="270" r:id="rId5"/>
    <p:sldId id="260" r:id="rId6"/>
    <p:sldId id="269" r:id="rId7"/>
    <p:sldId id="261" r:id="rId8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73"/>
    <p:restoredTop sz="94704"/>
  </p:normalViewPr>
  <p:slideViewPr>
    <p:cSldViewPr>
      <p:cViewPr varScale="1">
        <p:scale>
          <a:sx n="140" d="100"/>
          <a:sy n="140" d="100"/>
        </p:scale>
        <p:origin x="368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FCF8C-4D46-144A-83AE-7DA7CEDAFFA1}" type="datetimeFigureOut">
              <a:rPr lang="es-ES" smtClean="0"/>
              <a:t>2/3/26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DE8B80-7E83-1A4F-B9B3-AABF057DBB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8190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DE8B80-7E83-1A4F-B9B3-AABF057DBB71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479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F821547-97C0-4ECD-CA9B-096B0468DE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0564" y="3075806"/>
            <a:ext cx="5864696" cy="1080120"/>
          </a:xfrm>
          <a:ln>
            <a:solidFill>
              <a:schemeClr val="accent3"/>
            </a:solidFill>
          </a:ln>
        </p:spPr>
        <p:txBody>
          <a:bodyPr>
            <a:normAutofit/>
          </a:bodyPr>
          <a:lstStyle/>
          <a:p>
            <a:r>
              <a:rPr lang="es-ES" sz="11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M.L. Polonio González</a:t>
            </a: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¹</a:t>
            </a:r>
            <a:r>
              <a:rPr lang="es-ES" sz="11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s-ES" sz="11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B. Muñoz Sanchez</a:t>
            </a: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¹</a:t>
            </a:r>
            <a:r>
              <a:rPr lang="es-ES" sz="11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D. </a:t>
            </a:r>
            <a:r>
              <a:rPr lang="es-ES" sz="11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Echavarría Kashmiri</a:t>
            </a: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¹</a:t>
            </a:r>
            <a:r>
              <a:rPr lang="es-ES" sz="11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A. León Lloreda</a:t>
            </a: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¹</a:t>
            </a:r>
            <a:r>
              <a:rPr lang="es-ES" sz="11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M. Ferrer Galván</a:t>
            </a: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¹</a:t>
            </a:r>
            <a:r>
              <a:rPr lang="es-ES" sz="11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M.A. Romero Falcón</a:t>
            </a: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¹</a:t>
            </a:r>
            <a:r>
              <a:rPr lang="es-ES" sz="11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J. Diez Sierra</a:t>
            </a: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²</a:t>
            </a:r>
            <a:r>
              <a:rPr lang="es-ES" sz="11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V. Maestre Sanchez</a:t>
            </a: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¹</a:t>
            </a:r>
            <a:r>
              <a:rPr lang="es-ES" sz="11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J.F. Medina Gallardo</a:t>
            </a: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¹</a:t>
            </a:r>
            <a:r>
              <a:rPr lang="es-ES" sz="11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F.J. Álvarez Gutiérrez</a:t>
            </a: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¹</a:t>
            </a:r>
            <a:r>
              <a:rPr lang="es-ES" sz="11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sz="1100" i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¹ </a:t>
            </a:r>
            <a:r>
              <a:rPr lang="es-ES" sz="11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Hospital Universitario Virgen del Rocío, Sevilla, España</a:t>
            </a:r>
            <a:r>
              <a:rPr lang="es-ES" sz="1100" i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²</a:t>
            </a:r>
            <a:r>
              <a:rPr lang="es-ES" sz="1100" b="0" i="1" u="none" strike="noStrike" kern="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1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Hospital Universitario Virgen Macarena, Sevilla, España</a:t>
            </a:r>
            <a:endParaRPr lang="es-ES" sz="1100" i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 descr="Texto&#10;&#10;Descripción generada automáticamente con confianza baja">
            <a:extLst>
              <a:ext uri="{FF2B5EF4-FFF2-40B4-BE49-F238E27FC236}">
                <a16:creationId xmlns:a16="http://schemas.microsoft.com/office/drawing/2014/main" id="{986DB371-C501-2F5F-BF18-E75B109A4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12" y="1387849"/>
            <a:ext cx="7772400" cy="1503705"/>
          </a:xfrm>
          <a:prstGeom prst="rect">
            <a:avLst/>
          </a:prstGeom>
          <a:solidFill>
            <a:schemeClr val="accent3"/>
          </a:solidFill>
          <a:ln w="28575"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301359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B1338EB-8C05-1A63-F90B-031875847A5A}"/>
              </a:ext>
            </a:extLst>
          </p:cNvPr>
          <p:cNvSpPr txBox="1"/>
          <p:nvPr/>
        </p:nvSpPr>
        <p:spPr>
          <a:xfrm>
            <a:off x="1115616" y="195486"/>
            <a:ext cx="7812360" cy="63453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6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REMISIÓN CLÍNICA CON DUPILUMAB EN ASMA GRAVE NO CONTROLADA (AGNC): FACTORES PREDICTORES EN UNA COHORTE DE VIDA REAL. </a:t>
            </a:r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A1CCECA7-905B-9024-057F-CFD3FECC7BFA}"/>
              </a:ext>
            </a:extLst>
          </p:cNvPr>
          <p:cNvSpPr/>
          <p:nvPr/>
        </p:nvSpPr>
        <p:spPr>
          <a:xfrm>
            <a:off x="1267718" y="1004177"/>
            <a:ext cx="3712212" cy="488474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r>
              <a:rPr lang="es-ES" dirty="0"/>
              <a:t>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0E52E14-3D66-870D-76BD-A8D9E5641A27}"/>
              </a:ext>
            </a:extLst>
          </p:cNvPr>
          <p:cNvSpPr txBox="1"/>
          <p:nvPr/>
        </p:nvSpPr>
        <p:spPr>
          <a:xfrm>
            <a:off x="5040424" y="1975153"/>
            <a:ext cx="4074942" cy="954107"/>
          </a:xfrm>
          <a:prstGeom prst="rect">
            <a:avLst/>
          </a:prstGeom>
          <a:noFill/>
          <a:ln w="254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u="sng" dirty="0"/>
              <a:t>DUPILUMAB</a:t>
            </a:r>
            <a:r>
              <a:rPr lang="es-ES" dirty="0"/>
              <a:t>: </a:t>
            </a:r>
          </a:p>
          <a:p>
            <a:pPr marL="285750" indent="-285750">
              <a:buFontTx/>
              <a:buChar char="-"/>
            </a:pPr>
            <a:r>
              <a:rPr lang="es-ES" dirty="0"/>
              <a:t>Anticuerpo monoclonal anti IL-4, IL-13</a:t>
            </a:r>
          </a:p>
          <a:p>
            <a:pPr marL="285750" indent="-285750">
              <a:buFontTx/>
              <a:buChar char="-"/>
            </a:pPr>
            <a:r>
              <a:rPr lang="es-ES" dirty="0"/>
              <a:t>Mayor eficacia en T2 alto. </a:t>
            </a: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9837AA6-7B91-A277-7DBF-B833BC34FE08}"/>
              </a:ext>
            </a:extLst>
          </p:cNvPr>
          <p:cNvSpPr txBox="1"/>
          <p:nvPr/>
        </p:nvSpPr>
        <p:spPr>
          <a:xfrm>
            <a:off x="5017640" y="3294198"/>
            <a:ext cx="2445413" cy="1200329"/>
          </a:xfrm>
          <a:prstGeom prst="rect">
            <a:avLst/>
          </a:prstGeom>
          <a:noFill/>
          <a:ln w="254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s-ES" dirty="0"/>
              <a:t>La 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evidencia sobre predictores basales de remisión clínica es limitada</a:t>
            </a:r>
            <a:endParaRPr lang="es-ES" dirty="0"/>
          </a:p>
        </p:txBody>
      </p:sp>
      <p:pic>
        <p:nvPicPr>
          <p:cNvPr id="5" name="Imagen 4" descr="Texto, Icono&#10;&#10;Descripción generada automáticamente">
            <a:extLst>
              <a:ext uri="{FF2B5EF4-FFF2-40B4-BE49-F238E27FC236}">
                <a16:creationId xmlns:a16="http://schemas.microsoft.com/office/drawing/2014/main" id="{5CEEB22F-0E02-B3D5-7CF0-03FE894CE0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35318" y="996999"/>
            <a:ext cx="1281927" cy="954106"/>
          </a:xfrm>
          <a:prstGeom prst="rect">
            <a:avLst/>
          </a:prstGeom>
        </p:spPr>
      </p:pic>
      <p:pic>
        <p:nvPicPr>
          <p:cNvPr id="8" name="Imagen 7" descr="Un dibujo de una pareja&#10;&#10;Descripción generada automáticamente con confianza media">
            <a:extLst>
              <a:ext uri="{FF2B5EF4-FFF2-40B4-BE49-F238E27FC236}">
                <a16:creationId xmlns:a16="http://schemas.microsoft.com/office/drawing/2014/main" id="{4A4EBB94-268A-7BE1-D892-B01CC8C400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7" r="10071"/>
          <a:stretch/>
        </p:blipFill>
        <p:spPr>
          <a:xfrm>
            <a:off x="7489005" y="3294198"/>
            <a:ext cx="1626361" cy="127057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02E5217-07D1-DDC5-D62D-BFB5C66B9FA6}"/>
              </a:ext>
            </a:extLst>
          </p:cNvPr>
          <p:cNvSpPr txBox="1"/>
          <p:nvPr/>
        </p:nvSpPr>
        <p:spPr>
          <a:xfrm>
            <a:off x="156728" y="4726618"/>
            <a:ext cx="4860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i="0" u="none" strike="noStrike" dirty="0">
                <a:solidFill>
                  <a:srgbClr val="000000"/>
                </a:solidFill>
                <a:effectLst/>
              </a:rPr>
              <a:t>Álvarez-Gutiérrez FJ, Plaza V, et al.; REMAS </a:t>
            </a:r>
            <a:r>
              <a:rPr lang="es-ES" sz="900" i="0" u="none" strike="noStrike" dirty="0" err="1">
                <a:solidFill>
                  <a:srgbClr val="000000"/>
                </a:solidFill>
                <a:effectLst/>
              </a:rPr>
              <a:t>Group</a:t>
            </a:r>
            <a:r>
              <a:rPr lang="es-ES" sz="900" i="0" u="none" strike="noStrike" dirty="0">
                <a:solidFill>
                  <a:srgbClr val="000000"/>
                </a:solidFill>
                <a:effectLst/>
              </a:rPr>
              <a:t>.</a:t>
            </a:r>
            <a:r>
              <a:rPr lang="es-ES" sz="90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</a:t>
            </a:r>
            <a:r>
              <a:rPr lang="es-ES" sz="9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Spanish</a:t>
            </a:r>
            <a:r>
              <a:rPr lang="es-ES" sz="9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s-ES" sz="9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consensus</a:t>
            </a:r>
            <a:r>
              <a:rPr lang="es-ES" sz="9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s-ES" sz="9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on</a:t>
            </a:r>
            <a:r>
              <a:rPr lang="es-ES" sz="9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s-ES" sz="9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remission</a:t>
            </a:r>
            <a:r>
              <a:rPr lang="es-ES" sz="9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in </a:t>
            </a:r>
            <a:r>
              <a:rPr lang="es-ES" sz="9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asthma</a:t>
            </a:r>
            <a:r>
              <a:rPr lang="es-ES" sz="9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(REMAS). </a:t>
            </a:r>
            <a:r>
              <a:rPr lang="es-ES" sz="900" b="0" i="1" u="none" strike="noStrike" dirty="0" err="1">
                <a:solidFill>
                  <a:srgbClr val="000000"/>
                </a:solidFill>
                <a:effectLst/>
              </a:rPr>
              <a:t>Arch</a:t>
            </a:r>
            <a:r>
              <a:rPr lang="es-ES" sz="900" b="0" i="1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sz="900" b="0" i="1" u="none" strike="noStrike" dirty="0" err="1">
                <a:solidFill>
                  <a:srgbClr val="000000"/>
                </a:solidFill>
                <a:effectLst/>
              </a:rPr>
              <a:t>Bronconeumol</a:t>
            </a:r>
            <a:r>
              <a:rPr lang="es-ES" sz="9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 2024;60(8):503-509. doi:10.1016/j.arbres.2024.04.002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 descr="Un letrero de color blanco&#10;&#10;Descripción generada automáticamente con confianza media">
            <a:extLst>
              <a:ext uri="{FF2B5EF4-FFF2-40B4-BE49-F238E27FC236}">
                <a16:creationId xmlns:a16="http://schemas.microsoft.com/office/drawing/2014/main" id="{15541763-E740-BA2E-B254-2CD661D7F4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" t="92776" r="1000" b="2220"/>
          <a:stretch/>
        </p:blipFill>
        <p:spPr>
          <a:xfrm>
            <a:off x="158983" y="4519690"/>
            <a:ext cx="4692804" cy="171156"/>
          </a:xfrm>
          <a:prstGeom prst="rect">
            <a:avLst/>
          </a:prstGeom>
        </p:spPr>
      </p:pic>
      <p:pic>
        <p:nvPicPr>
          <p:cNvPr id="14" name="Imagen 13" descr="Imagen que contiene firmar, texto, calle, señal&#10;&#10;Descripción generada automáticamente">
            <a:extLst>
              <a:ext uri="{FF2B5EF4-FFF2-40B4-BE49-F238E27FC236}">
                <a16:creationId xmlns:a16="http://schemas.microsoft.com/office/drawing/2014/main" id="{79626EF0-078D-C5FF-4C20-78E33C7F033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" r="1485" b="7380"/>
          <a:stretch/>
        </p:blipFill>
        <p:spPr>
          <a:xfrm>
            <a:off x="133031" y="1570731"/>
            <a:ext cx="4692805" cy="299404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3C40FC1-50DE-C1FA-564A-5F1579A7E6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335584"/>
            <a:ext cx="114300" cy="889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8C5FDF95-34A2-4745-A969-A1E8527484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857058"/>
            <a:ext cx="114300" cy="889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B2D02850-27DB-DB8D-A436-988A9E56E9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85037"/>
            <a:ext cx="114300" cy="88900"/>
          </a:xfrm>
          <a:prstGeom prst="rect">
            <a:avLst/>
          </a:prstGeom>
        </p:spPr>
      </p:pic>
      <p:pic>
        <p:nvPicPr>
          <p:cNvPr id="23" name="Imagen 22" descr="Texto&#10;&#10;Descripción generada automáticamente">
            <a:extLst>
              <a:ext uri="{FF2B5EF4-FFF2-40B4-BE49-F238E27FC236}">
                <a16:creationId xmlns:a16="http://schemas.microsoft.com/office/drawing/2014/main" id="{8DB6F3D9-34AA-6645-77B9-9F43A38BC9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032" y="3851490"/>
            <a:ext cx="1208719" cy="4060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B1338EB-8C05-1A63-F90B-031875847A5A}"/>
              </a:ext>
            </a:extLst>
          </p:cNvPr>
          <p:cNvSpPr txBox="1"/>
          <p:nvPr/>
        </p:nvSpPr>
        <p:spPr>
          <a:xfrm>
            <a:off x="1115616" y="195486"/>
            <a:ext cx="7812360" cy="63453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6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REMISIÓN CLÍNICA CON DUPILUMAB EN ASMA GRAVE NO CONTROLADA (AGNC): FACTORES PREDICTORES EN UNA COHORTE DE VIDA REAL. </a:t>
            </a: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70D851C1-BB9F-70F8-DDCB-9AC0A1EA2BF7}"/>
              </a:ext>
            </a:extLst>
          </p:cNvPr>
          <p:cNvSpPr/>
          <p:nvPr/>
        </p:nvSpPr>
        <p:spPr>
          <a:xfrm>
            <a:off x="769155" y="1810361"/>
            <a:ext cx="2348641" cy="85952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704B6DE-CB3A-6296-CB52-63E18B9AACD2}"/>
              </a:ext>
            </a:extLst>
          </p:cNvPr>
          <p:cNvSpPr txBox="1"/>
          <p:nvPr/>
        </p:nvSpPr>
        <p:spPr>
          <a:xfrm>
            <a:off x="323528" y="3333139"/>
            <a:ext cx="8280920" cy="1015663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0000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s-ES" sz="20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nalizar, en condiciones de práctica clínica habitual, qué factores basales independientes pueden predecir la remisión clínica a los 12 meses en pacientes con AGNC tratados con </a:t>
            </a:r>
            <a:r>
              <a:rPr lang="es-ES" sz="2000" dirty="0" err="1">
                <a:solidFill>
                  <a:srgbClr val="000000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es-ES" sz="20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upilumab</a:t>
            </a:r>
            <a:r>
              <a:rPr lang="es-ES" sz="20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Flecha doblada hacia arriba 5">
            <a:extLst>
              <a:ext uri="{FF2B5EF4-FFF2-40B4-BE49-F238E27FC236}">
                <a16:creationId xmlns:a16="http://schemas.microsoft.com/office/drawing/2014/main" id="{2DFB6654-6529-DF97-9B9E-3B661E932A1D}"/>
              </a:ext>
            </a:extLst>
          </p:cNvPr>
          <p:cNvSpPr/>
          <p:nvPr/>
        </p:nvSpPr>
        <p:spPr>
          <a:xfrm rot="10800000" flipH="1">
            <a:off x="3327255" y="2193833"/>
            <a:ext cx="1080120" cy="796876"/>
          </a:xfrm>
          <a:prstGeom prst="bentUpArrow">
            <a:avLst>
              <a:gd name="adj1" fmla="val 26960"/>
              <a:gd name="adj2" fmla="val 25000"/>
              <a:gd name="adj3" fmla="val 25000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 descr="Imagen que contiene Icono&#10;&#10;Descripción generada automáticamente">
            <a:extLst>
              <a:ext uri="{FF2B5EF4-FFF2-40B4-BE49-F238E27FC236}">
                <a16:creationId xmlns:a16="http://schemas.microsoft.com/office/drawing/2014/main" id="{B21D07B7-062F-525A-7420-521C0D55A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686" y="1172448"/>
            <a:ext cx="3115470" cy="181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830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B1338EB-8C05-1A63-F90B-031875847A5A}"/>
              </a:ext>
            </a:extLst>
          </p:cNvPr>
          <p:cNvSpPr txBox="1"/>
          <p:nvPr/>
        </p:nvSpPr>
        <p:spPr>
          <a:xfrm>
            <a:off x="1115616" y="195486"/>
            <a:ext cx="7812360" cy="63453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6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REMISIÓN CLÍNICA CON DUPILUMAB EN ASMA GRAVE NO CONTROLADA (AGNC): FACTORES PREDICTORES EN UNA COHORTE DE VIDA REAL. 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F5B171A2-2CD8-80EF-1099-A351423CAC66}"/>
              </a:ext>
            </a:extLst>
          </p:cNvPr>
          <p:cNvSpPr/>
          <p:nvPr/>
        </p:nvSpPr>
        <p:spPr>
          <a:xfrm>
            <a:off x="1907704" y="1059582"/>
            <a:ext cx="5058816" cy="504056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  <a:r>
              <a:rPr lang="es-ES" dirty="0"/>
              <a:t> </a:t>
            </a:r>
          </a:p>
        </p:txBody>
      </p:sp>
      <p:pic>
        <p:nvPicPr>
          <p:cNvPr id="12" name="Imagen 11" descr="Diagrama&#10;&#10;Descripción generada automáticamente">
            <a:extLst>
              <a:ext uri="{FF2B5EF4-FFF2-40B4-BE49-F238E27FC236}">
                <a16:creationId xmlns:a16="http://schemas.microsoft.com/office/drawing/2014/main" id="{55FB2AD0-F21A-E23C-7F55-F48283674B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34"/>
          <a:stretch/>
        </p:blipFill>
        <p:spPr>
          <a:xfrm>
            <a:off x="1278456" y="1708157"/>
            <a:ext cx="6317312" cy="212569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E31BB0E8-0B56-9C55-6359-D057513B8868}"/>
              </a:ext>
            </a:extLst>
          </p:cNvPr>
          <p:cNvSpPr txBox="1"/>
          <p:nvPr/>
        </p:nvSpPr>
        <p:spPr>
          <a:xfrm>
            <a:off x="1858233" y="4024684"/>
            <a:ext cx="4680520" cy="923330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-    N= 80 pacientes AGNC</a:t>
            </a:r>
          </a:p>
          <a:p>
            <a:pPr marL="285750" indent="-285750">
              <a:buFontTx/>
              <a:buChar char="-"/>
            </a:pPr>
            <a:r>
              <a:rPr lang="es-ES" dirty="0"/>
              <a:t>Estudio observacional retrospectivo </a:t>
            </a:r>
          </a:p>
          <a:p>
            <a:pPr marL="285750" indent="-285750">
              <a:buFontTx/>
              <a:buChar char="-"/>
            </a:pPr>
            <a:r>
              <a:rPr lang="es-ES" dirty="0"/>
              <a:t>Análisis univariante y multivariante </a:t>
            </a:r>
          </a:p>
        </p:txBody>
      </p:sp>
    </p:spTree>
    <p:extLst>
      <p:ext uri="{BB962C8B-B14F-4D97-AF65-F5344CB8AC3E}">
        <p14:creationId xmlns:p14="http://schemas.microsoft.com/office/powerpoint/2010/main" val="4183618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B404FCE0-6A8F-0838-047C-4B4AF42FFAF1}"/>
              </a:ext>
            </a:extLst>
          </p:cNvPr>
          <p:cNvSpPr txBox="1"/>
          <p:nvPr/>
        </p:nvSpPr>
        <p:spPr>
          <a:xfrm>
            <a:off x="1115616" y="195486"/>
            <a:ext cx="7812360" cy="63453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6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REMISIÓN CLÍNICA CON DUPILUMAB EN ASMA GRAVE NO CONTROLADA (AGNC): FACTORES PREDICTORES EN UNA COHORTE DE VIDA REAL.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361123D-DBE0-74E1-7937-4250DD5564F4}"/>
              </a:ext>
            </a:extLst>
          </p:cNvPr>
          <p:cNvSpPr txBox="1"/>
          <p:nvPr/>
        </p:nvSpPr>
        <p:spPr>
          <a:xfrm>
            <a:off x="1314227" y="1014294"/>
            <a:ext cx="2870678" cy="369332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CARACTERÍSTICAS BASALES: </a:t>
            </a:r>
          </a:p>
        </p:txBody>
      </p:sp>
      <p:pic>
        <p:nvPicPr>
          <p:cNvPr id="3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79C1C8FE-9494-878B-F46C-19F944F7C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39" y="1534928"/>
            <a:ext cx="5182854" cy="2182254"/>
          </a:xfrm>
          <a:prstGeom prst="rect">
            <a:avLst/>
          </a:prstGeom>
        </p:spPr>
      </p:pic>
      <p:pic>
        <p:nvPicPr>
          <p:cNvPr id="5" name="Imagen 4" descr="Gráfico, Gráfico en cascada&#10;&#10;Descripción generada automáticamente">
            <a:extLst>
              <a:ext uri="{FF2B5EF4-FFF2-40B4-BE49-F238E27FC236}">
                <a16:creationId xmlns:a16="http://schemas.microsoft.com/office/drawing/2014/main" id="{81F36631-6BD6-3313-3D34-7887E548E8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9" r="51699" b="6369"/>
          <a:stretch/>
        </p:blipFill>
        <p:spPr>
          <a:xfrm>
            <a:off x="5652120" y="1590067"/>
            <a:ext cx="1530353" cy="2178201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B666E8D-4732-A86D-5389-6C40702A2C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38" y="3876117"/>
            <a:ext cx="3283565" cy="340189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D982860-4F8A-8E75-8AE7-557623DF654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001"/>
          <a:stretch/>
        </p:blipFill>
        <p:spPr>
          <a:xfrm>
            <a:off x="144653" y="4702637"/>
            <a:ext cx="5073253" cy="34018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954C799-30F1-BCD6-DFB1-8D69D12480A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15"/>
          <a:stretch/>
        </p:blipFill>
        <p:spPr>
          <a:xfrm>
            <a:off x="144654" y="4279063"/>
            <a:ext cx="5443031" cy="340189"/>
          </a:xfrm>
          <a:prstGeom prst="rect">
            <a:avLst/>
          </a:prstGeom>
        </p:spPr>
      </p:pic>
      <p:pic>
        <p:nvPicPr>
          <p:cNvPr id="26" name="Imagen 25" descr="Texto&#10;&#10;Descripción generada automáticamente con confianza baja">
            <a:extLst>
              <a:ext uri="{FF2B5EF4-FFF2-40B4-BE49-F238E27FC236}">
                <a16:creationId xmlns:a16="http://schemas.microsoft.com/office/drawing/2014/main" id="{3EB0AACD-C14B-1ADF-77B1-1F244A3B435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" t="5964" r="-1"/>
          <a:stretch/>
        </p:blipFill>
        <p:spPr>
          <a:xfrm>
            <a:off x="6012160" y="4289850"/>
            <a:ext cx="2359963" cy="340189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0775D2EB-807B-C63D-6D08-A40D087BFA7F}"/>
              </a:ext>
            </a:extLst>
          </p:cNvPr>
          <p:cNvSpPr txBox="1"/>
          <p:nvPr/>
        </p:nvSpPr>
        <p:spPr>
          <a:xfrm>
            <a:off x="7493600" y="3491269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err="1"/>
              <a:t>FeNO</a:t>
            </a:r>
            <a:r>
              <a:rPr lang="es-ES" sz="1200" dirty="0"/>
              <a:t> basal</a:t>
            </a:r>
          </a:p>
        </p:txBody>
      </p:sp>
      <p:pic>
        <p:nvPicPr>
          <p:cNvPr id="31" name="Imagen 30" descr="Gráfico, Gráfico en cascada&#10;&#10;Descripción generada automáticamente">
            <a:extLst>
              <a:ext uri="{FF2B5EF4-FFF2-40B4-BE49-F238E27FC236}">
                <a16:creationId xmlns:a16="http://schemas.microsoft.com/office/drawing/2014/main" id="{7AFF1F0A-5BF0-8610-765B-9E9EFC693F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74" t="44282" r="1125" b="14961"/>
          <a:stretch/>
        </p:blipFill>
        <p:spPr>
          <a:xfrm>
            <a:off x="7336436" y="2447028"/>
            <a:ext cx="1530353" cy="10844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B404FCE0-6A8F-0838-047C-4B4AF42FFAF1}"/>
              </a:ext>
            </a:extLst>
          </p:cNvPr>
          <p:cNvSpPr txBox="1"/>
          <p:nvPr/>
        </p:nvSpPr>
        <p:spPr>
          <a:xfrm>
            <a:off x="1115616" y="195486"/>
            <a:ext cx="7812360" cy="63453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6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REMISIÓN CLÍNICA CON DUPILUMAB EN ASMA GRAVE NO CONTROLADA (AGNC): FACTORES PREDICTORES EN UNA COHORTE DE VIDA REAL. </a:t>
            </a:r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984B8206-46EC-FB9D-A57F-70564D1D6E47}"/>
              </a:ext>
            </a:extLst>
          </p:cNvPr>
          <p:cNvSpPr/>
          <p:nvPr/>
        </p:nvSpPr>
        <p:spPr>
          <a:xfrm>
            <a:off x="1331640" y="987574"/>
            <a:ext cx="2520280" cy="504056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7ABB8D59-03D1-9C00-2E34-22C5F8160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40224"/>
            <a:ext cx="2893100" cy="2725812"/>
          </a:xfrm>
          <a:prstGeom prst="rect">
            <a:avLst/>
          </a:prstGeom>
        </p:spPr>
      </p:pic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20097892-7E47-D475-5C74-63DAB9CABB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484488"/>
            <a:ext cx="2958348" cy="48197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D61A496-E06A-FC32-ED27-47B068705CEE}"/>
              </a:ext>
            </a:extLst>
          </p:cNvPr>
          <p:cNvSpPr txBox="1"/>
          <p:nvPr/>
        </p:nvSpPr>
        <p:spPr>
          <a:xfrm>
            <a:off x="4718771" y="990410"/>
            <a:ext cx="2520280" cy="369332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/>
              <a:t>ANÁLISIS UNIVARIANTE: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B057B03-2EE2-5F8B-2752-00454BA80E64}"/>
              </a:ext>
            </a:extLst>
          </p:cNvPr>
          <p:cNvSpPr txBox="1"/>
          <p:nvPr/>
        </p:nvSpPr>
        <p:spPr>
          <a:xfrm>
            <a:off x="4718770" y="3229115"/>
            <a:ext cx="2893099" cy="369332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/>
              <a:t>ANÁLISIS MULTIVARIANTE: </a:t>
            </a:r>
          </a:p>
        </p:txBody>
      </p:sp>
      <p:pic>
        <p:nvPicPr>
          <p:cNvPr id="12" name="Imagen 11" descr="Imagen que contiene interior, tabla, pájaro&#10;&#10;Descripción generada automáticamente">
            <a:extLst>
              <a:ext uri="{FF2B5EF4-FFF2-40B4-BE49-F238E27FC236}">
                <a16:creationId xmlns:a16="http://schemas.microsoft.com/office/drawing/2014/main" id="{0CDEED1A-F797-B9C4-7F91-B2B4A99AF8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381408"/>
            <a:ext cx="4166081" cy="1826041"/>
          </a:xfrm>
          <a:prstGeom prst="rect">
            <a:avLst/>
          </a:prstGeom>
        </p:spPr>
      </p:pic>
      <p:pic>
        <p:nvPicPr>
          <p:cNvPr id="16" name="Imagen 15" descr="Texto&#10;&#10;Descripción generada automáticamente con confianza media">
            <a:extLst>
              <a:ext uri="{FF2B5EF4-FFF2-40B4-BE49-F238E27FC236}">
                <a16:creationId xmlns:a16="http://schemas.microsoft.com/office/drawing/2014/main" id="{37494D3A-6D94-74EE-359E-5D9C718022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780" y="4354855"/>
            <a:ext cx="3558391" cy="697492"/>
          </a:xfrm>
          <a:prstGeom prst="rect">
            <a:avLst/>
          </a:prstGeom>
        </p:spPr>
      </p:pic>
      <p:pic>
        <p:nvPicPr>
          <p:cNvPr id="20" name="Imagen 19" descr="Icono&#10;&#10;Descripción generada automáticamente">
            <a:extLst>
              <a:ext uri="{FF2B5EF4-FFF2-40B4-BE49-F238E27FC236}">
                <a16:creationId xmlns:a16="http://schemas.microsoft.com/office/drawing/2014/main" id="{1AB14A14-9DC4-681A-B768-963D7C15D4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375" y="3703148"/>
            <a:ext cx="3352800" cy="571500"/>
          </a:xfrm>
          <a:prstGeom prst="rect">
            <a:avLst/>
          </a:prstGeom>
        </p:spPr>
      </p:pic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144DB09A-00E2-2D83-56F2-5A38A6B017A1}"/>
              </a:ext>
            </a:extLst>
          </p:cNvPr>
          <p:cNvCxnSpPr/>
          <p:nvPr/>
        </p:nvCxnSpPr>
        <p:spPr>
          <a:xfrm>
            <a:off x="4278776" y="3688840"/>
            <a:ext cx="36004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74F72D53-C266-05C4-7321-FCA9FC3FD3D2}"/>
              </a:ext>
            </a:extLst>
          </p:cNvPr>
          <p:cNvCxnSpPr/>
          <p:nvPr/>
        </p:nvCxnSpPr>
        <p:spPr>
          <a:xfrm>
            <a:off x="4278776" y="5054914"/>
            <a:ext cx="36004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37E83509-7C67-88DD-8E6F-AE0647932F7B}"/>
              </a:ext>
            </a:extLst>
          </p:cNvPr>
          <p:cNvCxnSpPr/>
          <p:nvPr/>
        </p:nvCxnSpPr>
        <p:spPr>
          <a:xfrm>
            <a:off x="4278776" y="3688840"/>
            <a:ext cx="0" cy="136607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B1197159-E549-1CE4-4EEF-864987565877}"/>
              </a:ext>
            </a:extLst>
          </p:cNvPr>
          <p:cNvCxnSpPr/>
          <p:nvPr/>
        </p:nvCxnSpPr>
        <p:spPr>
          <a:xfrm>
            <a:off x="7879176" y="3686273"/>
            <a:ext cx="0" cy="136607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8" name="Imagen 27">
            <a:extLst>
              <a:ext uri="{FF2B5EF4-FFF2-40B4-BE49-F238E27FC236}">
                <a16:creationId xmlns:a16="http://schemas.microsoft.com/office/drawing/2014/main" id="{507EEDDB-3783-90BD-743D-51E20A2191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679545"/>
            <a:ext cx="1358900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93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A0BAF80-A39E-D2D5-7C01-9B9C45563F90}"/>
              </a:ext>
            </a:extLst>
          </p:cNvPr>
          <p:cNvSpPr txBox="1"/>
          <p:nvPr/>
        </p:nvSpPr>
        <p:spPr>
          <a:xfrm>
            <a:off x="1115616" y="51470"/>
            <a:ext cx="7812360" cy="1253677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6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REMISIÓN CLÍNICA CON DUPILUMAB EN ASMA GRAVE NO CONTROLADA (AGNC): FACTORES PREDICTORES EN UNA COHORTE DE VIDA REAL. </a:t>
            </a:r>
          </a:p>
          <a:p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M.L. Polonio González</a:t>
            </a:r>
            <a:r>
              <a:rPr lang="es-ES" sz="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¹</a:t>
            </a:r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, </a:t>
            </a:r>
            <a:r>
              <a:rPr lang="es-ES" sz="800" i="1" dirty="0">
                <a:solidFill>
                  <a:srgbClr val="000000"/>
                </a:solidFill>
                <a:latin typeface="Aptos" panose="020B0004020202020204" pitchFamily="34" charset="0"/>
                <a:ea typeface="Times New Roman" panose="02020603050405020304" pitchFamily="18" charset="0"/>
              </a:rPr>
              <a:t>B. Muñoz Sanchez</a:t>
            </a:r>
            <a:r>
              <a:rPr lang="es-ES" sz="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¹</a:t>
            </a:r>
            <a:r>
              <a:rPr lang="es-ES" sz="800" i="1" dirty="0">
                <a:solidFill>
                  <a:srgbClr val="000000"/>
                </a:solidFill>
                <a:latin typeface="Aptos" panose="020B0004020202020204" pitchFamily="34" charset="0"/>
                <a:ea typeface="Times New Roman" panose="02020603050405020304" pitchFamily="18" charset="0"/>
              </a:rPr>
              <a:t>, D. </a:t>
            </a:r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Echavarría Kashmiri</a:t>
            </a:r>
            <a:r>
              <a:rPr lang="es-ES" sz="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¹</a:t>
            </a:r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, A. León Lloreda</a:t>
            </a:r>
            <a:r>
              <a:rPr lang="es-ES" sz="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¹</a:t>
            </a:r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, M. Ferrer Galván</a:t>
            </a:r>
            <a:r>
              <a:rPr lang="es-ES" sz="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¹</a:t>
            </a:r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, M.A. Romero Falcón</a:t>
            </a:r>
            <a:r>
              <a:rPr lang="es-ES" sz="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¹</a:t>
            </a:r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, J. Diez Sierra</a:t>
            </a:r>
            <a:r>
              <a:rPr lang="es-ES" sz="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²</a:t>
            </a:r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, V. Maestre Sanchez</a:t>
            </a:r>
            <a:r>
              <a:rPr lang="es-ES" sz="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¹</a:t>
            </a:r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, J.F. Medina Gallardo</a:t>
            </a:r>
            <a:r>
              <a:rPr lang="es-ES" sz="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¹</a:t>
            </a:r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, F.J. Álvarez Gutiérrez</a:t>
            </a:r>
            <a:r>
              <a:rPr lang="es-ES" sz="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¹</a:t>
            </a:r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.</a:t>
            </a:r>
            <a:endParaRPr lang="es-ES" sz="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s-ES" sz="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¹ </a:t>
            </a:r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Hospital Universitario Virgen del Rocío, Sevilla, España</a:t>
            </a:r>
            <a:r>
              <a:rPr lang="es-ES" sz="600" i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ES" sz="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²</a:t>
            </a:r>
            <a:r>
              <a:rPr lang="es-ES" sz="600" b="0" i="1" u="none" strike="noStrike" kern="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Hospital Universitario Virgen Macarena, Sevilla, España</a:t>
            </a:r>
            <a:r>
              <a:rPr lang="es-ES" sz="800" i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s-ES" sz="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18BCA28A-AC2A-C69E-44FF-3805FC2F20C5}"/>
              </a:ext>
            </a:extLst>
          </p:cNvPr>
          <p:cNvSpPr/>
          <p:nvPr/>
        </p:nvSpPr>
        <p:spPr>
          <a:xfrm>
            <a:off x="539552" y="1434392"/>
            <a:ext cx="3528392" cy="50405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5790DC29-3FB5-7F5C-DA40-65B709833F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0"/>
          <a:stretch/>
        </p:blipFill>
        <p:spPr>
          <a:xfrm>
            <a:off x="5796136" y="1837086"/>
            <a:ext cx="2924517" cy="279354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F5D8921-958B-F5DC-CD5E-9FA03FAB8594}"/>
              </a:ext>
            </a:extLst>
          </p:cNvPr>
          <p:cNvSpPr txBox="1"/>
          <p:nvPr/>
        </p:nvSpPr>
        <p:spPr>
          <a:xfrm>
            <a:off x="179512" y="2067693"/>
            <a:ext cx="5400600" cy="2862322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Dupilumab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mostró eficacia en vida real para alcanzar remisión clínica en pacientes con AGNC.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Aproximadamente uno de cada cuatro pacientes alcanzó remisión a los 12 meses.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FeNO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histórico fue el único predictor independiente de remisión clínica.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evaluación longitudinal del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FeNO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puede ayudar a optimizar la selección de candidatos a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dupilumab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en la práctica clínica.</a:t>
            </a:r>
          </a:p>
        </p:txBody>
      </p:sp>
    </p:spTree>
    <p:extLst>
      <p:ext uri="{BB962C8B-B14F-4D97-AF65-F5344CB8AC3E}">
        <p14:creationId xmlns:p14="http://schemas.microsoft.com/office/powerpoint/2010/main" val="19965810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2345</TotalTime>
  <Words>463</Words>
  <Application>Microsoft Macintosh PowerPoint</Application>
  <PresentationFormat>Presentación en pantalla (16:9)</PresentationFormat>
  <Paragraphs>35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-webkit-standard</vt:lpstr>
      <vt:lpstr>Aptos</vt:lpstr>
      <vt:lpstr>Arial</vt:lpstr>
      <vt:lpstr>Calibri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Maria Polonio Gonzalez</cp:lastModifiedBy>
  <cp:revision>9</cp:revision>
  <dcterms:created xsi:type="dcterms:W3CDTF">2025-10-16T09:08:13Z</dcterms:created>
  <dcterms:modified xsi:type="dcterms:W3CDTF">2026-03-02T20:08:56Z</dcterms:modified>
</cp:coreProperties>
</file>