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Tahoma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j8GNLoSKStOWrW+sJl2DGutPhr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Tahoma-regular.fntdata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font" Target="fonts/Tahom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latin typeface="Tahoma"/>
                <a:ea typeface="Tahoma"/>
                <a:cs typeface="Tahoma"/>
                <a:sym typeface="Tahoma"/>
              </a:rPr>
              <a:t>Programa de alertas:</a:t>
            </a:r>
            <a:endParaRPr/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Char char="-"/>
            </a:pPr>
            <a:r>
              <a:rPr lang="es-ES">
                <a:latin typeface="Tahoma"/>
                <a:ea typeface="Tahoma"/>
                <a:cs typeface="Tahoma"/>
                <a:sym typeface="Tahoma"/>
              </a:rPr>
              <a:t>Revisión semanal por epidemiólogo </a:t>
            </a:r>
            <a:endParaRPr/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Char char="-"/>
            </a:pPr>
            <a:r>
              <a:rPr lang="es-ES">
                <a:latin typeface="Tahoma"/>
                <a:ea typeface="Tahoma"/>
                <a:cs typeface="Tahoma"/>
                <a:sym typeface="Tahoma"/>
              </a:rPr>
              <a:t>Identificación de retirada de CO en farmacia</a:t>
            </a:r>
            <a:endParaRPr/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Char char="-"/>
            </a:pPr>
            <a:r>
              <a:rPr lang="es-ES">
                <a:latin typeface="Tahoma"/>
                <a:ea typeface="Tahoma"/>
                <a:cs typeface="Tahoma"/>
                <a:sym typeface="Tahoma"/>
              </a:rPr>
              <a:t>Confirmación por parte del facultativo que la prescripción fue realizada por exacerbación asmática</a:t>
            </a:r>
            <a:endParaRPr/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ahoma"/>
              <a:buChar char="-"/>
            </a:pPr>
            <a:r>
              <a:rPr lang="es-ES">
                <a:latin typeface="Tahoma"/>
                <a:ea typeface="Tahoma"/>
                <a:cs typeface="Tahoma"/>
                <a:sym typeface="Tahoma"/>
              </a:rPr>
              <a:t>Análisis de los datos: derivados y no derivados a Neumología. Programa Jamovi: Chi, Mann-Whitney, Kruskal-Wallis.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latin typeface="Tahoma"/>
                <a:ea typeface="Tahoma"/>
                <a:cs typeface="Tahoma"/>
                <a:sym typeface="Tahoma"/>
              </a:rPr>
              <a:t>** Prevalencia uso CO en europa: 14-44% usuarios en algun momento de CO y 9% de altas dosis. ((( Esto valida que mi hallzago del 27% CO por exacerbaciones esta dentro del hallazgo esperado. )))</a:t>
            </a:r>
            <a:endParaRPr/>
          </a:p>
        </p:txBody>
      </p:sp>
      <p:sp>
        <p:nvSpPr>
          <p:cNvPr id="97" name="Google Shape;9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c96f37c20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c96f37c20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s-ES"/>
              <a:t>Una proporción relevante de pacientes consumidores de CO no son derivados a Neumología. En comparación con los no derivados, los pacientes seguidos en Neumología (26,9 %) presentan mayor adherencia terapéutica (67,4% vs 38,4%; p=0,012), uso más frecuente de ICS a dosis medias/altas (88,4% vs 44,1%; p&lt;0,0001), mayor proporción de agudizadores con ≥2 ciclos/año (89,4% vs 32,0%; p=0,007), más ciclos de CO/año (1,93±1,19 vs 1,47±0,83; p&lt;0,001) y una dosis acumulada de prednisona superior (715,5±901,8 mg vs 389,6±247,5 mg; p&lt;0,001) (Tabla 1).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3c96f37c203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ca502ae36e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ca502ae36e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s-ES"/>
              <a:t>Una proporción relevante de pacientes consumidores de CO no son derivados a Neumología. En comparación con los no derivados, los pacientes seguidos en Neumología (26,9 %) presentan mayor adherencia terapéutica (67,4% vs 38,4%; p=0,012), uso más frecuente de ICS a dosis medias/altas (88,4% vs 44,1%; p&lt;0,0001), mayor proporción de agudizadores con ≥2 ciclos/año (89,4% vs 32,0%; p=0,007), más ciclos de CO/año (1,93±1,19 vs 1,47±0,83; p&lt;0,001) y una dosis acumulada de prednisona superior (715,5±901,8 mg vs 389,6±247,5 mg; p&lt;0,001) (Tabla 1).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3ca502ae36e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c96f37c203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c96f37c203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s-ES"/>
              <a:t>Una proporción relevante de pacientes consumidores de CO no son derivados a Neumología. En comparación con los no derivados, los pacientes seguidos en Neumología (26,9 %) presentan mayor adherencia terapéutica (67,4% vs 38,4%; p=0,012), uso más frecuente de ICS a dosis medias/altas (88,4% vs 44,1%; p&lt;0,0001), mayor proporción de agudizadores con ≥2 ciclos/año (89,4% vs 32,0%; p=0,007), más ciclos de CO/año (1,93±1,19 vs 1,47±0,83; p&lt;0,001) y una dosis acumulada de prednisona superior (715,5±901,8 mg vs 389,6±247,5 mg; p&lt;0,001) (Tabla 1). 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3c96f37c203_0_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Figura 1 muestra que los pacientes no remitidos concentran la mayoría de ciclos aislados, mientras que los seguidos en Neumología acumulan más ciclos múltiples, reflejando mayor gravedad;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 embargo, existe un subgrupo relevante de pacientes no derivados con ≥2 ciclos de CO. Tras la alerta se realizó alguna intervención (ajuste terapéutico y/o derivación y/o pruebas complementarias) en el 58,4% de los pacientes.</a:t>
            </a:r>
            <a:endParaRPr/>
          </a:p>
        </p:txBody>
      </p:sp>
      <p:sp>
        <p:nvSpPr>
          <p:cNvPr id="135" name="Google Shape;13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necesidad de CO puede reducirse: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-"/>
            </a:pPr>
            <a:r>
              <a:rPr lang="es-E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0" i="0" lang="es-ES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ptimizando tratamiento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-"/>
            </a:pPr>
            <a:r>
              <a:rPr lang="es-E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0" i="0" lang="es-ES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ejorando la adherencia (mayor en pacientes en seguimiento por Neumología).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Char char="-"/>
            </a:pPr>
            <a:r>
              <a:rPr b="0" i="0" lang="es-ES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También se han visto estudios con el uso de algunos biológicos.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Las guías recomiendan derivación de pacientes con </a:t>
            </a:r>
            <a:r>
              <a:rPr lang="es-ES" sz="1200"/>
              <a:t>≥ 2 ciclos/año o 1 hospitalización.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 seguimiento esta demostrado que se asocia a menos visitas a urgencias, menos ingresos</a:t>
            </a:r>
            <a:r>
              <a:rPr b="1" lang="es-E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y mayor control. </a:t>
            </a:r>
            <a:r>
              <a:rPr b="1" i="0" lang="es-E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3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4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6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1043608" y="0"/>
            <a:ext cx="7776864" cy="11521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</a:pPr>
            <a:r>
              <a:rPr lang="es-ES" sz="3600">
                <a:latin typeface="Tahoma"/>
                <a:ea typeface="Tahoma"/>
                <a:cs typeface="Tahoma"/>
                <a:sym typeface="Tahoma"/>
              </a:rPr>
              <a:t>Programa de alertas de CO en asma. </a:t>
            </a:r>
            <a:r>
              <a:rPr lang="es-ES" sz="1600">
                <a:latin typeface="Tahoma"/>
                <a:ea typeface="Tahoma"/>
                <a:cs typeface="Tahoma"/>
                <a:sym typeface="Tahoma"/>
              </a:rPr>
              <a:t>Influencia del seguimiento neumológico en la adherencia y exposición a CO. </a:t>
            </a:r>
            <a:endParaRPr/>
          </a:p>
        </p:txBody>
      </p:sp>
      <p:sp>
        <p:nvSpPr>
          <p:cNvPr id="89" name="Google Shape;89;p1"/>
          <p:cNvSpPr txBox="1"/>
          <p:nvPr>
            <p:ph idx="1" type="body"/>
          </p:nvPr>
        </p:nvSpPr>
        <p:spPr>
          <a:xfrm>
            <a:off x="376650" y="1808350"/>
            <a:ext cx="4968600" cy="29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ES" sz="2000">
                <a:latin typeface="Tahoma"/>
                <a:ea typeface="Tahoma"/>
                <a:cs typeface="Tahoma"/>
                <a:sym typeface="Tahoma"/>
              </a:rPr>
              <a:t>El consumo repetido de CO constituye un marcador indirecto de </a:t>
            </a:r>
            <a:r>
              <a:rPr b="1" lang="es-ES" sz="2000">
                <a:latin typeface="Tahoma"/>
                <a:ea typeface="Tahoma"/>
                <a:cs typeface="Tahoma"/>
                <a:sym typeface="Tahoma"/>
              </a:rPr>
              <a:t>mal control </a:t>
            </a:r>
            <a:r>
              <a:rPr lang="es-ES" sz="2000">
                <a:latin typeface="Tahoma"/>
                <a:ea typeface="Tahoma"/>
                <a:cs typeface="Tahoma"/>
                <a:sym typeface="Tahoma"/>
              </a:rPr>
              <a:t>del asma (</a:t>
            </a:r>
            <a:r>
              <a:rPr b="1" lang="es-ES" sz="2000">
                <a:latin typeface="Tahoma"/>
                <a:ea typeface="Tahoma"/>
                <a:cs typeface="Tahoma"/>
                <a:sym typeface="Tahoma"/>
              </a:rPr>
              <a:t>≥2 ciclos/año</a:t>
            </a:r>
            <a:r>
              <a:rPr lang="es-ES" sz="2000">
                <a:latin typeface="Tahoma"/>
                <a:ea typeface="Tahoma"/>
                <a:cs typeface="Tahoma"/>
                <a:sym typeface="Tahoma"/>
              </a:rPr>
              <a:t>) y supone un riesgo acumulativo sistémico. </a:t>
            </a:r>
            <a:endParaRPr/>
          </a:p>
          <a:p>
            <a:pPr indent="0" lvl="0" marL="0" rtl="0" algn="just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ES" sz="2000">
                <a:latin typeface="Tahoma"/>
                <a:ea typeface="Tahoma"/>
                <a:cs typeface="Tahoma"/>
                <a:sym typeface="Tahoma"/>
              </a:rPr>
              <a:t>Hay estudios que demuestran que incluso exposiciones acumuladas relativamente bajas (500-1000mg) suponen un riesgo para desarrollar </a:t>
            </a:r>
            <a:r>
              <a:rPr b="1" lang="es-ES" sz="2000">
                <a:latin typeface="Tahoma"/>
                <a:ea typeface="Tahoma"/>
                <a:cs typeface="Tahoma"/>
                <a:sym typeface="Tahoma"/>
              </a:rPr>
              <a:t>efectos adversos sistémicos. </a:t>
            </a:r>
            <a:endParaRPr b="1" i="1" sz="1300"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90" name="Google Shape;90;p1"/>
          <p:cNvGrpSpPr/>
          <p:nvPr/>
        </p:nvGrpSpPr>
        <p:grpSpPr>
          <a:xfrm>
            <a:off x="5345262" y="1667415"/>
            <a:ext cx="4112014" cy="3486874"/>
            <a:chOff x="5152926" y="1310735"/>
            <a:chExt cx="4185710" cy="3486874"/>
          </a:xfrm>
        </p:grpSpPr>
        <p:pic>
          <p:nvPicPr>
            <p:cNvPr id="91" name="Google Shape;91;p1"/>
            <p:cNvPicPr preferRelativeResize="0"/>
            <p:nvPr/>
          </p:nvPicPr>
          <p:blipFill rotWithShape="1">
            <a:blip r:embed="rId3">
              <a:alphaModFix/>
            </a:blip>
            <a:srcRect b="18780" l="0" r="0" t="13990"/>
            <a:stretch/>
          </p:blipFill>
          <p:spPr>
            <a:xfrm rot="-594988">
              <a:off x="5318686" y="1507780"/>
              <a:ext cx="2474031" cy="21397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en blanco y negro&#10;&#10;El contenido generado por IA puede ser incorrecto." id="92" name="Google Shape;92;p1"/>
            <p:cNvPicPr preferRelativeResize="0"/>
            <p:nvPr/>
          </p:nvPicPr>
          <p:blipFill rotWithShape="1">
            <a:blip r:embed="rId4">
              <a:alphaModFix/>
            </a:blip>
            <a:srcRect b="36156" l="0" r="55403" t="34983"/>
            <a:stretch/>
          </p:blipFill>
          <p:spPr>
            <a:xfrm rot="671985">
              <a:off x="6750614" y="2571180"/>
              <a:ext cx="2415728" cy="20109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" name="Google Shape;93;p1"/>
          <p:cNvSpPr txBox="1"/>
          <p:nvPr/>
        </p:nvSpPr>
        <p:spPr>
          <a:xfrm>
            <a:off x="318217" y="1218633"/>
            <a:ext cx="8502255" cy="523220"/>
          </a:xfrm>
          <a:prstGeom prst="rect">
            <a:avLst/>
          </a:prstGeom>
          <a:solidFill>
            <a:srgbClr val="D05400">
              <a:alpha val="54901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Introducción.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/>
        </p:nvSpPr>
        <p:spPr>
          <a:xfrm>
            <a:off x="467544" y="1814499"/>
            <a:ext cx="8352928" cy="646331"/>
          </a:xfrm>
          <a:prstGeom prst="rect">
            <a:avLst/>
          </a:prstGeom>
          <a:noFill/>
          <a:ln cap="flat" cmpd="sng" w="38100">
            <a:solidFill>
              <a:srgbClr val="E36C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Estudio observacional transversal anidado.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 revisaron 1198 historias 🡪 322 eran pacientes con CO por exacerbación 27%</a:t>
            </a:r>
            <a:endParaRPr b="0" i="0" sz="18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467544" y="1199807"/>
            <a:ext cx="8352928" cy="523220"/>
          </a:xfrm>
          <a:prstGeom prst="rect">
            <a:avLst/>
          </a:prstGeom>
          <a:solidFill>
            <a:srgbClr val="D05400">
              <a:alpha val="54901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Metodología.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 b="22000" l="3612" r="3612" t="30401"/>
          <a:stretch/>
        </p:blipFill>
        <p:spPr>
          <a:xfrm>
            <a:off x="683568" y="2760630"/>
            <a:ext cx="7632849" cy="223721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1043608" y="120279"/>
            <a:ext cx="7776864" cy="1022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</a:pPr>
            <a:r>
              <a:rPr b="0" i="0" lang="es-ES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Programa de alertas de CO en asma. </a:t>
            </a:r>
            <a:r>
              <a:rPr b="0" i="0" lang="es-E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Influencia del seguimiento neumológico en la adherencia y exposición a CO.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c96f37c203_0_0"/>
          <p:cNvSpPr txBox="1"/>
          <p:nvPr/>
        </p:nvSpPr>
        <p:spPr>
          <a:xfrm>
            <a:off x="1029008" y="195329"/>
            <a:ext cx="7776900" cy="10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</a:pPr>
            <a:r>
              <a:rPr b="0" i="0" lang="es-ES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Programa de alertas de CO en asma. </a:t>
            </a:r>
            <a:r>
              <a:rPr b="0" i="0" lang="es-E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Influencia del seguimiento neumológico en la adherencia y exposición a CO. </a:t>
            </a:r>
            <a:endParaRPr/>
          </a:p>
        </p:txBody>
      </p:sp>
      <p:pic>
        <p:nvPicPr>
          <p:cNvPr id="109" name="Google Shape;109;g3c96f37c203_0_0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825" y="1741525"/>
            <a:ext cx="5131776" cy="34344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3c96f37c203_0_0"/>
          <p:cNvSpPr txBox="1"/>
          <p:nvPr/>
        </p:nvSpPr>
        <p:spPr>
          <a:xfrm>
            <a:off x="7198750" y="2387100"/>
            <a:ext cx="1295700" cy="369300"/>
          </a:xfrm>
          <a:prstGeom prst="rect">
            <a:avLst/>
          </a:prstGeom>
          <a:solidFill>
            <a:srgbClr val="D05400">
              <a:alpha val="54900"/>
            </a:srgbClr>
          </a:solidFill>
          <a:ln cap="flat" cmpd="sng" w="9525">
            <a:solidFill>
              <a:srgbClr val="D054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</a:rPr>
              <a:t>p valor &gt; 0.0001</a:t>
            </a:r>
            <a:endParaRPr/>
          </a:p>
        </p:txBody>
      </p:sp>
      <p:sp>
        <p:nvSpPr>
          <p:cNvPr id="111" name="Google Shape;111;g3c96f37c203_0_0"/>
          <p:cNvSpPr txBox="1"/>
          <p:nvPr/>
        </p:nvSpPr>
        <p:spPr>
          <a:xfrm>
            <a:off x="452994" y="1218318"/>
            <a:ext cx="8352900" cy="523200"/>
          </a:xfrm>
          <a:prstGeom prst="rect">
            <a:avLst/>
          </a:prstGeom>
          <a:solidFill>
            <a:srgbClr val="D05400">
              <a:alpha val="54900"/>
            </a:srgbClr>
          </a:solidFill>
          <a:ln cap="flat" cmpd="sng" w="9525">
            <a:solidFill>
              <a:srgbClr val="E36C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Resultados.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ca502ae36e_0_0"/>
          <p:cNvSpPr txBox="1"/>
          <p:nvPr/>
        </p:nvSpPr>
        <p:spPr>
          <a:xfrm>
            <a:off x="1029008" y="195329"/>
            <a:ext cx="7776900" cy="10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</a:pPr>
            <a:r>
              <a:rPr b="0" i="0" lang="es-ES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Programa de alertas de CO en asma. </a:t>
            </a:r>
            <a:r>
              <a:rPr b="0" i="0" lang="es-E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Influencia del seguimiento neumológico en la adherencia y exposición a CO. </a:t>
            </a:r>
            <a:endParaRPr/>
          </a:p>
        </p:txBody>
      </p:sp>
      <p:pic>
        <p:nvPicPr>
          <p:cNvPr id="118" name="Google Shape;118;g3ca502ae36e_0_0" title="Gráfico"/>
          <p:cNvPicPr preferRelativeResize="0"/>
          <p:nvPr/>
        </p:nvPicPr>
        <p:blipFill rotWithShape="1">
          <a:blip r:embed="rId3">
            <a:alphaModFix/>
          </a:blip>
          <a:srcRect b="2867" l="0" r="0" t="4342"/>
          <a:stretch/>
        </p:blipFill>
        <p:spPr>
          <a:xfrm>
            <a:off x="4613350" y="1951361"/>
            <a:ext cx="4530651" cy="2579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3ca502ae36e_0_0" title="Gráfic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54493"/>
            <a:ext cx="4667025" cy="2885783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3ca502ae36e_0_0"/>
          <p:cNvSpPr txBox="1"/>
          <p:nvPr/>
        </p:nvSpPr>
        <p:spPr>
          <a:xfrm>
            <a:off x="7339978" y="3503595"/>
            <a:ext cx="1409400" cy="491700"/>
          </a:xfrm>
          <a:prstGeom prst="rect">
            <a:avLst/>
          </a:prstGeom>
          <a:solidFill>
            <a:srgbClr val="D05400">
              <a:alpha val="54900"/>
            </a:srgbClr>
          </a:solidFill>
          <a:ln cap="flat" cmpd="sng" w="9525">
            <a:solidFill>
              <a:srgbClr val="D054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32775" lIns="132775" spcFirstLastPara="1" rIns="132775" wrap="square" tIns="1327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52">
                <a:solidFill>
                  <a:schemeClr val="dk1"/>
                </a:solidFill>
              </a:rPr>
              <a:t>p valor &gt; 0.07</a:t>
            </a:r>
            <a:endParaRPr sz="1452"/>
          </a:p>
        </p:txBody>
      </p:sp>
      <p:sp>
        <p:nvSpPr>
          <p:cNvPr id="121" name="Google Shape;121;g3ca502ae36e_0_0"/>
          <p:cNvSpPr txBox="1"/>
          <p:nvPr/>
        </p:nvSpPr>
        <p:spPr>
          <a:xfrm>
            <a:off x="452994" y="1218318"/>
            <a:ext cx="8352900" cy="523200"/>
          </a:xfrm>
          <a:prstGeom prst="rect">
            <a:avLst/>
          </a:prstGeom>
          <a:solidFill>
            <a:srgbClr val="D05400">
              <a:alpha val="54900"/>
            </a:srgbClr>
          </a:solidFill>
          <a:ln cap="flat" cmpd="sng" w="9525">
            <a:solidFill>
              <a:srgbClr val="E36C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Resultados.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ca502ae36e_0_0"/>
          <p:cNvSpPr txBox="1"/>
          <p:nvPr/>
        </p:nvSpPr>
        <p:spPr>
          <a:xfrm>
            <a:off x="2661600" y="3491150"/>
            <a:ext cx="1579800" cy="516600"/>
          </a:xfrm>
          <a:prstGeom prst="rect">
            <a:avLst/>
          </a:prstGeom>
          <a:solidFill>
            <a:srgbClr val="D05400">
              <a:alpha val="54900"/>
            </a:srgbClr>
          </a:solidFill>
          <a:ln cap="flat" cmpd="sng" w="9525">
            <a:solidFill>
              <a:srgbClr val="D054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43675" lIns="143675" spcFirstLastPara="1" rIns="143675" wrap="square" tIns="1436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71">
                <a:solidFill>
                  <a:schemeClr val="dk1"/>
                </a:solidFill>
              </a:rPr>
              <a:t>p valor &gt; 0.012</a:t>
            </a:r>
            <a:endParaRPr sz="147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c96f37c203_0_22"/>
          <p:cNvSpPr txBox="1"/>
          <p:nvPr/>
        </p:nvSpPr>
        <p:spPr>
          <a:xfrm>
            <a:off x="1029008" y="195329"/>
            <a:ext cx="7776900" cy="10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</a:pPr>
            <a:r>
              <a:rPr b="0" i="0" lang="es-ES" sz="3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Programa de alertas de CO en asma. </a:t>
            </a:r>
            <a:r>
              <a:rPr b="0" i="0" lang="es-E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Influencia del seguimiento neumológico en la adherencia y exposición a CO. </a:t>
            </a:r>
            <a:endParaRPr/>
          </a:p>
        </p:txBody>
      </p:sp>
      <p:sp>
        <p:nvSpPr>
          <p:cNvPr id="129" name="Google Shape;129;g3c96f37c203_0_22"/>
          <p:cNvSpPr txBox="1"/>
          <p:nvPr/>
        </p:nvSpPr>
        <p:spPr>
          <a:xfrm>
            <a:off x="452994" y="1218318"/>
            <a:ext cx="8352900" cy="523200"/>
          </a:xfrm>
          <a:prstGeom prst="rect">
            <a:avLst/>
          </a:prstGeom>
          <a:solidFill>
            <a:srgbClr val="D05400">
              <a:alpha val="54900"/>
            </a:srgbClr>
          </a:solidFill>
          <a:ln cap="flat" cmpd="sng" w="9525">
            <a:solidFill>
              <a:srgbClr val="E36C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Resultados.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g3c96f37c203_0_22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725" y="2088917"/>
            <a:ext cx="4216875" cy="2607433"/>
          </a:xfrm>
          <a:prstGeom prst="rect">
            <a:avLst/>
          </a:prstGeom>
          <a:noFill/>
          <a:ln cap="flat" cmpd="sng" w="952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1" name="Google Shape;131;g3c96f37c203_0_22" title="Gráfic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6375" y="2088925"/>
            <a:ext cx="4216875" cy="2607425"/>
          </a:xfrm>
          <a:prstGeom prst="rect">
            <a:avLst/>
          </a:prstGeom>
          <a:noFill/>
          <a:ln cap="flat" cmpd="sng" w="9525">
            <a:solidFill>
              <a:srgbClr val="BF9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"/>
          <p:cNvSpPr txBox="1"/>
          <p:nvPr/>
        </p:nvSpPr>
        <p:spPr>
          <a:xfrm>
            <a:off x="683567" y="4837426"/>
            <a:ext cx="545435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Imagen 1: Ciclos de CO según seguimiento en Neumología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 txBox="1"/>
          <p:nvPr/>
        </p:nvSpPr>
        <p:spPr>
          <a:xfrm>
            <a:off x="1043608" y="0"/>
            <a:ext cx="7776864" cy="1152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</a:pPr>
            <a:r>
              <a:rPr b="0" lang="es-ES" sz="36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Programa de alertas de CO en asma. </a:t>
            </a:r>
            <a:r>
              <a:rPr b="0" lang="es-ES" sz="160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Influencia del seguimiento neumológico en la adherencia y exposición a CO. </a:t>
            </a:r>
            <a:endParaRPr b="0" sz="160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9" name="Google Shape;139;p4"/>
          <p:cNvSpPr txBox="1"/>
          <p:nvPr/>
        </p:nvSpPr>
        <p:spPr>
          <a:xfrm>
            <a:off x="1192241" y="929806"/>
            <a:ext cx="7479598" cy="523220"/>
          </a:xfrm>
          <a:prstGeom prst="rect">
            <a:avLst/>
          </a:prstGeom>
          <a:solidFill>
            <a:srgbClr val="D05400">
              <a:alpha val="54901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Resultados.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6139016" y="1756231"/>
            <a:ext cx="2717700" cy="2862900"/>
          </a:xfrm>
          <a:prstGeom prst="rect">
            <a:avLst/>
          </a:prstGeom>
          <a:noFill/>
          <a:ln cap="flat" cmpd="sng" w="9525">
            <a:solidFill>
              <a:srgbClr val="97480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1" lang="es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Subgrupo infradetectado</a:t>
            </a:r>
            <a:endParaRPr/>
          </a:p>
          <a:p>
            <a:pPr indent="-127000" lvl="0" marL="2651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73% no derivados</a:t>
            </a:r>
            <a:endParaRPr/>
          </a:p>
          <a:p>
            <a:pPr indent="-127000" lvl="0" marL="2651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Subgrupo relevante con ≥2 ciclos/año (32% de los no derivados)</a:t>
            </a:r>
            <a:endParaRPr/>
          </a:p>
          <a:p>
            <a:pPr indent="-127000" lvl="0" marL="26511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Intervención tras alerta en 58%</a:t>
            </a:r>
            <a:endParaRPr/>
          </a:p>
        </p:txBody>
      </p:sp>
      <p:grpSp>
        <p:nvGrpSpPr>
          <p:cNvPr id="141" name="Google Shape;141;p4"/>
          <p:cNvGrpSpPr/>
          <p:nvPr/>
        </p:nvGrpSpPr>
        <p:grpSpPr>
          <a:xfrm>
            <a:off x="287275" y="1537357"/>
            <a:ext cx="5635120" cy="3354238"/>
            <a:chOff x="287275" y="1537357"/>
            <a:chExt cx="5635120" cy="3354238"/>
          </a:xfrm>
        </p:grpSpPr>
        <p:pic>
          <p:nvPicPr>
            <p:cNvPr descr="Gráfico, Gráfico de barras&#10;&#10;El contenido generado por IA puede ser incorrecto." id="142" name="Google Shape;142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7275" y="1537357"/>
              <a:ext cx="5635120" cy="33542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4"/>
            <p:cNvSpPr/>
            <p:nvPr/>
          </p:nvSpPr>
          <p:spPr>
            <a:xfrm>
              <a:off x="1763688" y="2501851"/>
              <a:ext cx="4158707" cy="2246769"/>
            </a:xfrm>
            <a:prstGeom prst="rect">
              <a:avLst/>
            </a:prstGeom>
            <a:solidFill>
              <a:srgbClr val="FABF8E">
                <a:alpha val="25098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"/>
          <p:cNvSpPr txBox="1"/>
          <p:nvPr/>
        </p:nvSpPr>
        <p:spPr>
          <a:xfrm>
            <a:off x="80135" y="1389328"/>
            <a:ext cx="350429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Adherencia:  </a:t>
            </a:r>
            <a:r>
              <a:rPr lang="es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factor predictor de exacerbaciones.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4483806" y="1450181"/>
            <a:ext cx="45690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Reducir los CO es posible: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</a:pPr>
            <a:r>
              <a:rPr lang="es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Optimización de</a:t>
            </a:r>
            <a:r>
              <a:rPr b="0" i="0" lang="es-E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tratamiento + mejora de adherencia</a:t>
            </a:r>
            <a:r>
              <a:rPr lang="es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b="0" i="0" lang="es-E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&gt; en pacientes en seguimiento por NML).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-"/>
            </a:pPr>
            <a:r>
              <a:rPr b="0" i="0" lang="es-E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Terapias biológicas.</a:t>
            </a:r>
            <a:endParaRPr/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Derivación a NML según las guías si: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≥ 2 ciclos/año, ingreso o dudas diagn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ósticas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Seguimiento especializado: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↓ </a:t>
            </a:r>
            <a:r>
              <a:rPr b="1" lang="es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visitas a urgencias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↓</a:t>
            </a:r>
            <a:r>
              <a:rPr b="1" lang="es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ingresos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↑</a:t>
            </a:r>
            <a:r>
              <a:rPr b="1" lang="es-E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control.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1043608" y="0"/>
            <a:ext cx="7776864" cy="1152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</a:pPr>
            <a:r>
              <a:rPr lang="es-ES" sz="36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Programa de alertas de CO en asma. </a:t>
            </a:r>
            <a:r>
              <a:rPr lang="es-ES" sz="16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Influencia del seguimiento neumológico en la adherencia y exposición a CO. </a:t>
            </a:r>
            <a:endParaRPr sz="16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52" name="Google Shape;152;p5"/>
          <p:cNvPicPr preferRelativeResize="0"/>
          <p:nvPr/>
        </p:nvPicPr>
        <p:blipFill rotWithShape="1">
          <a:blip r:embed="rId3">
            <a:alphaModFix/>
          </a:blip>
          <a:srcRect b="0" l="6894" r="10627" t="16209"/>
          <a:stretch/>
        </p:blipFill>
        <p:spPr>
          <a:xfrm>
            <a:off x="179512" y="2472780"/>
            <a:ext cx="4155123" cy="241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5"/>
          <p:cNvSpPr txBox="1"/>
          <p:nvPr/>
        </p:nvSpPr>
        <p:spPr>
          <a:xfrm>
            <a:off x="1187624" y="890517"/>
            <a:ext cx="7632848" cy="523220"/>
          </a:xfrm>
          <a:prstGeom prst="rect">
            <a:avLst/>
          </a:prstGeom>
          <a:solidFill>
            <a:srgbClr val="D05400">
              <a:alpha val="54901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Discusión.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/>
          <p:cNvSpPr txBox="1"/>
          <p:nvPr/>
        </p:nvSpPr>
        <p:spPr>
          <a:xfrm>
            <a:off x="91318" y="2087298"/>
            <a:ext cx="433666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fenómeno de la ‘’pseudogravedad’’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 txBox="1"/>
          <p:nvPr/>
        </p:nvSpPr>
        <p:spPr>
          <a:xfrm>
            <a:off x="1043608" y="0"/>
            <a:ext cx="7776864" cy="1152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</a:pPr>
            <a:r>
              <a:rPr lang="es-ES" sz="36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Programa de alertas de CO en asma. </a:t>
            </a:r>
            <a:r>
              <a:rPr lang="es-ES" sz="16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Influencia del seguimiento neumológico en la adherencia y exposición a CO. </a:t>
            </a:r>
            <a:endParaRPr sz="16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0" name="Google Shape;160;p6"/>
          <p:cNvSpPr txBox="1"/>
          <p:nvPr/>
        </p:nvSpPr>
        <p:spPr>
          <a:xfrm>
            <a:off x="1187624" y="980475"/>
            <a:ext cx="7632848" cy="523220"/>
          </a:xfrm>
          <a:prstGeom prst="rect">
            <a:avLst/>
          </a:prstGeom>
          <a:solidFill>
            <a:srgbClr val="D05400">
              <a:alpha val="54901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Conclusiones.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 txBox="1"/>
          <p:nvPr/>
        </p:nvSpPr>
        <p:spPr>
          <a:xfrm>
            <a:off x="396963" y="1730013"/>
            <a:ext cx="2590860" cy="338554"/>
          </a:xfrm>
          <a:prstGeom prst="rect">
            <a:avLst/>
          </a:prstGeom>
          <a:solidFill>
            <a:srgbClr val="4F612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b="1" lang="es-ES" sz="16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Identificación precoz</a:t>
            </a:r>
            <a:endParaRPr/>
          </a:p>
        </p:txBody>
      </p:sp>
      <p:sp>
        <p:nvSpPr>
          <p:cNvPr id="162" name="Google Shape;162;p6"/>
          <p:cNvSpPr txBox="1"/>
          <p:nvPr/>
        </p:nvSpPr>
        <p:spPr>
          <a:xfrm>
            <a:off x="3325913" y="1739382"/>
            <a:ext cx="2592289" cy="338554"/>
          </a:xfrm>
          <a:prstGeom prst="rect">
            <a:avLst/>
          </a:prstGeom>
          <a:solidFill>
            <a:srgbClr val="4F612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b="1" lang="es-ES" sz="16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Brecha asistencial</a:t>
            </a:r>
            <a:endParaRPr/>
          </a:p>
        </p:txBody>
      </p:sp>
      <p:sp>
        <p:nvSpPr>
          <p:cNvPr id="163" name="Google Shape;163;p6"/>
          <p:cNvSpPr txBox="1"/>
          <p:nvPr/>
        </p:nvSpPr>
        <p:spPr>
          <a:xfrm>
            <a:off x="6154748" y="1731219"/>
            <a:ext cx="2592289" cy="338554"/>
          </a:xfrm>
          <a:prstGeom prst="rect">
            <a:avLst/>
          </a:prstGeom>
          <a:solidFill>
            <a:srgbClr val="4F6128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Tahoma"/>
              <a:buNone/>
            </a:pPr>
            <a:r>
              <a:rPr b="1" lang="es-ES" sz="16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Coordinación necesaria</a:t>
            </a:r>
            <a:endParaRPr/>
          </a:p>
        </p:txBody>
      </p:sp>
      <p:sp>
        <p:nvSpPr>
          <p:cNvPr id="164" name="Google Shape;164;p6"/>
          <p:cNvSpPr/>
          <p:nvPr/>
        </p:nvSpPr>
        <p:spPr>
          <a:xfrm>
            <a:off x="326384" y="2304255"/>
            <a:ext cx="2773997" cy="2674894"/>
          </a:xfrm>
          <a:prstGeom prst="snipRoundRect">
            <a:avLst>
              <a:gd fmla="val 16667" name="adj1"/>
              <a:gd fmla="val 16667" name="adj2"/>
            </a:avLst>
          </a:prstGeom>
          <a:solidFill>
            <a:srgbClr val="D6E3BC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lang="es-ES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 programa permite detectar pacientes con asma mal controlada y exposición a corticoides sistémicos.</a:t>
            </a:r>
            <a:endParaRPr/>
          </a:p>
        </p:txBody>
      </p:sp>
      <p:sp>
        <p:nvSpPr>
          <p:cNvPr id="165" name="Google Shape;165;p6"/>
          <p:cNvSpPr/>
          <p:nvPr/>
        </p:nvSpPr>
        <p:spPr>
          <a:xfrm>
            <a:off x="3262270" y="2313623"/>
            <a:ext cx="2661439" cy="2674894"/>
          </a:xfrm>
          <a:prstGeom prst="snipRoundRect">
            <a:avLst>
              <a:gd fmla="val 16667" name="adj1"/>
              <a:gd fmla="val 16667" name="adj2"/>
            </a:avLst>
          </a:prstGeom>
          <a:solidFill>
            <a:srgbClr val="D6E3BC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lang="es-ES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Muchos pacientes no son derivados a Neumología, asociándose a menor intensificación terapéutica y peor adherencia. </a:t>
            </a:r>
            <a:endParaRPr/>
          </a:p>
        </p:txBody>
      </p:sp>
      <p:sp>
        <p:nvSpPr>
          <p:cNvPr id="166" name="Google Shape;166;p6"/>
          <p:cNvSpPr/>
          <p:nvPr/>
        </p:nvSpPr>
        <p:spPr>
          <a:xfrm>
            <a:off x="6085598" y="2305460"/>
            <a:ext cx="2661439" cy="2674894"/>
          </a:xfrm>
          <a:prstGeom prst="snipRoundRect">
            <a:avLst>
              <a:gd fmla="val 16667" name="adj1"/>
              <a:gd fmla="val 16667" name="adj2"/>
            </a:avLst>
          </a:prstGeom>
          <a:solidFill>
            <a:srgbClr val="D6E3BC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lang="es-ES" sz="1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Oportunidad clara de intervención coordinada entre atención primaria y especializada para optimizar el control del asma.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"/>
          <p:cNvSpPr txBox="1"/>
          <p:nvPr/>
        </p:nvSpPr>
        <p:spPr>
          <a:xfrm>
            <a:off x="1043608" y="0"/>
            <a:ext cx="7776864" cy="1152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ahoma"/>
              <a:buNone/>
            </a:pPr>
            <a:r>
              <a:rPr lang="es-ES" sz="36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Programa de alertas de CO en asma. </a:t>
            </a:r>
            <a:r>
              <a:rPr lang="es-ES" sz="16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Influencia del seguimiento neumológico en la adherencia y exposición a CO. </a:t>
            </a:r>
            <a:endParaRPr sz="16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251520" y="2310140"/>
            <a:ext cx="8640900" cy="877200"/>
          </a:xfrm>
          <a:prstGeom prst="rect">
            <a:avLst/>
          </a:prstGeom>
          <a:solidFill>
            <a:srgbClr val="D05400">
              <a:alpha val="54901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Muchas gracias.</a:t>
            </a:r>
            <a:endParaRPr sz="3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</cp:coreProperties>
</file>