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8288000" cy="10287000"/>
  <p:notesSz cx="6858000" cy="9144000"/>
  <p:embeddedFontLst>
    <p:embeddedFont>
      <p:font typeface="Calibri" panose="020F0502020204030204" pitchFamily="34" charset="0"/>
      <p:regular r:id="rId4"/>
      <p:bold r:id="rId5"/>
      <p:italic r:id="rId6"/>
      <p:boldItalic r:id="rId7"/>
    </p:embeddedFont>
    <p:embeddedFont>
      <p:font typeface="Open Sans Bold" panose="020B0604020202020204" charset="0"/>
      <p:regular r:id="rId8"/>
    </p:embeddedFont>
    <p:embeddedFont>
      <p:font typeface="Open Sans" panose="020B0604020202020204" charset="0"/>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74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5955"/>
            <a:ext cx="2531107" cy="2559230"/>
          </a:xfrm>
          <a:custGeom>
            <a:avLst/>
            <a:gdLst/>
            <a:ahLst/>
            <a:cxnLst/>
            <a:rect l="l" t="t" r="r" b="b"/>
            <a:pathLst>
              <a:path w="2531107" h="2559230">
                <a:moveTo>
                  <a:pt x="0" y="0"/>
                </a:moveTo>
                <a:lnTo>
                  <a:pt x="2531107" y="0"/>
                </a:lnTo>
                <a:lnTo>
                  <a:pt x="2531107" y="2559230"/>
                </a:lnTo>
                <a:lnTo>
                  <a:pt x="0" y="2559230"/>
                </a:lnTo>
                <a:lnTo>
                  <a:pt x="0" y="0"/>
                </a:lnTo>
                <a:close/>
              </a:path>
            </a:pathLst>
          </a:custGeom>
          <a:blipFill>
            <a:blip r:embed="rId2"/>
            <a:stretch>
              <a:fillRect/>
            </a:stretch>
          </a:blipFill>
        </p:spPr>
      </p:sp>
      <p:sp>
        <p:nvSpPr>
          <p:cNvPr id="3" name="Freeform 3"/>
          <p:cNvSpPr/>
          <p:nvPr/>
        </p:nvSpPr>
        <p:spPr>
          <a:xfrm>
            <a:off x="16305356" y="8410569"/>
            <a:ext cx="1982644" cy="1876431"/>
          </a:xfrm>
          <a:custGeom>
            <a:avLst/>
            <a:gdLst/>
            <a:ahLst/>
            <a:cxnLst/>
            <a:rect l="l" t="t" r="r" b="b"/>
            <a:pathLst>
              <a:path w="1982644" h="1876431">
                <a:moveTo>
                  <a:pt x="0" y="0"/>
                </a:moveTo>
                <a:lnTo>
                  <a:pt x="1982644" y="0"/>
                </a:lnTo>
                <a:lnTo>
                  <a:pt x="1982644" y="1876431"/>
                </a:lnTo>
                <a:lnTo>
                  <a:pt x="0" y="1876431"/>
                </a:lnTo>
                <a:lnTo>
                  <a:pt x="0" y="0"/>
                </a:lnTo>
                <a:close/>
              </a:path>
            </a:pathLst>
          </a:custGeom>
          <a:blipFill>
            <a:blip r:embed="rId3"/>
            <a:stretch>
              <a:fillRect/>
            </a:stretch>
          </a:blipFill>
        </p:spPr>
      </p:sp>
      <p:grpSp>
        <p:nvGrpSpPr>
          <p:cNvPr id="4" name="Group 4"/>
          <p:cNvGrpSpPr/>
          <p:nvPr/>
        </p:nvGrpSpPr>
        <p:grpSpPr>
          <a:xfrm>
            <a:off x="464385" y="4413262"/>
            <a:ext cx="8164177" cy="3761437"/>
            <a:chOff x="0" y="0"/>
            <a:chExt cx="2150236" cy="990667"/>
          </a:xfrm>
        </p:grpSpPr>
        <p:sp>
          <p:nvSpPr>
            <p:cNvPr id="5" name="Freeform 5"/>
            <p:cNvSpPr/>
            <p:nvPr/>
          </p:nvSpPr>
          <p:spPr>
            <a:xfrm>
              <a:off x="0" y="0"/>
              <a:ext cx="2150236" cy="990667"/>
            </a:xfrm>
            <a:custGeom>
              <a:avLst/>
              <a:gdLst/>
              <a:ahLst/>
              <a:cxnLst/>
              <a:rect l="l" t="t" r="r" b="b"/>
              <a:pathLst>
                <a:path w="2150236" h="990667">
                  <a:moveTo>
                    <a:pt x="48362" y="0"/>
                  </a:moveTo>
                  <a:lnTo>
                    <a:pt x="2101874" y="0"/>
                  </a:lnTo>
                  <a:cubicBezTo>
                    <a:pt x="2128583" y="0"/>
                    <a:pt x="2150236" y="21653"/>
                    <a:pt x="2150236" y="48362"/>
                  </a:cubicBezTo>
                  <a:lnTo>
                    <a:pt x="2150236" y="942304"/>
                  </a:lnTo>
                  <a:cubicBezTo>
                    <a:pt x="2150236" y="955131"/>
                    <a:pt x="2145141" y="967432"/>
                    <a:pt x="2136071" y="976502"/>
                  </a:cubicBezTo>
                  <a:cubicBezTo>
                    <a:pt x="2127001" y="985571"/>
                    <a:pt x="2114700" y="990667"/>
                    <a:pt x="2101874" y="990667"/>
                  </a:cubicBezTo>
                  <a:lnTo>
                    <a:pt x="48362" y="990667"/>
                  </a:lnTo>
                  <a:cubicBezTo>
                    <a:pt x="35536" y="990667"/>
                    <a:pt x="23235" y="985571"/>
                    <a:pt x="14165" y="976502"/>
                  </a:cubicBezTo>
                  <a:cubicBezTo>
                    <a:pt x="5095" y="967432"/>
                    <a:pt x="0" y="955131"/>
                    <a:pt x="0" y="942304"/>
                  </a:cubicBezTo>
                  <a:lnTo>
                    <a:pt x="0" y="48362"/>
                  </a:lnTo>
                  <a:cubicBezTo>
                    <a:pt x="0" y="35536"/>
                    <a:pt x="5095" y="23235"/>
                    <a:pt x="14165" y="14165"/>
                  </a:cubicBezTo>
                  <a:cubicBezTo>
                    <a:pt x="23235" y="5095"/>
                    <a:pt x="35536" y="0"/>
                    <a:pt x="48362" y="0"/>
                  </a:cubicBezTo>
                  <a:close/>
                </a:path>
              </a:pathLst>
            </a:custGeom>
            <a:solidFill>
              <a:srgbClr val="CEE3C5"/>
            </a:solidFill>
          </p:spPr>
        </p:sp>
        <p:sp>
          <p:nvSpPr>
            <p:cNvPr id="6" name="TextBox 6"/>
            <p:cNvSpPr txBox="1"/>
            <p:nvPr/>
          </p:nvSpPr>
          <p:spPr>
            <a:xfrm>
              <a:off x="0" y="-38100"/>
              <a:ext cx="2150236" cy="1028767"/>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9496221" y="6543849"/>
            <a:ext cx="8187405" cy="2316979"/>
            <a:chOff x="0" y="0"/>
            <a:chExt cx="2156354" cy="610233"/>
          </a:xfrm>
        </p:grpSpPr>
        <p:sp>
          <p:nvSpPr>
            <p:cNvPr id="8" name="Freeform 8"/>
            <p:cNvSpPr/>
            <p:nvPr/>
          </p:nvSpPr>
          <p:spPr>
            <a:xfrm>
              <a:off x="0" y="0"/>
              <a:ext cx="2156354" cy="610233"/>
            </a:xfrm>
            <a:custGeom>
              <a:avLst/>
              <a:gdLst/>
              <a:ahLst/>
              <a:cxnLst/>
              <a:rect l="l" t="t" r="r" b="b"/>
              <a:pathLst>
                <a:path w="2156354" h="610233">
                  <a:moveTo>
                    <a:pt x="48225" y="0"/>
                  </a:moveTo>
                  <a:lnTo>
                    <a:pt x="2108129" y="0"/>
                  </a:lnTo>
                  <a:cubicBezTo>
                    <a:pt x="2120919" y="0"/>
                    <a:pt x="2133185" y="5081"/>
                    <a:pt x="2142229" y="14125"/>
                  </a:cubicBezTo>
                  <a:cubicBezTo>
                    <a:pt x="2151273" y="23169"/>
                    <a:pt x="2156354" y="35435"/>
                    <a:pt x="2156354" y="48225"/>
                  </a:cubicBezTo>
                  <a:lnTo>
                    <a:pt x="2156354" y="562008"/>
                  </a:lnTo>
                  <a:cubicBezTo>
                    <a:pt x="2156354" y="588642"/>
                    <a:pt x="2134763" y="610233"/>
                    <a:pt x="2108129" y="610233"/>
                  </a:cubicBezTo>
                  <a:lnTo>
                    <a:pt x="48225" y="610233"/>
                  </a:lnTo>
                  <a:cubicBezTo>
                    <a:pt x="21591" y="610233"/>
                    <a:pt x="0" y="588642"/>
                    <a:pt x="0" y="562008"/>
                  </a:cubicBezTo>
                  <a:lnTo>
                    <a:pt x="0" y="48225"/>
                  </a:lnTo>
                  <a:cubicBezTo>
                    <a:pt x="0" y="21591"/>
                    <a:pt x="21591" y="0"/>
                    <a:pt x="48225" y="0"/>
                  </a:cubicBezTo>
                  <a:close/>
                </a:path>
              </a:pathLst>
            </a:custGeom>
            <a:solidFill>
              <a:srgbClr val="ABC3A1"/>
            </a:solidFill>
          </p:spPr>
        </p:sp>
        <p:sp>
          <p:nvSpPr>
            <p:cNvPr id="9" name="TextBox 9"/>
            <p:cNvSpPr txBox="1"/>
            <p:nvPr/>
          </p:nvSpPr>
          <p:spPr>
            <a:xfrm>
              <a:off x="0" y="-38100"/>
              <a:ext cx="2156354" cy="648333"/>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2531107" y="576750"/>
            <a:ext cx="15083912" cy="1287145"/>
          </a:xfrm>
          <a:prstGeom prst="rect">
            <a:avLst/>
          </a:prstGeom>
        </p:spPr>
        <p:txBody>
          <a:bodyPr lIns="0" tIns="0" rIns="0" bIns="0" rtlCol="0" anchor="t">
            <a:spAutoFit/>
          </a:bodyPr>
          <a:lstStyle/>
          <a:p>
            <a:pPr algn="just">
              <a:lnSpc>
                <a:spcPts val="5179"/>
              </a:lnSpc>
              <a:spcBef>
                <a:spcPct val="0"/>
              </a:spcBef>
            </a:pPr>
            <a:r>
              <a:rPr lang="en-US" sz="3699" b="1">
                <a:solidFill>
                  <a:srgbClr val="29654B"/>
                </a:solidFill>
                <a:latin typeface="Open Sans Bold"/>
                <a:ea typeface="Open Sans Bold"/>
                <a:cs typeface="Open Sans Bold"/>
                <a:sym typeface="Open Sans Bold"/>
              </a:rPr>
              <a:t>ANÁLISIS DE UNA COHORTE DE PACIENTES ASMÁTICOS GRAVES EN TRATAMIENTO CON TEZEPELUMAB Y EVOLUCIÓN EN UN AÑO.</a:t>
            </a:r>
          </a:p>
        </p:txBody>
      </p:sp>
      <p:sp>
        <p:nvSpPr>
          <p:cNvPr id="11" name="TextBox 11"/>
          <p:cNvSpPr txBox="1"/>
          <p:nvPr/>
        </p:nvSpPr>
        <p:spPr>
          <a:xfrm>
            <a:off x="2531107" y="2076234"/>
            <a:ext cx="15517421" cy="885508"/>
          </a:xfrm>
          <a:prstGeom prst="rect">
            <a:avLst/>
          </a:prstGeom>
        </p:spPr>
        <p:txBody>
          <a:bodyPr lIns="0" tIns="0" rIns="0" bIns="0" rtlCol="0" anchor="t">
            <a:spAutoFit/>
          </a:bodyPr>
          <a:lstStyle/>
          <a:p>
            <a:pPr algn="ctr">
              <a:lnSpc>
                <a:spcPts val="2379"/>
              </a:lnSpc>
            </a:pPr>
            <a:r>
              <a:rPr lang="en-US" sz="1699">
                <a:solidFill>
                  <a:srgbClr val="000000"/>
                </a:solidFill>
                <a:latin typeface="Open Sans"/>
                <a:ea typeface="Open Sans"/>
                <a:cs typeface="Open Sans"/>
                <a:sym typeface="Open Sans"/>
              </a:rPr>
              <a:t>M.G. Hurtado Gañán, M.M. Ignacio Expósito, M. Domínguez Blasco</a:t>
            </a:r>
          </a:p>
          <a:p>
            <a:pPr algn="ctr">
              <a:lnSpc>
                <a:spcPts val="2379"/>
              </a:lnSpc>
            </a:pPr>
            <a:r>
              <a:rPr lang="en-US" sz="1699">
                <a:solidFill>
                  <a:srgbClr val="000000"/>
                </a:solidFill>
                <a:latin typeface="Open Sans"/>
                <a:ea typeface="Open Sans"/>
                <a:cs typeface="Open Sans"/>
                <a:sym typeface="Open Sans"/>
              </a:rPr>
              <a:t>Servicio Neumología. </a:t>
            </a:r>
          </a:p>
          <a:p>
            <a:pPr algn="ctr">
              <a:lnSpc>
                <a:spcPts val="2379"/>
              </a:lnSpc>
            </a:pPr>
            <a:r>
              <a:rPr lang="en-US" sz="1699">
                <a:solidFill>
                  <a:srgbClr val="000000"/>
                </a:solidFill>
                <a:latin typeface="Open Sans"/>
                <a:ea typeface="Open Sans"/>
                <a:cs typeface="Open Sans"/>
                <a:sym typeface="Open Sans"/>
              </a:rPr>
              <a:t>Hospital Universitario la Merced, Osuna</a:t>
            </a:r>
          </a:p>
        </p:txBody>
      </p:sp>
      <p:sp>
        <p:nvSpPr>
          <p:cNvPr id="12" name="TextBox 12"/>
          <p:cNvSpPr txBox="1"/>
          <p:nvPr/>
        </p:nvSpPr>
        <p:spPr>
          <a:xfrm>
            <a:off x="836420" y="4576296"/>
            <a:ext cx="6808862" cy="4113530"/>
          </a:xfrm>
          <a:prstGeom prst="rect">
            <a:avLst/>
          </a:prstGeom>
        </p:spPr>
        <p:txBody>
          <a:bodyPr lIns="0" tIns="0" rIns="0" bIns="0" rtlCol="0" anchor="t">
            <a:spAutoFit/>
          </a:bodyPr>
          <a:lstStyle/>
          <a:p>
            <a:pPr algn="just">
              <a:lnSpc>
                <a:spcPts val="3219"/>
              </a:lnSpc>
            </a:pPr>
            <a:r>
              <a:rPr lang="en-US" sz="2299">
                <a:solidFill>
                  <a:srgbClr val="000000"/>
                </a:solidFill>
                <a:latin typeface="Open Sans"/>
                <a:ea typeface="Open Sans"/>
                <a:cs typeface="Open Sans"/>
                <a:sym typeface="Open Sans"/>
              </a:rPr>
              <a:t>I</a:t>
            </a:r>
            <a:r>
              <a:rPr lang="en-US" sz="2299" b="1">
                <a:solidFill>
                  <a:srgbClr val="000000"/>
                </a:solidFill>
                <a:latin typeface="Open Sans Bold"/>
                <a:ea typeface="Open Sans Bold"/>
                <a:cs typeface="Open Sans Bold"/>
                <a:sym typeface="Open Sans Bold"/>
              </a:rPr>
              <a:t>NTRODUCCIÓN</a:t>
            </a:r>
          </a:p>
          <a:p>
            <a:pPr algn="just">
              <a:lnSpc>
                <a:spcPts val="2939"/>
              </a:lnSpc>
              <a:spcBef>
                <a:spcPct val="0"/>
              </a:spcBef>
            </a:pPr>
            <a:r>
              <a:rPr lang="en-US" sz="2099">
                <a:solidFill>
                  <a:srgbClr val="000000"/>
                </a:solidFill>
                <a:latin typeface="Open Sans"/>
                <a:ea typeface="Open Sans"/>
                <a:cs typeface="Open Sans"/>
                <a:sym typeface="Open Sans"/>
              </a:rPr>
              <a:t>Los pacientes con asma bronquial grave presentan una elevada morbimortalidad, así como un elevado consumo de recursos y pérdida de calidad de vida relacionada con los síntomas respiratorios. Desde hace años se han desarrollado fármacos biológicos para el control de estos pacientes, siendo el de más reciente aparición el Tezepelumab, dirigido contra la linfopoyetina estromal tímica (TSLP).</a:t>
            </a:r>
          </a:p>
          <a:p>
            <a:pPr algn="just">
              <a:lnSpc>
                <a:spcPts val="2799"/>
              </a:lnSpc>
              <a:spcBef>
                <a:spcPct val="0"/>
              </a:spcBef>
            </a:pPr>
            <a:endParaRPr lang="en-US" sz="2099">
              <a:solidFill>
                <a:srgbClr val="000000"/>
              </a:solidFill>
              <a:latin typeface="Open Sans"/>
              <a:ea typeface="Open Sans"/>
              <a:cs typeface="Open Sans"/>
              <a:sym typeface="Open Sans"/>
            </a:endParaRPr>
          </a:p>
          <a:p>
            <a:pPr algn="just">
              <a:lnSpc>
                <a:spcPts val="3219"/>
              </a:lnSpc>
              <a:spcBef>
                <a:spcPct val="0"/>
              </a:spcBef>
            </a:pPr>
            <a:endParaRPr lang="en-US" sz="2099">
              <a:solidFill>
                <a:srgbClr val="000000"/>
              </a:solidFill>
              <a:latin typeface="Open Sans"/>
              <a:ea typeface="Open Sans"/>
              <a:cs typeface="Open Sans"/>
              <a:sym typeface="Open Sans"/>
            </a:endParaRPr>
          </a:p>
        </p:txBody>
      </p:sp>
      <p:sp>
        <p:nvSpPr>
          <p:cNvPr id="13" name="TextBox 13"/>
          <p:cNvSpPr txBox="1"/>
          <p:nvPr/>
        </p:nvSpPr>
        <p:spPr>
          <a:xfrm>
            <a:off x="9844221" y="6772382"/>
            <a:ext cx="7415079" cy="1859915"/>
          </a:xfrm>
          <a:prstGeom prst="rect">
            <a:avLst/>
          </a:prstGeom>
        </p:spPr>
        <p:txBody>
          <a:bodyPr lIns="0" tIns="0" rIns="0" bIns="0" rtlCol="0" anchor="t">
            <a:spAutoFit/>
          </a:bodyPr>
          <a:lstStyle/>
          <a:p>
            <a:pPr algn="just">
              <a:lnSpc>
                <a:spcPts val="3079"/>
              </a:lnSpc>
            </a:pPr>
            <a:r>
              <a:rPr lang="en-US" sz="2199" b="1" dirty="0">
                <a:solidFill>
                  <a:srgbClr val="000000"/>
                </a:solidFill>
                <a:latin typeface="Open Sans Bold"/>
                <a:ea typeface="Open Sans Bold"/>
                <a:cs typeface="Open Sans Bold"/>
                <a:sym typeface="Open Sans Bold"/>
              </a:rPr>
              <a:t>METODOLOGÍA</a:t>
            </a:r>
          </a:p>
          <a:p>
            <a:pPr algn="just">
              <a:lnSpc>
                <a:spcPts val="2939"/>
              </a:lnSpc>
              <a:spcBef>
                <a:spcPct val="0"/>
              </a:spcBef>
            </a:pPr>
            <a:r>
              <a:rPr lang="en-US" sz="2099" dirty="0" err="1">
                <a:solidFill>
                  <a:srgbClr val="000000"/>
                </a:solidFill>
                <a:latin typeface="Open Sans"/>
                <a:ea typeface="Open Sans"/>
                <a:cs typeface="Open Sans"/>
                <a:sym typeface="Open Sans"/>
              </a:rPr>
              <a:t>Estudio</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descriptivo</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retrospectivo</a:t>
            </a:r>
            <a:r>
              <a:rPr lang="en-US" sz="2099" dirty="0">
                <a:solidFill>
                  <a:srgbClr val="000000"/>
                </a:solidFill>
                <a:latin typeface="Open Sans"/>
                <a:ea typeface="Open Sans"/>
                <a:cs typeface="Open Sans"/>
                <a:sym typeface="Open Sans"/>
              </a:rPr>
              <a:t> de </a:t>
            </a:r>
            <a:r>
              <a:rPr lang="en-US" sz="2099" dirty="0" err="1">
                <a:solidFill>
                  <a:srgbClr val="000000"/>
                </a:solidFill>
                <a:latin typeface="Open Sans"/>
                <a:ea typeface="Open Sans"/>
                <a:cs typeface="Open Sans"/>
                <a:sym typeface="Open Sans"/>
              </a:rPr>
              <a:t>una</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cohorte</a:t>
            </a:r>
            <a:r>
              <a:rPr lang="en-US" sz="2099" dirty="0">
                <a:solidFill>
                  <a:srgbClr val="000000"/>
                </a:solidFill>
                <a:latin typeface="Open Sans"/>
                <a:ea typeface="Open Sans"/>
                <a:cs typeface="Open Sans"/>
                <a:sym typeface="Open Sans"/>
              </a:rPr>
              <a:t> de </a:t>
            </a:r>
            <a:r>
              <a:rPr lang="en-US" sz="2099" dirty="0" err="1">
                <a:solidFill>
                  <a:srgbClr val="000000"/>
                </a:solidFill>
                <a:latin typeface="Open Sans"/>
                <a:ea typeface="Open Sans"/>
                <a:cs typeface="Open Sans"/>
                <a:sym typeface="Open Sans"/>
              </a:rPr>
              <a:t>pacientes</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en</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tratamiento</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activo</a:t>
            </a:r>
            <a:r>
              <a:rPr lang="en-US" sz="2099" dirty="0">
                <a:solidFill>
                  <a:srgbClr val="000000"/>
                </a:solidFill>
                <a:latin typeface="Open Sans"/>
                <a:ea typeface="Open Sans"/>
                <a:cs typeface="Open Sans"/>
                <a:sym typeface="Open Sans"/>
              </a:rPr>
              <a:t> con </a:t>
            </a:r>
            <a:r>
              <a:rPr lang="en-US" sz="2099" dirty="0" err="1">
                <a:solidFill>
                  <a:srgbClr val="000000"/>
                </a:solidFill>
                <a:latin typeface="Open Sans"/>
                <a:ea typeface="Open Sans"/>
                <a:cs typeface="Open Sans"/>
                <a:sym typeface="Open Sans"/>
              </a:rPr>
              <a:t>Tezepelumab</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en</a:t>
            </a:r>
            <a:r>
              <a:rPr lang="en-US" sz="2099" dirty="0">
                <a:solidFill>
                  <a:srgbClr val="000000"/>
                </a:solidFill>
                <a:latin typeface="Open Sans"/>
                <a:ea typeface="Open Sans"/>
                <a:cs typeface="Open Sans"/>
                <a:sym typeface="Open Sans"/>
              </a:rPr>
              <a:t> </a:t>
            </a:r>
            <a:r>
              <a:rPr lang="en-US" sz="2099" dirty="0" err="1">
                <a:solidFill>
                  <a:srgbClr val="000000"/>
                </a:solidFill>
                <a:latin typeface="Open Sans"/>
                <a:ea typeface="Open Sans"/>
                <a:cs typeface="Open Sans"/>
                <a:sym typeface="Open Sans"/>
              </a:rPr>
              <a:t>consulta</a:t>
            </a:r>
            <a:r>
              <a:rPr lang="en-US" sz="2099" dirty="0">
                <a:solidFill>
                  <a:srgbClr val="000000"/>
                </a:solidFill>
                <a:latin typeface="Open Sans"/>
                <a:ea typeface="Open Sans"/>
                <a:cs typeface="Open Sans"/>
                <a:sym typeface="Open Sans"/>
              </a:rPr>
              <a:t> de </a:t>
            </a:r>
            <a:r>
              <a:rPr lang="en-US" sz="2099" dirty="0" err="1">
                <a:solidFill>
                  <a:srgbClr val="000000"/>
                </a:solidFill>
                <a:latin typeface="Open Sans"/>
                <a:ea typeface="Open Sans"/>
                <a:cs typeface="Open Sans"/>
                <a:sym typeface="Open Sans"/>
              </a:rPr>
              <a:t>Neumología</a:t>
            </a:r>
            <a:r>
              <a:rPr lang="en-US" sz="2099" dirty="0">
                <a:solidFill>
                  <a:srgbClr val="000000"/>
                </a:solidFill>
                <a:latin typeface="Open Sans"/>
                <a:ea typeface="Open Sans"/>
                <a:cs typeface="Open Sans"/>
                <a:sym typeface="Open Sans"/>
              </a:rPr>
              <a:t>, entre Mayo 2024 y </a:t>
            </a:r>
            <a:r>
              <a:rPr lang="en-US" sz="2099" dirty="0" err="1">
                <a:solidFill>
                  <a:srgbClr val="000000"/>
                </a:solidFill>
                <a:latin typeface="Open Sans"/>
                <a:ea typeface="Open Sans"/>
                <a:cs typeface="Open Sans"/>
                <a:sym typeface="Open Sans"/>
              </a:rPr>
              <a:t>Septiembre</a:t>
            </a:r>
            <a:r>
              <a:rPr lang="en-US" sz="2099" dirty="0">
                <a:solidFill>
                  <a:srgbClr val="000000"/>
                </a:solidFill>
                <a:latin typeface="Open Sans"/>
                <a:ea typeface="Open Sans"/>
                <a:cs typeface="Open Sans"/>
                <a:sym typeface="Open Sans"/>
              </a:rPr>
              <a:t> 2025.</a:t>
            </a:r>
          </a:p>
        </p:txBody>
      </p:sp>
      <p:grpSp>
        <p:nvGrpSpPr>
          <p:cNvPr id="14" name="Group 14"/>
          <p:cNvGrpSpPr/>
          <p:nvPr/>
        </p:nvGrpSpPr>
        <p:grpSpPr>
          <a:xfrm>
            <a:off x="9464991" y="3598154"/>
            <a:ext cx="8150027" cy="2316979"/>
            <a:chOff x="0" y="0"/>
            <a:chExt cx="2146509" cy="610233"/>
          </a:xfrm>
        </p:grpSpPr>
        <p:sp>
          <p:nvSpPr>
            <p:cNvPr id="15" name="Freeform 15"/>
            <p:cNvSpPr/>
            <p:nvPr/>
          </p:nvSpPr>
          <p:spPr>
            <a:xfrm>
              <a:off x="0" y="0"/>
              <a:ext cx="2146509" cy="610233"/>
            </a:xfrm>
            <a:custGeom>
              <a:avLst/>
              <a:gdLst/>
              <a:ahLst/>
              <a:cxnLst/>
              <a:rect l="l" t="t" r="r" b="b"/>
              <a:pathLst>
                <a:path w="2146509" h="610233">
                  <a:moveTo>
                    <a:pt x="48446" y="0"/>
                  </a:moveTo>
                  <a:lnTo>
                    <a:pt x="2098063" y="0"/>
                  </a:lnTo>
                  <a:cubicBezTo>
                    <a:pt x="2110912" y="0"/>
                    <a:pt x="2123234" y="5104"/>
                    <a:pt x="2132320" y="14190"/>
                  </a:cubicBezTo>
                  <a:cubicBezTo>
                    <a:pt x="2141405" y="23275"/>
                    <a:pt x="2146509" y="35597"/>
                    <a:pt x="2146509" y="48446"/>
                  </a:cubicBezTo>
                  <a:lnTo>
                    <a:pt x="2146509" y="561787"/>
                  </a:lnTo>
                  <a:cubicBezTo>
                    <a:pt x="2146509" y="574636"/>
                    <a:pt x="2141405" y="586958"/>
                    <a:pt x="2132320" y="596044"/>
                  </a:cubicBezTo>
                  <a:cubicBezTo>
                    <a:pt x="2123234" y="605129"/>
                    <a:pt x="2110912" y="610233"/>
                    <a:pt x="2098063" y="610233"/>
                  </a:cubicBezTo>
                  <a:lnTo>
                    <a:pt x="48446" y="610233"/>
                  </a:lnTo>
                  <a:cubicBezTo>
                    <a:pt x="35597" y="610233"/>
                    <a:pt x="23275" y="605129"/>
                    <a:pt x="14190" y="596044"/>
                  </a:cubicBezTo>
                  <a:cubicBezTo>
                    <a:pt x="5104" y="586958"/>
                    <a:pt x="0" y="574636"/>
                    <a:pt x="0" y="561787"/>
                  </a:cubicBezTo>
                  <a:lnTo>
                    <a:pt x="0" y="48446"/>
                  </a:lnTo>
                  <a:cubicBezTo>
                    <a:pt x="0" y="35597"/>
                    <a:pt x="5104" y="23275"/>
                    <a:pt x="14190" y="14190"/>
                  </a:cubicBezTo>
                  <a:cubicBezTo>
                    <a:pt x="23275" y="5104"/>
                    <a:pt x="35597" y="0"/>
                    <a:pt x="48446" y="0"/>
                  </a:cubicBezTo>
                  <a:close/>
                </a:path>
              </a:pathLst>
            </a:custGeom>
            <a:solidFill>
              <a:srgbClr val="ABC3A1"/>
            </a:solidFill>
          </p:spPr>
        </p:sp>
        <p:sp>
          <p:nvSpPr>
            <p:cNvPr id="16" name="TextBox 16"/>
            <p:cNvSpPr txBox="1"/>
            <p:nvPr/>
          </p:nvSpPr>
          <p:spPr>
            <a:xfrm>
              <a:off x="0" y="-38100"/>
              <a:ext cx="2146509" cy="648333"/>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9673295" y="3816525"/>
            <a:ext cx="7415079" cy="1842135"/>
          </a:xfrm>
          <a:prstGeom prst="rect">
            <a:avLst/>
          </a:prstGeom>
        </p:spPr>
        <p:txBody>
          <a:bodyPr lIns="0" tIns="0" rIns="0" bIns="0" rtlCol="0" anchor="t">
            <a:spAutoFit/>
          </a:bodyPr>
          <a:lstStyle/>
          <a:p>
            <a:pPr algn="just">
              <a:lnSpc>
                <a:spcPts val="3079"/>
              </a:lnSpc>
            </a:pPr>
            <a:r>
              <a:rPr lang="en-US" sz="2199" b="1">
                <a:solidFill>
                  <a:srgbClr val="000000"/>
                </a:solidFill>
                <a:latin typeface="Open Sans Bold"/>
                <a:ea typeface="Open Sans Bold"/>
                <a:cs typeface="Open Sans Bold"/>
                <a:sym typeface="Open Sans Bold"/>
              </a:rPr>
              <a:t>OBJETIVO</a:t>
            </a:r>
          </a:p>
          <a:p>
            <a:pPr algn="just">
              <a:lnSpc>
                <a:spcPts val="2939"/>
              </a:lnSpc>
              <a:spcBef>
                <a:spcPct val="0"/>
              </a:spcBef>
            </a:pPr>
            <a:r>
              <a:rPr lang="en-US" sz="2099">
                <a:solidFill>
                  <a:srgbClr val="000000"/>
                </a:solidFill>
                <a:latin typeface="Open Sans"/>
                <a:ea typeface="Open Sans"/>
                <a:cs typeface="Open Sans"/>
                <a:sym typeface="Open Sans"/>
              </a:rPr>
              <a:t>Describir el perfil de pacientes en tratamiento actual con el fármaco biológico Tezepelumab en pacientes asmáticos graves de un hospital comarcal y analizar su evolución.</a:t>
            </a:r>
          </a:p>
          <a:p>
            <a:pPr algn="just">
              <a:lnSpc>
                <a:spcPts val="2799"/>
              </a:lnSpc>
              <a:spcBef>
                <a:spcPct val="0"/>
              </a:spcBef>
            </a:pPr>
            <a:endParaRPr lang="en-US" sz="2099">
              <a:solidFill>
                <a:srgbClr val="000000"/>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5955"/>
            <a:ext cx="2531107" cy="2559230"/>
          </a:xfrm>
          <a:custGeom>
            <a:avLst/>
            <a:gdLst/>
            <a:ahLst/>
            <a:cxnLst/>
            <a:rect l="l" t="t" r="r" b="b"/>
            <a:pathLst>
              <a:path w="2531107" h="2559230">
                <a:moveTo>
                  <a:pt x="0" y="0"/>
                </a:moveTo>
                <a:lnTo>
                  <a:pt x="2531107" y="0"/>
                </a:lnTo>
                <a:lnTo>
                  <a:pt x="2531107" y="2559230"/>
                </a:lnTo>
                <a:lnTo>
                  <a:pt x="0" y="2559230"/>
                </a:lnTo>
                <a:lnTo>
                  <a:pt x="0" y="0"/>
                </a:lnTo>
                <a:close/>
              </a:path>
            </a:pathLst>
          </a:custGeom>
          <a:blipFill>
            <a:blip r:embed="rId2"/>
            <a:stretch>
              <a:fillRect/>
            </a:stretch>
          </a:blipFill>
        </p:spPr>
      </p:sp>
      <p:sp>
        <p:nvSpPr>
          <p:cNvPr id="3" name="Freeform 3"/>
          <p:cNvSpPr/>
          <p:nvPr/>
        </p:nvSpPr>
        <p:spPr>
          <a:xfrm>
            <a:off x="16305356" y="8410569"/>
            <a:ext cx="1982644" cy="1876431"/>
          </a:xfrm>
          <a:custGeom>
            <a:avLst/>
            <a:gdLst/>
            <a:ahLst/>
            <a:cxnLst/>
            <a:rect l="l" t="t" r="r" b="b"/>
            <a:pathLst>
              <a:path w="1982644" h="1876431">
                <a:moveTo>
                  <a:pt x="0" y="0"/>
                </a:moveTo>
                <a:lnTo>
                  <a:pt x="1982644" y="0"/>
                </a:lnTo>
                <a:lnTo>
                  <a:pt x="1982644" y="1876431"/>
                </a:lnTo>
                <a:lnTo>
                  <a:pt x="0" y="1876431"/>
                </a:lnTo>
                <a:lnTo>
                  <a:pt x="0" y="0"/>
                </a:lnTo>
                <a:close/>
              </a:path>
            </a:pathLst>
          </a:custGeom>
          <a:blipFill>
            <a:blip r:embed="rId3"/>
            <a:stretch>
              <a:fillRect/>
            </a:stretch>
          </a:blipFill>
        </p:spPr>
      </p:sp>
      <p:sp>
        <p:nvSpPr>
          <p:cNvPr id="4" name="Freeform 4"/>
          <p:cNvSpPr/>
          <p:nvPr/>
        </p:nvSpPr>
        <p:spPr>
          <a:xfrm>
            <a:off x="352791" y="3187325"/>
            <a:ext cx="7114651" cy="4066476"/>
          </a:xfrm>
          <a:custGeom>
            <a:avLst/>
            <a:gdLst/>
            <a:ahLst/>
            <a:cxnLst/>
            <a:rect l="l" t="t" r="r" b="b"/>
            <a:pathLst>
              <a:path w="7114651" h="4066476">
                <a:moveTo>
                  <a:pt x="0" y="0"/>
                </a:moveTo>
                <a:lnTo>
                  <a:pt x="7114651" y="0"/>
                </a:lnTo>
                <a:lnTo>
                  <a:pt x="7114651" y="4066476"/>
                </a:lnTo>
                <a:lnTo>
                  <a:pt x="0" y="4066476"/>
                </a:lnTo>
                <a:lnTo>
                  <a:pt x="0" y="0"/>
                </a:lnTo>
                <a:close/>
              </a:path>
            </a:pathLst>
          </a:custGeom>
          <a:blipFill>
            <a:blip r:embed="rId4"/>
            <a:stretch>
              <a:fillRect r="-30270"/>
            </a:stretch>
          </a:blipFill>
        </p:spPr>
      </p:sp>
      <p:sp>
        <p:nvSpPr>
          <p:cNvPr id="5" name="Freeform 5"/>
          <p:cNvSpPr/>
          <p:nvPr/>
        </p:nvSpPr>
        <p:spPr>
          <a:xfrm>
            <a:off x="7723816" y="3412995"/>
            <a:ext cx="10339857" cy="3461011"/>
          </a:xfrm>
          <a:custGeom>
            <a:avLst/>
            <a:gdLst/>
            <a:ahLst/>
            <a:cxnLst/>
            <a:rect l="l" t="t" r="r" b="b"/>
            <a:pathLst>
              <a:path w="10339857" h="3461011">
                <a:moveTo>
                  <a:pt x="0" y="0"/>
                </a:moveTo>
                <a:lnTo>
                  <a:pt x="10339857" y="0"/>
                </a:lnTo>
                <a:lnTo>
                  <a:pt x="10339857" y="3461010"/>
                </a:lnTo>
                <a:lnTo>
                  <a:pt x="0" y="3461010"/>
                </a:lnTo>
                <a:lnTo>
                  <a:pt x="0" y="0"/>
                </a:lnTo>
                <a:close/>
              </a:path>
            </a:pathLst>
          </a:custGeom>
          <a:blipFill>
            <a:blip r:embed="rId5"/>
            <a:stretch>
              <a:fillRect r="-9298"/>
            </a:stretch>
          </a:blipFill>
        </p:spPr>
      </p:sp>
      <p:grpSp>
        <p:nvGrpSpPr>
          <p:cNvPr id="6" name="Group 6"/>
          <p:cNvGrpSpPr/>
          <p:nvPr/>
        </p:nvGrpSpPr>
        <p:grpSpPr>
          <a:xfrm>
            <a:off x="1028700" y="7476029"/>
            <a:ext cx="15039802" cy="2246219"/>
            <a:chOff x="0" y="0"/>
            <a:chExt cx="3961100" cy="591597"/>
          </a:xfrm>
        </p:grpSpPr>
        <p:sp>
          <p:nvSpPr>
            <p:cNvPr id="7" name="Freeform 7"/>
            <p:cNvSpPr/>
            <p:nvPr/>
          </p:nvSpPr>
          <p:spPr>
            <a:xfrm>
              <a:off x="0" y="0"/>
              <a:ext cx="3961100" cy="591597"/>
            </a:xfrm>
            <a:custGeom>
              <a:avLst/>
              <a:gdLst/>
              <a:ahLst/>
              <a:cxnLst/>
              <a:rect l="l" t="t" r="r" b="b"/>
              <a:pathLst>
                <a:path w="3961100" h="591597">
                  <a:moveTo>
                    <a:pt x="26253" y="0"/>
                  </a:moveTo>
                  <a:lnTo>
                    <a:pt x="3934847" y="0"/>
                  </a:lnTo>
                  <a:cubicBezTo>
                    <a:pt x="3949346" y="0"/>
                    <a:pt x="3961100" y="11754"/>
                    <a:pt x="3961100" y="26253"/>
                  </a:cubicBezTo>
                  <a:lnTo>
                    <a:pt x="3961100" y="565344"/>
                  </a:lnTo>
                  <a:cubicBezTo>
                    <a:pt x="3961100" y="579843"/>
                    <a:pt x="3949346" y="591597"/>
                    <a:pt x="3934847" y="591597"/>
                  </a:cubicBezTo>
                  <a:lnTo>
                    <a:pt x="26253" y="591597"/>
                  </a:lnTo>
                  <a:cubicBezTo>
                    <a:pt x="11754" y="591597"/>
                    <a:pt x="0" y="579843"/>
                    <a:pt x="0" y="565344"/>
                  </a:cubicBezTo>
                  <a:lnTo>
                    <a:pt x="0" y="26253"/>
                  </a:lnTo>
                  <a:cubicBezTo>
                    <a:pt x="0" y="11754"/>
                    <a:pt x="11754" y="0"/>
                    <a:pt x="26253" y="0"/>
                  </a:cubicBezTo>
                  <a:close/>
                </a:path>
              </a:pathLst>
            </a:custGeom>
            <a:solidFill>
              <a:srgbClr val="829A78"/>
            </a:solidFill>
          </p:spPr>
        </p:sp>
        <p:sp>
          <p:nvSpPr>
            <p:cNvPr id="8" name="TextBox 8"/>
            <p:cNvSpPr txBox="1"/>
            <p:nvPr/>
          </p:nvSpPr>
          <p:spPr>
            <a:xfrm>
              <a:off x="0" y="-38100"/>
              <a:ext cx="3961100" cy="629697"/>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3035208" y="342913"/>
            <a:ext cx="6108792" cy="1895087"/>
            <a:chOff x="0" y="0"/>
            <a:chExt cx="2316349" cy="718585"/>
          </a:xfrm>
        </p:grpSpPr>
        <p:sp>
          <p:nvSpPr>
            <p:cNvPr id="10" name="Freeform 10"/>
            <p:cNvSpPr/>
            <p:nvPr/>
          </p:nvSpPr>
          <p:spPr>
            <a:xfrm>
              <a:off x="0" y="0"/>
              <a:ext cx="2316349" cy="718585"/>
            </a:xfrm>
            <a:custGeom>
              <a:avLst/>
              <a:gdLst/>
              <a:ahLst/>
              <a:cxnLst/>
              <a:rect l="l" t="t" r="r" b="b"/>
              <a:pathLst>
                <a:path w="2316349" h="718585">
                  <a:moveTo>
                    <a:pt x="64634" y="0"/>
                  </a:moveTo>
                  <a:lnTo>
                    <a:pt x="2251715" y="0"/>
                  </a:lnTo>
                  <a:cubicBezTo>
                    <a:pt x="2287411" y="0"/>
                    <a:pt x="2316349" y="28938"/>
                    <a:pt x="2316349" y="64634"/>
                  </a:cubicBezTo>
                  <a:lnTo>
                    <a:pt x="2316349" y="653950"/>
                  </a:lnTo>
                  <a:cubicBezTo>
                    <a:pt x="2316349" y="671092"/>
                    <a:pt x="2309539" y="687532"/>
                    <a:pt x="2297418" y="699654"/>
                  </a:cubicBezTo>
                  <a:cubicBezTo>
                    <a:pt x="2285297" y="711775"/>
                    <a:pt x="2268857" y="718585"/>
                    <a:pt x="2251715" y="718585"/>
                  </a:cubicBezTo>
                  <a:lnTo>
                    <a:pt x="64634" y="718585"/>
                  </a:lnTo>
                  <a:cubicBezTo>
                    <a:pt x="47492" y="718585"/>
                    <a:pt x="31052" y="711775"/>
                    <a:pt x="18931" y="699654"/>
                  </a:cubicBezTo>
                  <a:cubicBezTo>
                    <a:pt x="6810" y="687532"/>
                    <a:pt x="0" y="671092"/>
                    <a:pt x="0" y="653950"/>
                  </a:cubicBezTo>
                  <a:lnTo>
                    <a:pt x="0" y="64634"/>
                  </a:lnTo>
                  <a:cubicBezTo>
                    <a:pt x="0" y="47492"/>
                    <a:pt x="6810" y="31052"/>
                    <a:pt x="18931" y="18931"/>
                  </a:cubicBezTo>
                  <a:cubicBezTo>
                    <a:pt x="31052" y="6810"/>
                    <a:pt x="47492" y="0"/>
                    <a:pt x="64634" y="0"/>
                  </a:cubicBezTo>
                  <a:close/>
                </a:path>
              </a:pathLst>
            </a:custGeom>
            <a:solidFill>
              <a:srgbClr val="ABC3A1"/>
            </a:solidFill>
          </p:spPr>
        </p:sp>
        <p:sp>
          <p:nvSpPr>
            <p:cNvPr id="11" name="TextBox 11"/>
            <p:cNvSpPr txBox="1"/>
            <p:nvPr/>
          </p:nvSpPr>
          <p:spPr>
            <a:xfrm>
              <a:off x="0" y="-38100"/>
              <a:ext cx="2316349" cy="756685"/>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9648825" y="507713"/>
            <a:ext cx="1180857" cy="1180857"/>
          </a:xfrm>
          <a:custGeom>
            <a:avLst/>
            <a:gdLst/>
            <a:ahLst/>
            <a:cxnLst/>
            <a:rect l="l" t="t" r="r" b="b"/>
            <a:pathLst>
              <a:path w="1180857" h="1180857">
                <a:moveTo>
                  <a:pt x="0" y="0"/>
                </a:moveTo>
                <a:lnTo>
                  <a:pt x="1180857" y="0"/>
                </a:lnTo>
                <a:lnTo>
                  <a:pt x="1180857" y="1180857"/>
                </a:lnTo>
                <a:lnTo>
                  <a:pt x="0" y="1180857"/>
                </a:lnTo>
                <a:lnTo>
                  <a:pt x="0" y="0"/>
                </a:lnTo>
                <a:close/>
              </a:path>
            </a:pathLst>
          </a:custGeom>
          <a:blipFill>
            <a:blip r:embed="rId6"/>
            <a:stretch>
              <a:fillRect/>
            </a:stretch>
          </a:blipFill>
        </p:spPr>
      </p:sp>
      <p:sp>
        <p:nvSpPr>
          <p:cNvPr id="13" name="Freeform 13"/>
          <p:cNvSpPr/>
          <p:nvPr/>
        </p:nvSpPr>
        <p:spPr>
          <a:xfrm>
            <a:off x="12485322" y="470071"/>
            <a:ext cx="1251574" cy="1256142"/>
          </a:xfrm>
          <a:custGeom>
            <a:avLst/>
            <a:gdLst/>
            <a:ahLst/>
            <a:cxnLst/>
            <a:rect l="l" t="t" r="r" b="b"/>
            <a:pathLst>
              <a:path w="1251574" h="1256142">
                <a:moveTo>
                  <a:pt x="0" y="0"/>
                </a:moveTo>
                <a:lnTo>
                  <a:pt x="1251574" y="0"/>
                </a:lnTo>
                <a:lnTo>
                  <a:pt x="1251574" y="1256142"/>
                </a:lnTo>
                <a:lnTo>
                  <a:pt x="0" y="1256142"/>
                </a:lnTo>
                <a:lnTo>
                  <a:pt x="0" y="0"/>
                </a:lnTo>
                <a:close/>
              </a:path>
            </a:pathLst>
          </a:custGeom>
          <a:blipFill>
            <a:blip r:embed="rId7"/>
            <a:stretch>
              <a:fillRect/>
            </a:stretch>
          </a:blipFill>
        </p:spPr>
      </p:sp>
      <p:sp>
        <p:nvSpPr>
          <p:cNvPr id="14" name="Freeform 14"/>
          <p:cNvSpPr/>
          <p:nvPr/>
        </p:nvSpPr>
        <p:spPr>
          <a:xfrm>
            <a:off x="15008430" y="574575"/>
            <a:ext cx="1351933" cy="1047134"/>
          </a:xfrm>
          <a:custGeom>
            <a:avLst/>
            <a:gdLst/>
            <a:ahLst/>
            <a:cxnLst/>
            <a:rect l="l" t="t" r="r" b="b"/>
            <a:pathLst>
              <a:path w="1351933" h="1047134">
                <a:moveTo>
                  <a:pt x="0" y="0"/>
                </a:moveTo>
                <a:lnTo>
                  <a:pt x="1351933" y="0"/>
                </a:lnTo>
                <a:lnTo>
                  <a:pt x="1351933" y="1047134"/>
                </a:lnTo>
                <a:lnTo>
                  <a:pt x="0" y="1047134"/>
                </a:lnTo>
                <a:lnTo>
                  <a:pt x="0" y="0"/>
                </a:lnTo>
                <a:close/>
              </a:path>
            </a:pathLst>
          </a:custGeom>
          <a:blipFill>
            <a:blip r:embed="rId8"/>
            <a:stretch>
              <a:fillRect/>
            </a:stretch>
          </a:blipFill>
        </p:spPr>
      </p:sp>
      <p:sp>
        <p:nvSpPr>
          <p:cNvPr id="15" name="TextBox 15"/>
          <p:cNvSpPr txBox="1"/>
          <p:nvPr/>
        </p:nvSpPr>
        <p:spPr>
          <a:xfrm>
            <a:off x="1265553" y="7584670"/>
            <a:ext cx="14418843" cy="2137578"/>
          </a:xfrm>
          <a:prstGeom prst="rect">
            <a:avLst/>
          </a:prstGeom>
        </p:spPr>
        <p:txBody>
          <a:bodyPr lIns="0" tIns="0" rIns="0" bIns="0" rtlCol="0" anchor="t">
            <a:spAutoFit/>
          </a:bodyPr>
          <a:lstStyle/>
          <a:p>
            <a:pPr algn="just">
              <a:lnSpc>
                <a:spcPts val="3079"/>
              </a:lnSpc>
            </a:pPr>
            <a:r>
              <a:rPr lang="en-US" sz="2199" b="1">
                <a:solidFill>
                  <a:srgbClr val="000000"/>
                </a:solidFill>
                <a:latin typeface="Open Sans Bold"/>
                <a:ea typeface="Open Sans Bold"/>
                <a:cs typeface="Open Sans Bold"/>
                <a:sym typeface="Open Sans Bold"/>
              </a:rPr>
              <a:t>CONCLUSIONES</a:t>
            </a:r>
          </a:p>
          <a:p>
            <a:pPr algn="just">
              <a:lnSpc>
                <a:spcPts val="2800"/>
              </a:lnSpc>
              <a:spcBef>
                <a:spcPct val="0"/>
              </a:spcBef>
            </a:pPr>
            <a:r>
              <a:rPr lang="en-US" sz="2000">
                <a:solidFill>
                  <a:srgbClr val="000000"/>
                </a:solidFill>
                <a:latin typeface="Open Sans"/>
                <a:ea typeface="Open Sans"/>
                <a:cs typeface="Open Sans"/>
                <a:sym typeface="Open Sans"/>
              </a:rPr>
              <a:t>En nuestro estudio parece intuirse una mejoría de la función pulmonar y del control de la enfermedad en aquellos pacientes en tratamiento con Tezepelumab. Se han encontrado diferencias estadísticamente significativas en cuanto a la reducción de exacerbaciones moderadas. </a:t>
            </a:r>
          </a:p>
          <a:p>
            <a:pPr algn="just">
              <a:lnSpc>
                <a:spcPts val="2781"/>
              </a:lnSpc>
              <a:spcBef>
                <a:spcPct val="0"/>
              </a:spcBef>
            </a:pPr>
            <a:r>
              <a:rPr lang="en-US" sz="1986">
                <a:solidFill>
                  <a:srgbClr val="000000"/>
                </a:solidFill>
                <a:latin typeface="Open Sans"/>
                <a:ea typeface="Open Sans"/>
                <a:cs typeface="Open Sans"/>
                <a:sym typeface="Open Sans"/>
              </a:rPr>
              <a:t>Son necesarios más estudios para poder avalar estos datos. </a:t>
            </a:r>
          </a:p>
          <a:p>
            <a:pPr algn="just">
              <a:lnSpc>
                <a:spcPts val="2781"/>
              </a:lnSpc>
              <a:spcBef>
                <a:spcPct val="0"/>
              </a:spcBef>
            </a:pPr>
            <a:endParaRPr lang="en-US" sz="1986">
              <a:solidFill>
                <a:srgbClr val="000000"/>
              </a:solidFill>
              <a:latin typeface="Open Sans"/>
              <a:ea typeface="Open Sans"/>
              <a:cs typeface="Open Sans"/>
              <a:sym typeface="Open Sans"/>
            </a:endParaRPr>
          </a:p>
        </p:txBody>
      </p:sp>
      <p:sp>
        <p:nvSpPr>
          <p:cNvPr id="16" name="TextBox 16"/>
          <p:cNvSpPr txBox="1"/>
          <p:nvPr/>
        </p:nvSpPr>
        <p:spPr>
          <a:xfrm>
            <a:off x="1028700" y="2619000"/>
            <a:ext cx="5905500" cy="359073"/>
          </a:xfrm>
          <a:prstGeom prst="rect">
            <a:avLst/>
          </a:prstGeom>
        </p:spPr>
        <p:txBody>
          <a:bodyPr wrap="square" lIns="0" tIns="0" rIns="0" bIns="0" rtlCol="0" anchor="t">
            <a:spAutoFit/>
          </a:bodyPr>
          <a:lstStyle/>
          <a:p>
            <a:pPr algn="ctr">
              <a:lnSpc>
                <a:spcPts val="2800"/>
              </a:lnSpc>
            </a:pPr>
            <a:r>
              <a:rPr lang="en-US" sz="2000" b="1" dirty="0" err="1">
                <a:solidFill>
                  <a:srgbClr val="000000"/>
                </a:solidFill>
                <a:latin typeface="Open Sans Bold"/>
                <a:ea typeface="Open Sans Bold"/>
                <a:cs typeface="Open Sans Bold"/>
                <a:sym typeface="Open Sans Bold"/>
              </a:rPr>
              <a:t>Tabla</a:t>
            </a:r>
            <a:r>
              <a:rPr lang="en-US" sz="2000" b="1" dirty="0">
                <a:solidFill>
                  <a:srgbClr val="000000"/>
                </a:solidFill>
                <a:latin typeface="Open Sans Bold"/>
                <a:ea typeface="Open Sans Bold"/>
                <a:cs typeface="Open Sans Bold"/>
                <a:sym typeface="Open Sans Bold"/>
              </a:rPr>
              <a:t> 1.Características </a:t>
            </a:r>
            <a:r>
              <a:rPr lang="en-US" sz="2000" b="1" dirty="0" smtClean="0">
                <a:solidFill>
                  <a:srgbClr val="000000"/>
                </a:solidFill>
                <a:latin typeface="Open Sans Bold"/>
                <a:ea typeface="Open Sans Bold"/>
                <a:cs typeface="Open Sans Bold"/>
                <a:sym typeface="Open Sans Bold"/>
              </a:rPr>
              <a:t>basales de la </a:t>
            </a:r>
            <a:r>
              <a:rPr lang="en-US" sz="2000" b="1" dirty="0" err="1">
                <a:solidFill>
                  <a:srgbClr val="000000"/>
                </a:solidFill>
                <a:latin typeface="Open Sans Bold"/>
                <a:ea typeface="Open Sans Bold"/>
                <a:cs typeface="Open Sans Bold"/>
                <a:sym typeface="Open Sans Bold"/>
              </a:rPr>
              <a:t>muestra</a:t>
            </a:r>
            <a:r>
              <a:rPr lang="en-US" sz="2000" dirty="0">
                <a:solidFill>
                  <a:srgbClr val="000000"/>
                </a:solidFill>
                <a:latin typeface="Open Sans"/>
                <a:ea typeface="Open Sans"/>
                <a:cs typeface="Open Sans"/>
                <a:sym typeface="Open Sans"/>
              </a:rPr>
              <a:t>.</a:t>
            </a:r>
          </a:p>
        </p:txBody>
      </p:sp>
      <p:sp>
        <p:nvSpPr>
          <p:cNvPr id="17" name="TextBox 17"/>
          <p:cNvSpPr txBox="1"/>
          <p:nvPr/>
        </p:nvSpPr>
        <p:spPr>
          <a:xfrm>
            <a:off x="8247380" y="2617413"/>
            <a:ext cx="9292729" cy="701675"/>
          </a:xfrm>
          <a:prstGeom prst="rect">
            <a:avLst/>
          </a:prstGeom>
        </p:spPr>
        <p:txBody>
          <a:bodyPr lIns="0" tIns="0" rIns="0" bIns="0" rtlCol="0" anchor="t">
            <a:spAutoFit/>
          </a:bodyPr>
          <a:lstStyle/>
          <a:p>
            <a:pPr algn="ctr">
              <a:lnSpc>
                <a:spcPts val="2800"/>
              </a:lnSpc>
            </a:pPr>
            <a:r>
              <a:rPr lang="en-US" sz="2000" b="1" dirty="0" err="1">
                <a:solidFill>
                  <a:srgbClr val="000000"/>
                </a:solidFill>
                <a:latin typeface="Open Sans Bold"/>
                <a:ea typeface="Open Sans Bold"/>
                <a:cs typeface="Open Sans Bold"/>
                <a:sym typeface="Open Sans Bold"/>
              </a:rPr>
              <a:t>Tabla</a:t>
            </a:r>
            <a:r>
              <a:rPr lang="en-US" sz="2000" b="1" dirty="0">
                <a:solidFill>
                  <a:srgbClr val="000000"/>
                </a:solidFill>
                <a:latin typeface="Open Sans Bold"/>
                <a:ea typeface="Open Sans Bold"/>
                <a:cs typeface="Open Sans Bold"/>
                <a:sym typeface="Open Sans Bold"/>
              </a:rPr>
              <a:t> 2. </a:t>
            </a:r>
            <a:r>
              <a:rPr lang="en-US" sz="2000" b="1" dirty="0" err="1">
                <a:solidFill>
                  <a:srgbClr val="000000"/>
                </a:solidFill>
                <a:latin typeface="Open Sans Bold"/>
                <a:ea typeface="Open Sans Bold"/>
                <a:cs typeface="Open Sans Bold"/>
                <a:sym typeface="Open Sans Bold"/>
              </a:rPr>
              <a:t>Cambios</a:t>
            </a:r>
            <a:r>
              <a:rPr lang="en-US" sz="2000" b="1" dirty="0">
                <a:solidFill>
                  <a:srgbClr val="000000"/>
                </a:solidFill>
                <a:latin typeface="Open Sans Bold"/>
                <a:ea typeface="Open Sans Bold"/>
                <a:cs typeface="Open Sans Bold"/>
                <a:sym typeface="Open Sans Bold"/>
              </a:rPr>
              <a:t> </a:t>
            </a:r>
            <a:r>
              <a:rPr lang="en-US" sz="2000" b="1" dirty="0" err="1">
                <a:solidFill>
                  <a:srgbClr val="000000"/>
                </a:solidFill>
                <a:latin typeface="Open Sans Bold"/>
                <a:ea typeface="Open Sans Bold"/>
                <a:cs typeface="Open Sans Bold"/>
                <a:sym typeface="Open Sans Bold"/>
              </a:rPr>
              <a:t>tras</a:t>
            </a:r>
            <a:r>
              <a:rPr lang="en-US" sz="2000" b="1" dirty="0">
                <a:solidFill>
                  <a:srgbClr val="000000"/>
                </a:solidFill>
                <a:latin typeface="Open Sans Bold"/>
                <a:ea typeface="Open Sans Bold"/>
                <a:cs typeface="Open Sans Bold"/>
                <a:sym typeface="Open Sans Bold"/>
              </a:rPr>
              <a:t> 1 </a:t>
            </a:r>
            <a:r>
              <a:rPr lang="en-US" sz="2000" b="1" dirty="0" err="1">
                <a:solidFill>
                  <a:srgbClr val="000000"/>
                </a:solidFill>
                <a:latin typeface="Open Sans Bold"/>
                <a:ea typeface="Open Sans Bold"/>
                <a:cs typeface="Open Sans Bold"/>
                <a:sym typeface="Open Sans Bold"/>
              </a:rPr>
              <a:t>año</a:t>
            </a:r>
            <a:r>
              <a:rPr lang="en-US" sz="2000" b="1" dirty="0">
                <a:solidFill>
                  <a:srgbClr val="000000"/>
                </a:solidFill>
                <a:latin typeface="Open Sans Bold"/>
                <a:ea typeface="Open Sans Bold"/>
                <a:cs typeface="Open Sans Bold"/>
                <a:sym typeface="Open Sans Bold"/>
              </a:rPr>
              <a:t> de </a:t>
            </a:r>
            <a:r>
              <a:rPr lang="en-US" sz="2000" b="1" dirty="0" err="1">
                <a:solidFill>
                  <a:srgbClr val="000000"/>
                </a:solidFill>
                <a:latin typeface="Open Sans Bold"/>
                <a:ea typeface="Open Sans Bold"/>
                <a:cs typeface="Open Sans Bold"/>
                <a:sym typeface="Open Sans Bold"/>
              </a:rPr>
              <a:t>tratamiento</a:t>
            </a:r>
            <a:r>
              <a:rPr lang="en-US" sz="2000" b="1" dirty="0">
                <a:solidFill>
                  <a:srgbClr val="000000"/>
                </a:solidFill>
                <a:latin typeface="Open Sans Bold"/>
                <a:ea typeface="Open Sans Bold"/>
                <a:cs typeface="Open Sans Bold"/>
                <a:sym typeface="Open Sans Bold"/>
              </a:rPr>
              <a:t> </a:t>
            </a:r>
            <a:r>
              <a:rPr lang="en-US" sz="2000" b="1" dirty="0" err="1">
                <a:solidFill>
                  <a:srgbClr val="000000"/>
                </a:solidFill>
                <a:latin typeface="Open Sans Bold"/>
                <a:ea typeface="Open Sans Bold"/>
                <a:cs typeface="Open Sans Bold"/>
                <a:sym typeface="Open Sans Bold"/>
              </a:rPr>
              <a:t>en</a:t>
            </a:r>
            <a:r>
              <a:rPr lang="en-US" sz="2000" b="1" dirty="0">
                <a:solidFill>
                  <a:srgbClr val="000000"/>
                </a:solidFill>
                <a:latin typeface="Open Sans Bold"/>
                <a:ea typeface="Open Sans Bold"/>
                <a:cs typeface="Open Sans Bold"/>
                <a:sym typeface="Open Sans Bold"/>
              </a:rPr>
              <a:t> 8 </a:t>
            </a:r>
            <a:r>
              <a:rPr lang="en-US" sz="2000" b="1" dirty="0" err="1">
                <a:solidFill>
                  <a:srgbClr val="000000"/>
                </a:solidFill>
                <a:latin typeface="Open Sans Bold"/>
                <a:ea typeface="Open Sans Bold"/>
                <a:cs typeface="Open Sans Bold"/>
                <a:sym typeface="Open Sans Bold"/>
              </a:rPr>
              <a:t>pacientes</a:t>
            </a:r>
            <a:r>
              <a:rPr lang="en-US" sz="2000" b="1" dirty="0">
                <a:solidFill>
                  <a:srgbClr val="000000"/>
                </a:solidFill>
                <a:latin typeface="Open Sans Bold"/>
                <a:ea typeface="Open Sans Bold"/>
                <a:cs typeface="Open Sans Bold"/>
                <a:sym typeface="Open Sans Bold"/>
              </a:rPr>
              <a:t> de la </a:t>
            </a:r>
            <a:r>
              <a:rPr lang="en-US" sz="2000" b="1" dirty="0" err="1" smtClean="0">
                <a:solidFill>
                  <a:srgbClr val="000000"/>
                </a:solidFill>
                <a:latin typeface="Open Sans Bold"/>
                <a:ea typeface="Open Sans Bold"/>
                <a:cs typeface="Open Sans Bold"/>
                <a:sym typeface="Open Sans Bold"/>
              </a:rPr>
              <a:t>muestra</a:t>
            </a:r>
            <a:r>
              <a:rPr lang="en-US" sz="2000" b="1" dirty="0" smtClean="0">
                <a:solidFill>
                  <a:srgbClr val="000000"/>
                </a:solidFill>
                <a:latin typeface="Open Sans Bold"/>
                <a:ea typeface="Open Sans Bold"/>
                <a:cs typeface="Open Sans Bold"/>
                <a:sym typeface="Open Sans Bold"/>
              </a:rPr>
              <a:t>.</a:t>
            </a:r>
            <a:endParaRPr lang="en-US" sz="2000" b="1" dirty="0">
              <a:solidFill>
                <a:srgbClr val="000000"/>
              </a:solidFill>
              <a:latin typeface="Open Sans Bold"/>
              <a:ea typeface="Open Sans Bold"/>
              <a:cs typeface="Open Sans Bold"/>
              <a:sym typeface="Open Sans Bold"/>
            </a:endParaRPr>
          </a:p>
          <a:p>
            <a:pPr algn="ctr">
              <a:lnSpc>
                <a:spcPts val="2800"/>
              </a:lnSpc>
            </a:pPr>
            <a:endParaRPr lang="en-US" sz="2000" b="1" dirty="0">
              <a:solidFill>
                <a:srgbClr val="000000"/>
              </a:solidFill>
              <a:latin typeface="Open Sans Bold"/>
              <a:ea typeface="Open Sans Bold"/>
              <a:cs typeface="Open Sans Bold"/>
              <a:sym typeface="Open Sans Bold"/>
            </a:endParaRPr>
          </a:p>
        </p:txBody>
      </p:sp>
      <p:sp>
        <p:nvSpPr>
          <p:cNvPr id="18" name="TextBox 18"/>
          <p:cNvSpPr txBox="1"/>
          <p:nvPr/>
        </p:nvSpPr>
        <p:spPr>
          <a:xfrm>
            <a:off x="3323629" y="529047"/>
            <a:ext cx="5509853" cy="1785153"/>
          </a:xfrm>
          <a:prstGeom prst="rect">
            <a:avLst/>
          </a:prstGeom>
        </p:spPr>
        <p:txBody>
          <a:bodyPr lIns="0" tIns="0" rIns="0" bIns="0" rtlCol="0" anchor="t">
            <a:spAutoFit/>
          </a:bodyPr>
          <a:lstStyle/>
          <a:p>
            <a:pPr algn="just">
              <a:lnSpc>
                <a:spcPts val="3079"/>
              </a:lnSpc>
            </a:pPr>
            <a:r>
              <a:rPr lang="en-US" sz="2199" b="1">
                <a:solidFill>
                  <a:srgbClr val="000000"/>
                </a:solidFill>
                <a:latin typeface="Open Sans Bold"/>
                <a:ea typeface="Open Sans Bold"/>
                <a:cs typeface="Open Sans Bold"/>
                <a:sym typeface="Open Sans Bold"/>
              </a:rPr>
              <a:t>RESULTADOS</a:t>
            </a:r>
          </a:p>
          <a:p>
            <a:pPr algn="just">
              <a:lnSpc>
                <a:spcPts val="2800"/>
              </a:lnSpc>
              <a:spcBef>
                <a:spcPct val="0"/>
              </a:spcBef>
            </a:pPr>
            <a:r>
              <a:rPr lang="en-US" sz="2000">
                <a:solidFill>
                  <a:srgbClr val="000000"/>
                </a:solidFill>
                <a:latin typeface="Open Sans"/>
                <a:ea typeface="Open Sans"/>
                <a:cs typeface="Open Sans"/>
                <a:sym typeface="Open Sans"/>
              </a:rPr>
              <a:t>Muestra compuesta por 11 pacientes cuyas características y evolución se muestran en las tablas 1 y 2.</a:t>
            </a:r>
          </a:p>
          <a:p>
            <a:pPr algn="just">
              <a:lnSpc>
                <a:spcPts val="2781"/>
              </a:lnSpc>
              <a:spcBef>
                <a:spcPct val="0"/>
              </a:spcBef>
            </a:pPr>
            <a:endParaRPr lang="en-US" sz="2000">
              <a:solidFill>
                <a:srgbClr val="000000"/>
              </a:solidFill>
              <a:latin typeface="Open Sans"/>
              <a:ea typeface="Open Sans"/>
              <a:cs typeface="Open Sans"/>
              <a:sym typeface="Open Sans"/>
            </a:endParaRPr>
          </a:p>
        </p:txBody>
      </p:sp>
      <p:sp>
        <p:nvSpPr>
          <p:cNvPr id="19" name="TextBox 19"/>
          <p:cNvSpPr txBox="1"/>
          <p:nvPr/>
        </p:nvSpPr>
        <p:spPr>
          <a:xfrm>
            <a:off x="6790288" y="1888750"/>
            <a:ext cx="7114651" cy="349250"/>
          </a:xfrm>
          <a:prstGeom prst="rect">
            <a:avLst/>
          </a:prstGeom>
        </p:spPr>
        <p:txBody>
          <a:bodyPr lIns="0" tIns="0" rIns="0" bIns="0" rtlCol="0" anchor="t">
            <a:spAutoFit/>
          </a:bodyPr>
          <a:lstStyle/>
          <a:p>
            <a:pPr algn="ctr">
              <a:lnSpc>
                <a:spcPts val="2800"/>
              </a:lnSpc>
            </a:pPr>
            <a:r>
              <a:rPr lang="en-US" sz="2000" b="1">
                <a:solidFill>
                  <a:srgbClr val="000000"/>
                </a:solidFill>
                <a:latin typeface="Open Sans Bold"/>
                <a:ea typeface="Open Sans Bold"/>
                <a:cs typeface="Open Sans Bold"/>
                <a:sym typeface="Open Sans Bold"/>
              </a:rPr>
              <a:t>11 pacientes</a:t>
            </a:r>
          </a:p>
        </p:txBody>
      </p:sp>
      <p:sp>
        <p:nvSpPr>
          <p:cNvPr id="20" name="TextBox 20"/>
          <p:cNvSpPr txBox="1"/>
          <p:nvPr/>
        </p:nvSpPr>
        <p:spPr>
          <a:xfrm>
            <a:off x="9553784" y="1955425"/>
            <a:ext cx="7114651" cy="349250"/>
          </a:xfrm>
          <a:prstGeom prst="rect">
            <a:avLst/>
          </a:prstGeom>
        </p:spPr>
        <p:txBody>
          <a:bodyPr lIns="0" tIns="0" rIns="0" bIns="0" rtlCol="0" anchor="t">
            <a:spAutoFit/>
          </a:bodyPr>
          <a:lstStyle/>
          <a:p>
            <a:pPr algn="ctr">
              <a:lnSpc>
                <a:spcPts val="2800"/>
              </a:lnSpc>
            </a:pPr>
            <a:r>
              <a:rPr lang="en-US" sz="2000" b="1">
                <a:solidFill>
                  <a:srgbClr val="000000"/>
                </a:solidFill>
                <a:latin typeface="Open Sans Bold"/>
                <a:ea typeface="Open Sans Bold"/>
                <a:cs typeface="Open Sans Bold"/>
                <a:sym typeface="Open Sans Bold"/>
              </a:rPr>
              <a:t>91% mujeres</a:t>
            </a:r>
          </a:p>
        </p:txBody>
      </p:sp>
      <p:sp>
        <p:nvSpPr>
          <p:cNvPr id="21" name="TextBox 21"/>
          <p:cNvSpPr txBox="1"/>
          <p:nvPr/>
        </p:nvSpPr>
        <p:spPr>
          <a:xfrm>
            <a:off x="12127071" y="2039563"/>
            <a:ext cx="7114651" cy="349250"/>
          </a:xfrm>
          <a:prstGeom prst="rect">
            <a:avLst/>
          </a:prstGeom>
        </p:spPr>
        <p:txBody>
          <a:bodyPr lIns="0" tIns="0" rIns="0" bIns="0" rtlCol="0" anchor="t">
            <a:spAutoFit/>
          </a:bodyPr>
          <a:lstStyle/>
          <a:p>
            <a:pPr algn="ctr">
              <a:lnSpc>
                <a:spcPts val="2800"/>
              </a:lnSpc>
            </a:pPr>
            <a:r>
              <a:rPr lang="en-US" sz="2000" b="1">
                <a:solidFill>
                  <a:srgbClr val="000000"/>
                </a:solidFill>
                <a:latin typeface="Open Sans Bold"/>
                <a:ea typeface="Open Sans Bold"/>
                <a:cs typeface="Open Sans Bold"/>
                <a:sym typeface="Open Sans Bold"/>
              </a:rPr>
              <a:t>57,55 años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258</Words>
  <Application>Microsoft Office PowerPoint</Application>
  <PresentationFormat>Personalizado</PresentationFormat>
  <Paragraphs>20</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Calibri</vt:lpstr>
      <vt:lpstr>Open Sans Bold</vt:lpstr>
      <vt:lpstr>Open Sans</vt:lpstr>
      <vt:lpstr>Arial</vt:lpstr>
      <vt:lpstr>Office Theme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DE UNA COHORTE DE PACIENTES ASMÁTICOS GRAVES EN TRATAMIENTO CON TEZEPELUMAB Y EVOLUCIÓN EN UN AÑO.</dc:title>
  <dc:creator>guadalupe hurtado gañan</dc:creator>
  <cp:lastModifiedBy>guadalupe hurtado gañan</cp:lastModifiedBy>
  <cp:revision>2</cp:revision>
  <dcterms:created xsi:type="dcterms:W3CDTF">2006-08-16T00:00:00Z</dcterms:created>
  <dcterms:modified xsi:type="dcterms:W3CDTF">2026-02-17T17:59:01Z</dcterms:modified>
  <dc:identifier>DAHBmaWtAY0</dc:identifier>
</cp:coreProperties>
</file>