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9144000" cy="5143500" type="screen16x9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200" d="100"/>
          <a:sy n="200" d="100"/>
        </p:scale>
        <p:origin x="-58" y="-2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A998CB2-FAC3-476A-A037-476FA43F32DE}" type="slidenum">
              <a:t>‹Nº›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4506CA7-C2FC-482D-BF22-143E357920A2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6147A7C-1D3A-4AEA-BEB2-96E0E48648E9}" type="slidenum">
              <a:t>‹Nº›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7A7DED82-B090-4757-A6C8-33B7AC1A6877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A1B0CECE-9949-4014-888F-9AF8B7676E50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8880" cy="3979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179B47E7-17AB-4C2D-8587-2854BD140ABB}" type="slidenum">
              <a:t>‹Nº›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C2EB83EC-F51E-4ECF-ACD1-2FD43800F402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DB7A8BC3-DDEE-4F2C-84E2-5D3063366A71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BB1C1DAA-A37B-4387-8315-8C6862E90FD6}" type="slidenum">
              <a:t>‹Nº›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2A242A20-161F-4735-BDA1-4E8C7394E691}" type="slidenum">
              <a:t>‹Nº›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0F85C83D-F71B-439F-83C9-E6BB88975047}" type="slidenum">
              <a:t>‹Nº›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es-ES" sz="44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1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es-ES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08F8BC0-8644-45C8-ACC5-503EBAA56226}" type="slidenum">
              <a:t>‹Nº›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8880" cy="858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Pulse para editar el formato del texto de título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4015440" cy="2982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75000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674240" y="120348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3333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body"/>
          </p:nvPr>
        </p:nvSpPr>
        <p:spPr>
          <a:xfrm>
            <a:off x="4674240" y="2761920"/>
            <a:ext cx="4015440" cy="142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43333"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800" b="0" strike="noStrike" spc="-1">
                <a:solidFill>
                  <a:srgbClr val="000000"/>
                </a:solidFill>
                <a:latin typeface="Arial"/>
              </a:rPr>
              <a:t>Séptimo nivel del esquema</a:t>
            </a:r>
          </a:p>
        </p:txBody>
      </p:sp>
      <p:sp>
        <p:nvSpPr>
          <p:cNvPr id="4" name="PlaceHolder 5"/>
          <p:cNvSpPr>
            <a:spLocks noGrp="1"/>
          </p:cNvSpPr>
          <p:nvPr>
            <p:ph type="ftr" idx="1"/>
          </p:nvPr>
        </p:nvSpPr>
        <p:spPr>
          <a:xfrm>
            <a:off x="3124080" y="4767120"/>
            <a:ext cx="2894760" cy="27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es-E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es-ES" sz="1400" b="0" strike="noStrike" spc="-1">
                <a:solidFill>
                  <a:srgbClr val="000000"/>
                </a:solidFill>
                <a:latin typeface="Times New Roman"/>
              </a:rPr>
              <a:t>&lt;pie de página&gt;</a:t>
            </a:r>
          </a:p>
        </p:txBody>
      </p:sp>
      <p:sp>
        <p:nvSpPr>
          <p:cNvPr id="5" name="PlaceHolder 6"/>
          <p:cNvSpPr>
            <a:spLocks noGrp="1"/>
          </p:cNvSpPr>
          <p:nvPr>
            <p:ph type="sldNum" idx="2"/>
          </p:nvPr>
        </p:nvSpPr>
        <p:spPr>
          <a:xfrm>
            <a:off x="655308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7A902C1-E494-489B-A639-B4A06834954F}" type="slidenum">
              <a:rPr lang="es-ES" sz="1200" b="0" strike="noStrike" spc="-1">
                <a:solidFill>
                  <a:schemeClr val="dk1">
                    <a:tint val="75000"/>
                  </a:schemeClr>
                </a:solidFill>
                <a:latin typeface="Calibri"/>
              </a:rPr>
              <a:t>‹Nº›</a:t>
            </a:fld>
            <a:endParaRPr lang="es-ES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" name="PlaceHolder 7"/>
          <p:cNvSpPr>
            <a:spLocks noGrp="1"/>
          </p:cNvSpPr>
          <p:nvPr>
            <p:ph type="dt" idx="3"/>
          </p:nvPr>
        </p:nvSpPr>
        <p:spPr>
          <a:xfrm>
            <a:off x="457200" y="4767120"/>
            <a:ext cx="2133000" cy="273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es-ES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es-ES" sz="1400" b="0" strike="noStrike" spc="-1">
                <a:solidFill>
                  <a:srgbClr val="000000"/>
                </a:solidFill>
                <a:latin typeface="Times New Roman"/>
              </a:rPr>
              <a:t>&lt;fecha/hora&gt;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42 Imagen"/>
          <p:cNvPicPr/>
          <p:nvPr/>
        </p:nvPicPr>
        <p:blipFill>
          <a:blip r:embed="rId2"/>
          <a:stretch/>
        </p:blipFill>
        <p:spPr>
          <a:xfrm>
            <a:off x="4275720" y="1620000"/>
            <a:ext cx="3104280" cy="1475640"/>
          </a:xfrm>
          <a:prstGeom prst="rect">
            <a:avLst/>
          </a:prstGeom>
          <a:ln w="0">
            <a:noFill/>
          </a:ln>
        </p:spPr>
      </p:pic>
      <p:pic>
        <p:nvPicPr>
          <p:cNvPr id="44" name="43 Imagen"/>
          <p:cNvPicPr/>
          <p:nvPr/>
        </p:nvPicPr>
        <p:blipFill>
          <a:blip r:embed="rId3"/>
          <a:stretch/>
        </p:blipFill>
        <p:spPr>
          <a:xfrm>
            <a:off x="324360" y="3960000"/>
            <a:ext cx="1655640" cy="1102680"/>
          </a:xfrm>
          <a:prstGeom prst="rect">
            <a:avLst/>
          </a:prstGeom>
          <a:ln w="0">
            <a:noFill/>
          </a:ln>
        </p:spPr>
      </p:pic>
      <p:sp>
        <p:nvSpPr>
          <p:cNvPr id="45" name="CuadroTexto 14"/>
          <p:cNvSpPr/>
          <p:nvPr/>
        </p:nvSpPr>
        <p:spPr>
          <a:xfrm>
            <a:off x="4500000" y="-375480"/>
            <a:ext cx="4675680" cy="100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800"/>
              <a:t/>
            </a:r>
            <a:br>
              <a:rPr sz="1800"/>
            </a:b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r>
              <a:rPr lang="es-ES" sz="6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.J Vilaplana Vicedo, M. Linares Cuenca ,  J.A. Expósito TapiaS.,I. Batista Batista, J.J. Garrido Romero M.E. Ruiz Carretero</a:t>
            </a:r>
            <a:endParaRPr lang="es-ES" sz="600" b="0" strike="noStrike" spc="-1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es-ES" sz="600" b="0" strike="noStrike" spc="-1">
                <a:solidFill>
                  <a:srgbClr val="000000"/>
                </a:solidFill>
                <a:latin typeface="Calibri"/>
                <a:ea typeface="DejaVu Sans"/>
              </a:rPr>
              <a:t> J. Sánchez Masa, G. García De Vinuesa Calvo, I.M. García Guillo, A.M. Pérez Fernández</a:t>
            </a:r>
            <a:endParaRPr lang="es-ES" sz="600" b="0" strike="noStrike" spc="-1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CuadroTexto 5"/>
          <p:cNvSpPr/>
          <p:nvPr/>
        </p:nvSpPr>
        <p:spPr>
          <a:xfrm>
            <a:off x="1620000" y="253080"/>
            <a:ext cx="575964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800" b="1" strike="noStrike" spc="-1">
                <a:solidFill>
                  <a:srgbClr val="00A933"/>
                </a:solidFill>
                <a:latin typeface="Calibri"/>
                <a:ea typeface="DejaVu Sans"/>
              </a:rPr>
              <a:t>COMPARACIÓN DE LA EFICACIA DE 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800" b="1" strike="noStrike" spc="-1">
                <a:solidFill>
                  <a:srgbClr val="069A2E"/>
                </a:solidFill>
                <a:latin typeface="Calibri"/>
                <a:ea typeface="DejaVu Sans"/>
              </a:rPr>
              <a:t>DUPILUMAB Y TEZEPELUMAB</a:t>
            </a:r>
            <a:r>
              <a:rPr lang="es-ES" sz="1800" b="1" strike="noStrike" spc="-1">
                <a:solidFill>
                  <a:srgbClr val="00A933"/>
                </a:solidFill>
                <a:latin typeface="Calibri"/>
                <a:ea typeface="DejaVu Sans"/>
              </a:rPr>
              <a:t> 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300" b="1" strike="noStrike" spc="-1">
                <a:solidFill>
                  <a:srgbClr val="C86604"/>
                </a:solidFill>
                <a:latin typeface="Calibri"/>
                <a:ea typeface="DejaVu Sans"/>
              </a:rPr>
              <a:t>EN PACIENTES DE LA CONSULTA MONOGRÁFICA DE ASMA GRAVE</a:t>
            </a:r>
            <a:r>
              <a:rPr lang="es-ES" sz="1800" b="1" strike="noStrike" spc="-1">
                <a:solidFill>
                  <a:srgbClr val="FF972F"/>
                </a:solidFill>
                <a:latin typeface="Calibri"/>
                <a:ea typeface="DejaVu Sans"/>
              </a:rPr>
              <a:t> 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7" name="46 Rectángulo"/>
          <p:cNvSpPr/>
          <p:nvPr/>
        </p:nvSpPr>
        <p:spPr>
          <a:xfrm>
            <a:off x="3420000" y="1119240"/>
            <a:ext cx="223632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HOSPITAL DE MÉRIDA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48" name="47 Imagen"/>
          <p:cNvPicPr/>
          <p:nvPr/>
        </p:nvPicPr>
        <p:blipFill>
          <a:blip r:embed="rId4">
            <a:alphaModFix amt="50000"/>
          </a:blip>
          <a:stretch/>
        </p:blipFill>
        <p:spPr>
          <a:xfrm>
            <a:off x="1080360" y="180000"/>
            <a:ext cx="899640" cy="899640"/>
          </a:xfrm>
          <a:prstGeom prst="rect">
            <a:avLst/>
          </a:prstGeom>
          <a:ln w="0">
            <a:noFill/>
          </a:ln>
        </p:spPr>
      </p:pic>
      <p:sp>
        <p:nvSpPr>
          <p:cNvPr id="49" name="CuadroTexto 4"/>
          <p:cNvSpPr/>
          <p:nvPr/>
        </p:nvSpPr>
        <p:spPr>
          <a:xfrm>
            <a:off x="540000" y="1980000"/>
            <a:ext cx="2157480" cy="1005480"/>
          </a:xfrm>
          <a:prstGeom prst="rect">
            <a:avLst/>
          </a:prstGeom>
          <a:noFill/>
          <a:ln w="12700">
            <a:solidFill>
              <a:srgbClr val="1584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El 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AGNC es la que continúa mal controlada a pesar del tratamiento combinado con GCI/LABA/LAMA en dosis altas o del uso de glucocorticoides orales </a:t>
            </a:r>
            <a:r>
              <a:rPr lang="es-ES" sz="1000" b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durante 6 meses.</a:t>
            </a: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0" name="CuadroTexto 7"/>
          <p:cNvSpPr/>
          <p:nvPr/>
        </p:nvSpPr>
        <p:spPr>
          <a:xfrm>
            <a:off x="546840" y="1440000"/>
            <a:ext cx="2147760" cy="425160"/>
          </a:xfrm>
          <a:prstGeom prst="rect">
            <a:avLst/>
          </a:prstGeom>
          <a:solidFill>
            <a:srgbClr val="C86604">
              <a:alpha val="50000"/>
            </a:srgbClr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100" b="1" strike="noStrike" spc="-1">
                <a:solidFill>
                  <a:srgbClr val="158466"/>
                </a:solidFill>
                <a:latin typeface="Arial Black"/>
                <a:ea typeface="DejaVu Sans"/>
              </a:rPr>
              <a:t>ASMA GRAVE NO CONTROLADA (AGNC)</a:t>
            </a:r>
            <a:endParaRPr lang="es-E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1" name="50 Conector recto"/>
          <p:cNvSpPr/>
          <p:nvPr/>
        </p:nvSpPr>
        <p:spPr>
          <a:xfrm>
            <a:off x="1619640" y="3137760"/>
            <a:ext cx="0" cy="462240"/>
          </a:xfrm>
          <a:prstGeom prst="line">
            <a:avLst/>
          </a:prstGeom>
          <a:ln w="0"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51 Rectángulo"/>
          <p:cNvSpPr/>
          <p:nvPr/>
        </p:nvSpPr>
        <p:spPr>
          <a:xfrm>
            <a:off x="1183320" y="2958480"/>
            <a:ext cx="97632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s-ES" sz="900" b="0" strike="noStrike" spc="-1">
                <a:solidFill>
                  <a:srgbClr val="000000"/>
                </a:solidFill>
                <a:latin typeface="Calibri"/>
                <a:ea typeface="DejaVu Sans"/>
              </a:rPr>
              <a:t>Se recomienda </a:t>
            </a:r>
            <a:endParaRPr lang="es-ES" sz="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52 Rectángulo"/>
          <p:cNvSpPr/>
          <p:nvPr/>
        </p:nvSpPr>
        <p:spPr>
          <a:xfrm>
            <a:off x="360" y="3420000"/>
            <a:ext cx="2339640" cy="433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algn="ctr">
              <a:lnSpc>
                <a:spcPct val="100000"/>
              </a:lnSpc>
            </a:pPr>
            <a:endParaRPr lang="es-ES" sz="9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900" b="0" strike="noStrike" spc="-1">
                <a:solidFill>
                  <a:srgbClr val="000000"/>
                </a:solidFill>
                <a:latin typeface="Calibri"/>
                <a:ea typeface="DejaVu Sans"/>
              </a:rPr>
              <a:t>IDENTIFICAR FENOTIPOS </a:t>
            </a:r>
            <a:endParaRPr lang="es-ES" sz="9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900" b="0" strike="noStrike" spc="-1">
                <a:solidFill>
                  <a:srgbClr val="000000"/>
                </a:solidFill>
                <a:latin typeface="Calibri"/>
                <a:ea typeface="DejaVu Sans"/>
              </a:rPr>
              <a:t>PARA SELECCIONAR TRATAMIENTO BIOLÓGICO.</a:t>
            </a:r>
            <a:endParaRPr lang="es-ES" sz="9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4" name="CuadroTexto 1"/>
          <p:cNvSpPr/>
          <p:nvPr/>
        </p:nvSpPr>
        <p:spPr>
          <a:xfrm>
            <a:off x="3060000" y="1440000"/>
            <a:ext cx="2147760" cy="425160"/>
          </a:xfrm>
          <a:prstGeom prst="rect">
            <a:avLst/>
          </a:prstGeom>
          <a:solidFill>
            <a:srgbClr val="C86604">
              <a:alpha val="50000"/>
            </a:srgbClr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100" b="1" strike="noStrike" spc="-1">
                <a:solidFill>
                  <a:srgbClr val="158466"/>
                </a:solidFill>
                <a:latin typeface="Arial Black"/>
                <a:ea typeface="DejaVu Sans"/>
              </a:rPr>
              <a:t>BIOLÓGICOS </a:t>
            </a:r>
            <a:endParaRPr lang="es-ES" sz="11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100" b="1" strike="noStrike" spc="-1">
                <a:solidFill>
                  <a:srgbClr val="158466"/>
                </a:solidFill>
                <a:latin typeface="Arial Black"/>
                <a:ea typeface="DejaVu Sans"/>
              </a:rPr>
              <a:t>EVALUADOS</a:t>
            </a:r>
            <a:endParaRPr lang="es-E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5" name="CuadroTexto 2"/>
          <p:cNvSpPr/>
          <p:nvPr/>
        </p:nvSpPr>
        <p:spPr>
          <a:xfrm>
            <a:off x="3060000" y="1980000"/>
            <a:ext cx="899640" cy="547560"/>
          </a:xfrm>
          <a:prstGeom prst="rect">
            <a:avLst/>
          </a:prstGeom>
          <a:noFill/>
          <a:ln w="12700">
            <a:solidFill>
              <a:srgbClr val="1584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Dupilumab: bloquea IL‑4 e IL‑13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6" name="CuadroTexto 3"/>
          <p:cNvSpPr/>
          <p:nvPr/>
        </p:nvSpPr>
        <p:spPr>
          <a:xfrm>
            <a:off x="4068000" y="1971720"/>
            <a:ext cx="1079640" cy="547560"/>
          </a:xfrm>
          <a:prstGeom prst="rect">
            <a:avLst/>
          </a:prstGeom>
          <a:noFill/>
          <a:ln w="12700">
            <a:solidFill>
              <a:srgbClr val="1584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Tezepelumab: actúa sobre TSLP,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7" name="CuadroTexto 6"/>
          <p:cNvSpPr/>
          <p:nvPr/>
        </p:nvSpPr>
        <p:spPr>
          <a:xfrm>
            <a:off x="3420000" y="2700000"/>
            <a:ext cx="1259640" cy="852840"/>
          </a:xfrm>
          <a:prstGeom prst="rect">
            <a:avLst/>
          </a:prstGeom>
          <a:noFill/>
          <a:ln w="12700">
            <a:solidFill>
              <a:srgbClr val="1584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Reducen agudizaciones y mejoran FEV1, FeNO y calidad de vida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8" name="57 Conector recto"/>
          <p:cNvSpPr/>
          <p:nvPr/>
        </p:nvSpPr>
        <p:spPr>
          <a:xfrm>
            <a:off x="3240000" y="2520360"/>
            <a:ext cx="180000" cy="719640"/>
          </a:xfrm>
          <a:prstGeom prst="line">
            <a:avLst/>
          </a:prstGeom>
          <a:ln w="0"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9" name="58 Conector recto"/>
          <p:cNvSpPr/>
          <p:nvPr/>
        </p:nvSpPr>
        <p:spPr>
          <a:xfrm flipH="1">
            <a:off x="4680000" y="2528280"/>
            <a:ext cx="360000" cy="711720"/>
          </a:xfrm>
          <a:prstGeom prst="line">
            <a:avLst/>
          </a:prstGeom>
          <a:ln w="0">
            <a:solidFill>
              <a:srgbClr val="3465A4"/>
            </a:solidFill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-45000" rIns="90000" bIns="-4500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0" name="CuadroTexto 9"/>
          <p:cNvSpPr/>
          <p:nvPr/>
        </p:nvSpPr>
        <p:spPr>
          <a:xfrm>
            <a:off x="6470280" y="1800000"/>
            <a:ext cx="2349360" cy="700200"/>
          </a:xfrm>
          <a:prstGeom prst="rect">
            <a:avLst/>
          </a:prstGeom>
          <a:noFill/>
          <a:ln w="12700">
            <a:solidFill>
              <a:srgbClr val="1584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s-ES" sz="1000" b="0" strike="noStrike" spc="-1">
                <a:solidFill>
                  <a:srgbClr val="000000"/>
                </a:solidFill>
                <a:latin typeface="Arial"/>
                <a:ea typeface="DejaVu Sans"/>
              </a:rPr>
              <a:t>Comparar el efecto de dupilumab vs tezepelumab en agudizaciones, FeNO, FEV1 y ACT en pacientes con AGNC  de nuestra consulta.</a:t>
            </a:r>
            <a:endParaRPr lang="es-ES" sz="10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CuadroTexto 10"/>
          <p:cNvSpPr/>
          <p:nvPr/>
        </p:nvSpPr>
        <p:spPr>
          <a:xfrm>
            <a:off x="1980000" y="3600000"/>
            <a:ext cx="3767760" cy="257400"/>
          </a:xfrm>
          <a:prstGeom prst="rect">
            <a:avLst/>
          </a:prstGeom>
          <a:solidFill>
            <a:srgbClr val="C86604">
              <a:alpha val="50000"/>
            </a:srgbClr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100" b="1" strike="noStrike" spc="-1">
                <a:solidFill>
                  <a:srgbClr val="158466"/>
                </a:solidFill>
                <a:latin typeface="Arial Black"/>
                <a:ea typeface="DejaVu Sans"/>
              </a:rPr>
              <a:t>METODOLOGIA </a:t>
            </a:r>
            <a:endParaRPr lang="es-E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2" name="CuadroTexto 11"/>
          <p:cNvSpPr/>
          <p:nvPr/>
        </p:nvSpPr>
        <p:spPr>
          <a:xfrm>
            <a:off x="1980000" y="3881880"/>
            <a:ext cx="3779640" cy="1158120"/>
          </a:xfrm>
          <a:prstGeom prst="rect">
            <a:avLst/>
          </a:prstGeom>
          <a:noFill/>
          <a:ln w="12700">
            <a:solidFill>
              <a:srgbClr val="1584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Estudio retrospectivo 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observacional (2018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– julio 2025).</a:t>
            </a: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Se encontraron 167 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pacientes; 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26 tratados con </a:t>
            </a:r>
            <a:r>
              <a:rPr lang="es-ES" sz="1000" b="0" strike="noStrike" spc="-1" dirty="0" err="1" smtClean="0">
                <a:solidFill>
                  <a:srgbClr val="000000"/>
                </a:solidFill>
                <a:latin typeface="Arial"/>
                <a:ea typeface="DejaVu Sans"/>
              </a:rPr>
              <a:t>dupilumab</a:t>
            </a:r>
            <a:r>
              <a:rPr lang="es-ES" sz="10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 y 24 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con </a:t>
            </a:r>
            <a:r>
              <a:rPr lang="es-ES" sz="1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tezepelumab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.</a:t>
            </a: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Comparación de variables 6 meses antes y 6 meses después del tratamiento.</a:t>
            </a: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Análisis estadístico: T de </a:t>
            </a:r>
            <a:r>
              <a:rPr lang="es-ES" sz="1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Student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(FEV1, ACT) y Mann‑</a:t>
            </a:r>
            <a:r>
              <a:rPr lang="es-ES" sz="1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Whitney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(agudizaciones, </a:t>
            </a:r>
            <a:r>
              <a:rPr lang="es-ES" sz="1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FeNO</a:t>
            </a:r>
            <a:r>
              <a:rPr lang="es-ES" sz="1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).</a:t>
            </a:r>
            <a:endParaRPr lang="es-ES" sz="1000" b="0" strike="noStrike" spc="-1" dirty="0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3" name="62 Imagen"/>
          <p:cNvPicPr/>
          <p:nvPr/>
        </p:nvPicPr>
        <p:blipFill>
          <a:blip r:embed="rId5"/>
          <a:stretch/>
        </p:blipFill>
        <p:spPr>
          <a:xfrm>
            <a:off x="5760000" y="2880000"/>
            <a:ext cx="3312360" cy="1494720"/>
          </a:xfrm>
          <a:prstGeom prst="rect">
            <a:avLst/>
          </a:prstGeom>
          <a:ln w="0">
            <a:noFill/>
          </a:ln>
        </p:spPr>
      </p:pic>
      <p:sp>
        <p:nvSpPr>
          <p:cNvPr id="64" name="CuadroTexto 8"/>
          <p:cNvSpPr/>
          <p:nvPr/>
        </p:nvSpPr>
        <p:spPr>
          <a:xfrm>
            <a:off x="6454800" y="1338840"/>
            <a:ext cx="2339640" cy="425160"/>
          </a:xfrm>
          <a:prstGeom prst="rect">
            <a:avLst/>
          </a:prstGeom>
          <a:solidFill>
            <a:srgbClr val="C86604">
              <a:alpha val="50000"/>
            </a:srgbClr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100" b="1" strike="noStrike" spc="-1">
                <a:solidFill>
                  <a:srgbClr val="158466"/>
                </a:solidFill>
                <a:latin typeface="Arial Black"/>
                <a:ea typeface="DejaVu Sans"/>
              </a:rPr>
              <a:t>OBJETIVO</a:t>
            </a:r>
            <a:endParaRPr lang="es-ES" sz="11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endParaRPr lang="es-ES" sz="11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CuadroTexto 13"/>
          <p:cNvSpPr/>
          <p:nvPr/>
        </p:nvSpPr>
        <p:spPr>
          <a:xfrm>
            <a:off x="4500000" y="-375480"/>
            <a:ext cx="4675680" cy="1004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sz="1800"/>
              <a:t/>
            </a:r>
            <a:br>
              <a:rPr sz="1800"/>
            </a:br>
            <a:r>
              <a:rPr lang="es-ES" sz="18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</a:t>
            </a:r>
            <a:r>
              <a:rPr lang="es-ES" sz="600" b="0" strike="noStrike" spc="-1">
                <a:solidFill>
                  <a:srgbClr val="000000"/>
                </a:solidFill>
                <a:latin typeface="Calibri"/>
                <a:ea typeface="DejaVu Sans"/>
              </a:rPr>
              <a:t>  .J Vilaplana Vicedo, M. Linares Cuenca ,  J.A. Expósito TapiaS.,I. Batista Batista, J.J. Garrido Romero M.E. Ruiz Carretero</a:t>
            </a:r>
            <a:endParaRPr lang="es-ES" sz="600" b="0" strike="noStrike" spc="-1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</a:pPr>
            <a:r>
              <a:rPr lang="es-ES" sz="600" b="0" strike="noStrike" spc="-1">
                <a:solidFill>
                  <a:srgbClr val="000000"/>
                </a:solidFill>
                <a:latin typeface="Calibri"/>
                <a:ea typeface="DejaVu Sans"/>
              </a:rPr>
              <a:t> J. Sánchez Masa, G. García De Vinuesa Calvo, I.M. García Guillo, A.M. Pérez Fernández</a:t>
            </a:r>
            <a:endParaRPr lang="es-ES" sz="600" b="0" strike="noStrike" spc="-1">
              <a:solidFill>
                <a:srgbClr val="000000"/>
              </a:solidFill>
              <a:latin typeface="Arial"/>
            </a:endParaRPr>
          </a:p>
          <a:p>
            <a:pPr algn="r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6" name="CuadroTexto 15"/>
          <p:cNvSpPr/>
          <p:nvPr/>
        </p:nvSpPr>
        <p:spPr>
          <a:xfrm>
            <a:off x="1620000" y="253080"/>
            <a:ext cx="5759640" cy="11869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800" b="1" strike="noStrike" spc="-1">
                <a:solidFill>
                  <a:srgbClr val="00A933"/>
                </a:solidFill>
                <a:latin typeface="Calibri"/>
                <a:ea typeface="DejaVu Sans"/>
              </a:rPr>
              <a:t>COMPARACIÓN DE LA EFICACIA DE 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800" b="1" strike="noStrike" spc="-1">
                <a:solidFill>
                  <a:srgbClr val="069A2E"/>
                </a:solidFill>
                <a:latin typeface="Calibri"/>
                <a:ea typeface="DejaVu Sans"/>
              </a:rPr>
              <a:t>DUPILUMAB Y TEZEPELUMAB</a:t>
            </a:r>
            <a:r>
              <a:rPr lang="es-ES" sz="1800" b="1" strike="noStrike" spc="-1">
                <a:solidFill>
                  <a:srgbClr val="00A933"/>
                </a:solidFill>
                <a:latin typeface="Calibri"/>
                <a:ea typeface="DejaVu Sans"/>
              </a:rPr>
              <a:t> 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s-ES" sz="1300" b="1" strike="noStrike" spc="-1">
                <a:solidFill>
                  <a:srgbClr val="C86604"/>
                </a:solidFill>
                <a:latin typeface="Calibri"/>
                <a:ea typeface="DejaVu Sans"/>
              </a:rPr>
              <a:t>EN PACIENTES DE LA CONSULTA MONOGRÁFICA DE ASMA GRAVE</a:t>
            </a:r>
            <a:r>
              <a:rPr lang="es-ES" sz="1800" b="1" strike="noStrike" spc="-1">
                <a:solidFill>
                  <a:srgbClr val="FF972F"/>
                </a:solidFill>
                <a:latin typeface="Calibri"/>
                <a:ea typeface="DejaVu Sans"/>
              </a:rPr>
              <a:t> 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  <a:p>
            <a:pPr algn="just">
              <a:lnSpc>
                <a:spcPct val="100000"/>
              </a:lnSpc>
            </a:pP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67" name="66 Rectángulo"/>
          <p:cNvSpPr/>
          <p:nvPr/>
        </p:nvSpPr>
        <p:spPr>
          <a:xfrm>
            <a:off x="3420000" y="1119240"/>
            <a:ext cx="2236320" cy="320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es-ES" sz="1800" b="1" strike="noStrike" spc="-1">
                <a:solidFill>
                  <a:srgbClr val="000000"/>
                </a:solidFill>
                <a:latin typeface="Calibri"/>
                <a:ea typeface="DejaVu Sans"/>
              </a:rPr>
              <a:t>HOSPITAL DE MÉRIDA</a:t>
            </a:r>
            <a:endParaRPr lang="es-ES" sz="1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68" name="67 Imagen"/>
          <p:cNvPicPr/>
          <p:nvPr/>
        </p:nvPicPr>
        <p:blipFill>
          <a:blip r:embed="rId2">
            <a:alphaModFix amt="50000"/>
          </a:blip>
          <a:stretch/>
        </p:blipFill>
        <p:spPr>
          <a:xfrm>
            <a:off x="1080360" y="180000"/>
            <a:ext cx="899640" cy="899640"/>
          </a:xfrm>
          <a:prstGeom prst="rect">
            <a:avLst/>
          </a:prstGeom>
          <a:ln w="0">
            <a:noFill/>
          </a:ln>
        </p:spPr>
      </p:pic>
      <p:sp>
        <p:nvSpPr>
          <p:cNvPr id="69" name="CuadroTexto 16"/>
          <p:cNvSpPr/>
          <p:nvPr/>
        </p:nvSpPr>
        <p:spPr>
          <a:xfrm>
            <a:off x="193680" y="3331800"/>
            <a:ext cx="4499640" cy="1599480"/>
          </a:xfrm>
          <a:prstGeom prst="rect">
            <a:avLst/>
          </a:prstGeom>
          <a:noFill/>
          <a:ln w="12700">
            <a:solidFill>
              <a:srgbClr val="1584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1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Agudizaciones: mayor reducción con </a:t>
            </a:r>
            <a:r>
              <a:rPr lang="es-ES" sz="11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tezepelumab</a:t>
            </a:r>
            <a:r>
              <a:rPr lang="es-ES" sz="11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(1,5 vs 1,08).</a:t>
            </a:r>
            <a:endParaRPr lang="es-ES" sz="1100" b="0" strike="noStrike" spc="-1" dirty="0">
              <a:solidFill>
                <a:srgbClr val="000000"/>
              </a:solidFill>
              <a:latin typeface="Arial"/>
            </a:endParaRPr>
          </a:p>
          <a:p>
            <a:pPr>
              <a:lnSpc>
                <a:spcPct val="100000"/>
              </a:lnSpc>
            </a:pPr>
            <a:endParaRPr lang="es-ES" sz="1100" b="0" strike="noStrike" spc="-1" dirty="0">
              <a:solidFill>
                <a:srgbClr val="000000"/>
              </a:solidFill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1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ACT: incremento medio superior con </a:t>
            </a:r>
            <a:r>
              <a:rPr lang="es-ES" sz="11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tezepelumab</a:t>
            </a:r>
            <a:r>
              <a:rPr lang="es-ES" sz="11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(+1,39 puntos)</a:t>
            </a:r>
            <a:r>
              <a:rPr sz="1100" dirty="0"/>
              <a:t/>
            </a:r>
            <a:br>
              <a:rPr sz="1100" dirty="0"/>
            </a:br>
            <a:r>
              <a:rPr lang="es-ES" sz="11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FeNO</a:t>
            </a:r>
            <a:r>
              <a:rPr lang="es-ES" sz="11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: mayor descenso con </a:t>
            </a:r>
            <a:r>
              <a:rPr lang="es-ES" sz="11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dupilumab</a:t>
            </a:r>
            <a:r>
              <a:rPr lang="es-ES" sz="11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(15,35 vs 11,5 </a:t>
            </a:r>
            <a:r>
              <a:rPr lang="es-ES" sz="11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ppb</a:t>
            </a:r>
            <a:r>
              <a:rPr lang="es-ES" sz="11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)</a:t>
            </a:r>
            <a:r>
              <a:rPr sz="1100" dirty="0"/>
              <a:t/>
            </a:r>
            <a:br>
              <a:rPr sz="1100" dirty="0"/>
            </a:br>
            <a:r>
              <a:rPr lang="es-ES" sz="1100" b="0" strike="noStrike" spc="-1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1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FEV1: aumento mayor con </a:t>
            </a:r>
            <a:r>
              <a:rPr lang="es-ES" sz="11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dupilumab</a:t>
            </a:r>
            <a:r>
              <a:rPr lang="es-ES" sz="11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(+58 </a:t>
            </a:r>
            <a:r>
              <a:rPr lang="es-ES" sz="1100" b="0" strike="noStrike" spc="-1" dirty="0" smtClean="0">
                <a:solidFill>
                  <a:srgbClr val="000000"/>
                </a:solidFill>
                <a:latin typeface="Arial"/>
                <a:ea typeface="DejaVu Sans"/>
              </a:rPr>
              <a:t>ml).</a:t>
            </a:r>
            <a:r>
              <a:rPr sz="1100" dirty="0"/>
              <a:t/>
            </a:r>
            <a:br>
              <a:rPr sz="1100" dirty="0"/>
            </a:br>
            <a:r>
              <a:rPr lang="es-ES" sz="1100" b="0" strike="noStrike" spc="-1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11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TODAS estas diferencias resultaron estadísticamente no significativas.</a:t>
            </a:r>
            <a:endParaRPr lang="es-ES" sz="11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0" name="CuadroTexto 17"/>
          <p:cNvSpPr/>
          <p:nvPr/>
        </p:nvSpPr>
        <p:spPr>
          <a:xfrm>
            <a:off x="720000" y="3024000"/>
            <a:ext cx="3599640" cy="257400"/>
          </a:xfrm>
          <a:prstGeom prst="rect">
            <a:avLst/>
          </a:prstGeom>
          <a:solidFill>
            <a:srgbClr val="C86604">
              <a:alpha val="50000"/>
            </a:srgbClr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100" b="1" strike="noStrike" spc="-1">
                <a:solidFill>
                  <a:srgbClr val="158466"/>
                </a:solidFill>
                <a:latin typeface="Arial Black"/>
                <a:ea typeface="DejaVu Sans"/>
              </a:rPr>
              <a:t>RESULTADOS</a:t>
            </a:r>
            <a:endParaRPr lang="es-E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1" name="CuadroTexto 22"/>
          <p:cNvSpPr/>
          <p:nvPr/>
        </p:nvSpPr>
        <p:spPr>
          <a:xfrm>
            <a:off x="4860000" y="3054600"/>
            <a:ext cx="3599640" cy="257400"/>
          </a:xfrm>
          <a:prstGeom prst="rect">
            <a:avLst/>
          </a:prstGeom>
          <a:solidFill>
            <a:srgbClr val="C86604">
              <a:alpha val="50000"/>
            </a:srgbClr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100" b="1" strike="noStrike" spc="-1">
                <a:solidFill>
                  <a:srgbClr val="158466"/>
                </a:solidFill>
                <a:latin typeface="Arial Black"/>
                <a:ea typeface="DejaVu Sans"/>
              </a:rPr>
              <a:t>CONCLUSIONES</a:t>
            </a:r>
            <a:endParaRPr lang="es-ES" sz="11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CuadroTexto 18"/>
          <p:cNvSpPr/>
          <p:nvPr/>
        </p:nvSpPr>
        <p:spPr>
          <a:xfrm>
            <a:off x="4860000" y="3420000"/>
            <a:ext cx="3599640" cy="1568206"/>
          </a:xfrm>
          <a:prstGeom prst="rect">
            <a:avLst/>
          </a:prstGeom>
          <a:noFill/>
          <a:ln w="12700">
            <a:solidFill>
              <a:srgbClr val="15846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s-ES" sz="1200" b="0" strike="noStrike" spc="-1" dirty="0">
                <a:solidFill>
                  <a:srgbClr val="000000"/>
                </a:solidFill>
                <a:latin typeface="Arial"/>
              </a:rPr>
              <a:t>No se observaron diferencias significativas entre </a:t>
            </a:r>
            <a:r>
              <a:rPr lang="es-ES" sz="1200" b="1" strike="noStrike" spc="-1" dirty="0" err="1">
                <a:solidFill>
                  <a:srgbClr val="000000"/>
                </a:solidFill>
                <a:latin typeface="Arial"/>
              </a:rPr>
              <a:t>dupilumab</a:t>
            </a:r>
            <a:r>
              <a:rPr lang="es-ES" sz="1200" b="1" strike="noStrike" spc="-1" dirty="0">
                <a:solidFill>
                  <a:srgbClr val="000000"/>
                </a:solidFill>
                <a:latin typeface="Arial"/>
              </a:rPr>
              <a:t> y </a:t>
            </a:r>
            <a:r>
              <a:rPr lang="es-ES" sz="1200" b="1" strike="noStrike" spc="-1" dirty="0" err="1">
                <a:solidFill>
                  <a:srgbClr val="000000"/>
                </a:solidFill>
                <a:latin typeface="Arial"/>
              </a:rPr>
              <a:t>tezepelumab</a:t>
            </a:r>
            <a:r>
              <a:rPr lang="es-ES" sz="1200" b="0" strike="noStrike" spc="-1" dirty="0">
                <a:solidFill>
                  <a:srgbClr val="000000"/>
                </a:solidFill>
                <a:latin typeface="Arial"/>
              </a:rPr>
              <a:t> en mejoría clínica, inflamatoria o </a:t>
            </a:r>
            <a:r>
              <a:rPr lang="es-ES" sz="1200" b="0" strike="noStrike" spc="-1" dirty="0" smtClean="0">
                <a:solidFill>
                  <a:srgbClr val="000000"/>
                </a:solidFill>
                <a:latin typeface="Arial"/>
              </a:rPr>
              <a:t>funcional, a pesar de sus distintos puntos de acción en la cascada inflamatoria.</a:t>
            </a:r>
            <a:r>
              <a:rPr sz="1200" dirty="0"/>
              <a:t/>
            </a:r>
            <a:br>
              <a:rPr sz="1200" dirty="0"/>
            </a:br>
            <a:r>
              <a:rPr lang="es-ES" sz="1200" b="0" strike="noStrike" spc="-1" dirty="0">
                <a:solidFill>
                  <a:srgbClr val="000000"/>
                </a:solidFill>
                <a:latin typeface="Arial"/>
              </a:rPr>
              <a:t> </a:t>
            </a:r>
          </a:p>
          <a:p>
            <a:pPr marL="216000" indent="-21600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"/>
            </a:pPr>
            <a:r>
              <a:rPr lang="es-ES" sz="1200" b="0" strike="noStrike" spc="-1" dirty="0">
                <a:solidFill>
                  <a:srgbClr val="000000"/>
                </a:solidFill>
                <a:latin typeface="Arial"/>
              </a:rPr>
              <a:t>Ambos fármacos muestran beneficios, aunque sin superioridad clara entre ellos.</a:t>
            </a:r>
          </a:p>
        </p:txBody>
      </p:sp>
      <p:pic>
        <p:nvPicPr>
          <p:cNvPr id="73" name="72 Imagen"/>
          <p:cNvPicPr/>
          <p:nvPr/>
        </p:nvPicPr>
        <p:blipFill>
          <a:blip r:embed="rId3"/>
          <a:stretch/>
        </p:blipFill>
        <p:spPr>
          <a:xfrm>
            <a:off x="1620000" y="1620000"/>
            <a:ext cx="5666040" cy="1312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1790</TotalTime>
  <Words>242</Words>
  <Application>Microsoft Office PowerPoint</Application>
  <PresentationFormat>Presentación en pantalla (16:9)</PresentationFormat>
  <Paragraphs>39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CLARA</dc:creator>
  <dc:description/>
  <cp:lastModifiedBy>Usuario</cp:lastModifiedBy>
  <cp:revision>15</cp:revision>
  <cp:lastPrinted>2026-02-16T14:40:49Z</cp:lastPrinted>
  <dcterms:created xsi:type="dcterms:W3CDTF">2025-10-16T09:08:13Z</dcterms:created>
  <dcterms:modified xsi:type="dcterms:W3CDTF">2026-03-02T20:59:29Z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(16:9)</vt:lpwstr>
  </property>
  <property fmtid="{D5CDD505-2E9C-101B-9397-08002B2CF9AE}" pid="3" name="Slides">
    <vt:i4>2</vt:i4>
  </property>
</Properties>
</file>