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D7C7"/>
    <a:srgbClr val="36715F"/>
    <a:srgbClr val="708A59"/>
    <a:srgbClr val="C3A897"/>
    <a:srgbClr val="005138"/>
    <a:srgbClr val="C792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2304" y="9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A20932-93A6-4922-B014-5E5ED2E9C524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9A242-021C-4C19-B01E-B04DD62DE9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325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9A242-021C-4C19-B01E-B04DD62DE9C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937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diagonales cortadas 17">
            <a:extLst>
              <a:ext uri="{FF2B5EF4-FFF2-40B4-BE49-F238E27FC236}">
                <a16:creationId xmlns:a16="http://schemas.microsoft.com/office/drawing/2014/main" id="{BF5F34E2-53CD-8FB7-D8C4-A67B414258EE}"/>
              </a:ext>
            </a:extLst>
          </p:cNvPr>
          <p:cNvSpPr/>
          <p:nvPr/>
        </p:nvSpPr>
        <p:spPr>
          <a:xfrm rot="10800000">
            <a:off x="179512" y="1407537"/>
            <a:ext cx="8568952" cy="1515226"/>
          </a:xfrm>
          <a:prstGeom prst="snip2DiagRect">
            <a:avLst/>
          </a:prstGeom>
          <a:solidFill>
            <a:srgbClr val="C3D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: esquinas diagonales cortadas 16">
            <a:extLst>
              <a:ext uri="{FF2B5EF4-FFF2-40B4-BE49-F238E27FC236}">
                <a16:creationId xmlns:a16="http://schemas.microsoft.com/office/drawing/2014/main" id="{E1FC7BEE-4B72-7D5E-2E4F-E321D1A47622}"/>
              </a:ext>
            </a:extLst>
          </p:cNvPr>
          <p:cNvSpPr/>
          <p:nvPr/>
        </p:nvSpPr>
        <p:spPr>
          <a:xfrm rot="10800000" flipH="1">
            <a:off x="179512" y="2986237"/>
            <a:ext cx="8568952" cy="2053578"/>
          </a:xfrm>
          <a:prstGeom prst="snip2DiagRect">
            <a:avLst>
              <a:gd name="adj1" fmla="val 0"/>
              <a:gd name="adj2" fmla="val 20959"/>
            </a:avLst>
          </a:prstGeom>
          <a:solidFill>
            <a:srgbClr val="C3D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84C3F45-62F1-1BFC-F096-A145E5FB34BA}"/>
              </a:ext>
            </a:extLst>
          </p:cNvPr>
          <p:cNvSpPr txBox="1"/>
          <p:nvPr/>
        </p:nvSpPr>
        <p:spPr>
          <a:xfrm>
            <a:off x="1213512" y="128950"/>
            <a:ext cx="763284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Respuesta clínica al tratamiento con </a:t>
            </a:r>
            <a:r>
              <a:rPr lang="es-ES" sz="2500" b="1" dirty="0" err="1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tezepelumab</a:t>
            </a:r>
            <a:r>
              <a:rPr lang="es-ES" sz="2500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asma grave: estudio en vida real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6BAEB04-1B1C-8A01-6404-B4426685D288}"/>
              </a:ext>
            </a:extLst>
          </p:cNvPr>
          <p:cNvSpPr txBox="1"/>
          <p:nvPr/>
        </p:nvSpPr>
        <p:spPr>
          <a:xfrm>
            <a:off x="1213512" y="959927"/>
            <a:ext cx="76328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b="0" i="1" dirty="0">
                <a:solidFill>
                  <a:srgbClr val="36715F"/>
                </a:solidFill>
                <a:effectLst/>
                <a:latin typeface="Arial" panose="020B0604020202020204" pitchFamily="34" charset="0"/>
              </a:rPr>
              <a:t>S. Ruiz Rodríguez</a:t>
            </a:r>
            <a:r>
              <a:rPr lang="es-ES" sz="1100" i="1" dirty="0">
                <a:solidFill>
                  <a:srgbClr val="36715F"/>
                </a:solidFill>
                <a:latin typeface="Arial" panose="020B0604020202020204" pitchFamily="34" charset="0"/>
              </a:rPr>
              <a:t>, S. Jiménez Roche, M. Rubio Moreno, C. Álvarez Sonco, M. Pérez Morales, M.C. Morillo Domínguez, J.J. </a:t>
            </a:r>
            <a:r>
              <a:rPr lang="es-ES" sz="1100" i="1" dirty="0" err="1">
                <a:solidFill>
                  <a:srgbClr val="36715F"/>
                </a:solidFill>
                <a:latin typeface="Arial" panose="020B0604020202020204" pitchFamily="34" charset="0"/>
              </a:rPr>
              <a:t>Cebrian</a:t>
            </a:r>
            <a:r>
              <a:rPr lang="es-ES" sz="1100" i="1" dirty="0">
                <a:solidFill>
                  <a:srgbClr val="36715F"/>
                </a:solidFill>
                <a:latin typeface="Arial" panose="020B0604020202020204" pitchFamily="34" charset="0"/>
              </a:rPr>
              <a:t> Gallardo. Servicio de Neumología. Hospital Universitario Costa del Sol (Marbella). </a:t>
            </a:r>
            <a:endParaRPr lang="es-ES" sz="1100" i="1" dirty="0">
              <a:solidFill>
                <a:srgbClr val="36715F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8DCDDB4-BE90-7B07-FD52-B88C537F5927}"/>
              </a:ext>
            </a:extLst>
          </p:cNvPr>
          <p:cNvSpPr txBox="1"/>
          <p:nvPr/>
        </p:nvSpPr>
        <p:spPr>
          <a:xfrm>
            <a:off x="3695294" y="1381327"/>
            <a:ext cx="763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CAF4CA3-6EB4-2905-3B70-E86C5233F796}"/>
              </a:ext>
            </a:extLst>
          </p:cNvPr>
          <p:cNvSpPr txBox="1"/>
          <p:nvPr/>
        </p:nvSpPr>
        <p:spPr>
          <a:xfrm>
            <a:off x="272472" y="1697840"/>
            <a:ext cx="844170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 asma grave no controlada supone una elevada carga clínica. Los biológicos dirigidos contra la inflamación tipo 2 (T2) han mejorado su manejo, pero muchos pacientes presentan fenotipos no T2 que no responden adecuadamente a estos fármacos.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Tezepelumab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un anticuerpo anti-TSLP (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antilinfopoyetina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estromal tímica), ha demostrado en ensayos clínicos reducir exacerbaciones y mejorar el control del asma, incluso en fenotipos no T2. Sin embargo, la evidencia en vida real es limitada.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6B40652-2EE7-FB08-D396-F3F3960024CF}"/>
              </a:ext>
            </a:extLst>
          </p:cNvPr>
          <p:cNvSpPr txBox="1"/>
          <p:nvPr/>
        </p:nvSpPr>
        <p:spPr>
          <a:xfrm>
            <a:off x="3707904" y="2943922"/>
            <a:ext cx="763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A3B9699-E3CF-6CC2-310D-9A4389AAB269}"/>
              </a:ext>
            </a:extLst>
          </p:cNvPr>
          <p:cNvSpPr txBox="1"/>
          <p:nvPr/>
        </p:nvSpPr>
        <p:spPr>
          <a:xfrm>
            <a:off x="251520" y="3223934"/>
            <a:ext cx="8462656" cy="18158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Se </a:t>
            </a:r>
            <a:r>
              <a:rPr lang="es-ES" sz="14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llevo a cabo un estudio observacional en vida real de 26 pacientes con asma grave no controlada tratados con </a:t>
            </a:r>
            <a:r>
              <a:rPr lang="es-ES" sz="140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tezepelumab</a:t>
            </a:r>
            <a:r>
              <a:rPr lang="es-ES" sz="14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evaluados a los 0, 6 y 12 meses. Se recogieron datos basales: demografía, IMC, tabaquismo, comorbilidades y biomarcadores inflamatorios (eosinófilos, IgE, </a:t>
            </a:r>
            <a:r>
              <a:rPr lang="es-ES" sz="140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FeNO</a:t>
            </a:r>
            <a:r>
              <a:rPr lang="es-ES" sz="14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), determinando el fenotipo (T2 </a:t>
            </a:r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 o </a:t>
            </a:r>
            <a:r>
              <a:rPr lang="es-ES" sz="14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no T2). A los 6 y 12 meses se evaluó la respuesta al tratamiento mediante el registro del número de exacerbaciones, el </a:t>
            </a:r>
            <a:r>
              <a:rPr lang="es-ES" sz="140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Asthma</a:t>
            </a:r>
            <a:r>
              <a:rPr lang="es-ES" sz="14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Control Test (ACT), la función pulmonar y la clasificación de la respuesta clínica (completa, parcial o nula). Se analizaron posibles predictores de respuesta según las variables estudiadas. Se realizó análisis estadístico no paramétrico con los </a:t>
            </a:r>
            <a:r>
              <a:rPr lang="es-ES" sz="140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tests</a:t>
            </a:r>
            <a:r>
              <a:rPr lang="es-ES" sz="14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de Wilcoxon y Fisher en IBM SPSS v26.</a:t>
            </a:r>
            <a:endParaRPr lang="es-E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: esquinas diagonales cortadas 16">
            <a:extLst>
              <a:ext uri="{FF2B5EF4-FFF2-40B4-BE49-F238E27FC236}">
                <a16:creationId xmlns:a16="http://schemas.microsoft.com/office/drawing/2014/main" id="{47F69769-0608-97DD-E947-5E1B7146C6D5}"/>
              </a:ext>
            </a:extLst>
          </p:cNvPr>
          <p:cNvSpPr/>
          <p:nvPr/>
        </p:nvSpPr>
        <p:spPr>
          <a:xfrm rot="10800000" flipH="1">
            <a:off x="1186412" y="143849"/>
            <a:ext cx="7778075" cy="2399914"/>
          </a:xfrm>
          <a:prstGeom prst="snip2DiagRect">
            <a:avLst>
              <a:gd name="adj1" fmla="val 0"/>
              <a:gd name="adj2" fmla="val 11158"/>
            </a:avLst>
          </a:prstGeom>
          <a:solidFill>
            <a:srgbClr val="C3D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diagonales cortadas 15">
            <a:extLst>
              <a:ext uri="{FF2B5EF4-FFF2-40B4-BE49-F238E27FC236}">
                <a16:creationId xmlns:a16="http://schemas.microsoft.com/office/drawing/2014/main" id="{9442489B-99DC-1C03-15E3-6E9DC5FEB372}"/>
              </a:ext>
            </a:extLst>
          </p:cNvPr>
          <p:cNvSpPr/>
          <p:nvPr/>
        </p:nvSpPr>
        <p:spPr>
          <a:xfrm rot="10800000" flipH="1">
            <a:off x="4855090" y="2599737"/>
            <a:ext cx="4109397" cy="2048922"/>
          </a:xfrm>
          <a:prstGeom prst="snip2DiagRect">
            <a:avLst/>
          </a:prstGeom>
          <a:solidFill>
            <a:srgbClr val="C3D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93DF0AB-6D0A-60D1-B155-7FB6453EFEF2}"/>
              </a:ext>
            </a:extLst>
          </p:cNvPr>
          <p:cNvSpPr txBox="1"/>
          <p:nvPr/>
        </p:nvSpPr>
        <p:spPr>
          <a:xfrm>
            <a:off x="1270617" y="452746"/>
            <a:ext cx="760131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media de edad fue de 62 años (rango 14–84), con predominio femenino (77%). El 84% tenía sobrepeso u obesidad (IMC medio 29 kg/m²), y el 46% eran exfumadores. Las comorbilidades más frecuentes fueron rinitis alérgica (77%), FRCV (76%), ansiedad/depresión (42%) y bronquiectasias (35%). El 73% presentaba fenotipo inflamatorio no T2 (n=19). La mediana de exacerbaciones en el año previo fue de 3, que se redujo a 0 a los 6 y 12 meses tras iniciar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tezepelumab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(p&lt;0,01). La puntuación ACT aumentó de una mediana de 12 puntos al inicio a 20 puntos al año. A los 6 meses, el 85% de los pacientes mostró respuesta clínica (39% completa). A los 12 meses, el 94% mantenía respuesta (69% completa). No se identificaron predictores clínicos estadísticamente significativos de respuesta clínica. No hubo diferencias significativas de respuesta por fenotipo (p=0,66); la tasa fue del 71% en T2 frente al 53% en no T2. La efectividad de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tezepelumab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fue consistente en subgrupos habitualmente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infrarrespondedores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a biológicos como los pacientes obesos,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ex-fumadores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y aquellos con fenotipo no T2.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B765B2-2FDF-87AF-D019-3820227F848A}"/>
              </a:ext>
            </a:extLst>
          </p:cNvPr>
          <p:cNvSpPr txBox="1"/>
          <p:nvPr/>
        </p:nvSpPr>
        <p:spPr>
          <a:xfrm>
            <a:off x="4947646" y="2894333"/>
            <a:ext cx="392428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 esta cohorte en vida real, </a:t>
            </a:r>
            <a:r>
              <a:rPr lang="es-ES" sz="12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tezepelumab</a:t>
            </a: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mostró una elevada eficacia en el control del asma grave, con marcada reducción de las exacerbaciones y mejora clínica sostenida a los 12 meses. La respuesta fue alta (94%), incluso en pacientes con fenotipo no T2, obesidad o tabaquismo. Estos resultados respaldan a </a:t>
            </a:r>
            <a:r>
              <a:rPr lang="es-ES" sz="12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tezepelumab</a:t>
            </a: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como una opción terapéutica eficaz para el asma grave, independientemente del fenotipo subyacente.</a:t>
            </a:r>
            <a:endParaRPr lang="es-ES" sz="1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D42ECD2-0904-F3AD-99C2-658A3D2F2509}"/>
              </a:ext>
            </a:extLst>
          </p:cNvPr>
          <p:cNvSpPr txBox="1"/>
          <p:nvPr/>
        </p:nvSpPr>
        <p:spPr>
          <a:xfrm>
            <a:off x="4283968" y="150433"/>
            <a:ext cx="763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0382575-217C-8B4E-8968-284B84D3BFD2}"/>
              </a:ext>
            </a:extLst>
          </p:cNvPr>
          <p:cNvSpPr txBox="1"/>
          <p:nvPr/>
        </p:nvSpPr>
        <p:spPr>
          <a:xfrm>
            <a:off x="6084168" y="2599737"/>
            <a:ext cx="763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8B399D6-334D-2FC7-0846-EE45E91DA9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964" y="2670115"/>
            <a:ext cx="2392911" cy="17755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3319C88-68C1-05C1-EACF-67EFCDC33A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44492"/>
            <a:ext cx="2251452" cy="180116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40F64B6-7C1A-3437-5DCA-09D9E6D4CF6D}"/>
              </a:ext>
            </a:extLst>
          </p:cNvPr>
          <p:cNvSpPr txBox="1"/>
          <p:nvPr/>
        </p:nvSpPr>
        <p:spPr>
          <a:xfrm>
            <a:off x="422329" y="4445653"/>
            <a:ext cx="204179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i="1" dirty="0">
                <a:latin typeface="Arial" panose="020B0604020202020204" pitchFamily="34" charset="0"/>
                <a:cs typeface="Arial" panose="020B0604020202020204" pitchFamily="34" charset="0"/>
              </a:rPr>
              <a:t>Figura 1.- Porcentaje de respuesta clínica (parcial o total) a los 6 y 12 meses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5E96022-FF40-E80C-7BCA-499A4E38AA86}"/>
              </a:ext>
            </a:extLst>
          </p:cNvPr>
          <p:cNvSpPr txBox="1"/>
          <p:nvPr/>
        </p:nvSpPr>
        <p:spPr>
          <a:xfrm>
            <a:off x="2660604" y="4439069"/>
            <a:ext cx="204179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i="1" dirty="0">
                <a:latin typeface="Arial" panose="020B0604020202020204" pitchFamily="34" charset="0"/>
                <a:cs typeface="Arial" panose="020B0604020202020204" pitchFamily="34" charset="0"/>
              </a:rPr>
              <a:t>Figura 2.- Mediana de </a:t>
            </a:r>
            <a:r>
              <a:rPr lang="es-ES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nº</a:t>
            </a:r>
            <a:r>
              <a:rPr lang="es-ES" sz="1000" i="1" dirty="0">
                <a:latin typeface="Arial" panose="020B0604020202020204" pitchFamily="34" charset="0"/>
                <a:cs typeface="Arial" panose="020B0604020202020204" pitchFamily="34" charset="0"/>
              </a:rPr>
              <a:t> exacerbaciones y ACT a los 6 y 12 meses.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623</Words>
  <Application>Microsoft Office PowerPoint</Application>
  <PresentationFormat>Presentación en pantalla (16:9)</PresentationFormat>
  <Paragraphs>13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rafael ruiz</cp:lastModifiedBy>
  <cp:revision>7</cp:revision>
  <dcterms:created xsi:type="dcterms:W3CDTF">2025-10-16T09:08:13Z</dcterms:created>
  <dcterms:modified xsi:type="dcterms:W3CDTF">2026-03-01T21:26:21Z</dcterms:modified>
</cp:coreProperties>
</file>