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61" r:id="rId4"/>
    <p:sldId id="262" r:id="rId5"/>
    <p:sldId id="264" r:id="rId6"/>
    <p:sldId id="263" r:id="rId7"/>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966" y="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FC7341E-2A8B-6C87-C015-8678285710E3}"/>
              </a:ext>
            </a:extLst>
          </p:cNvPr>
          <p:cNvSpPr txBox="1"/>
          <p:nvPr/>
        </p:nvSpPr>
        <p:spPr>
          <a:xfrm>
            <a:off x="1259632" y="1635646"/>
            <a:ext cx="6984776" cy="830997"/>
          </a:xfrm>
          <a:prstGeom prst="rect">
            <a:avLst/>
          </a:prstGeom>
          <a:noFill/>
        </p:spPr>
        <p:txBody>
          <a:bodyPr wrap="square" rtlCol="0">
            <a:spAutoFit/>
          </a:bodyPr>
          <a:lstStyle/>
          <a:p>
            <a:pPr algn="ctr"/>
            <a:r>
              <a:rPr lang="es-ES" sz="2400" b="1" dirty="0">
                <a:solidFill>
                  <a:srgbClr val="006600"/>
                </a:solidFill>
                <a:latin typeface="Arial" panose="020B0604020202020204" pitchFamily="34" charset="0"/>
                <a:cs typeface="Arial" panose="020B0604020202020204" pitchFamily="34" charset="0"/>
              </a:rPr>
              <a:t>NEUMONITIS POR HIPERSENSIBILIDAD Y EXPOSICIÓN AMBIENTAL AL ETILBENZENO</a:t>
            </a:r>
          </a:p>
        </p:txBody>
      </p:sp>
      <p:sp>
        <p:nvSpPr>
          <p:cNvPr id="3" name="CuadroTexto 2">
            <a:extLst>
              <a:ext uri="{FF2B5EF4-FFF2-40B4-BE49-F238E27FC236}">
                <a16:creationId xmlns:a16="http://schemas.microsoft.com/office/drawing/2014/main" id="{49D0F68E-5456-1DD9-3179-5E2C23DD7ECB}"/>
              </a:ext>
            </a:extLst>
          </p:cNvPr>
          <p:cNvSpPr txBox="1"/>
          <p:nvPr/>
        </p:nvSpPr>
        <p:spPr>
          <a:xfrm>
            <a:off x="791580" y="3248858"/>
            <a:ext cx="7560840" cy="1292662"/>
          </a:xfrm>
          <a:prstGeom prst="rect">
            <a:avLst/>
          </a:prstGeom>
          <a:noFill/>
        </p:spPr>
        <p:txBody>
          <a:bodyPr wrap="square" rtlCol="0">
            <a:spAutoFit/>
          </a:bodyPr>
          <a:lstStyle/>
          <a:p>
            <a:pPr algn="ctr"/>
            <a:r>
              <a:rPr lang="es-ES" sz="1400" dirty="0"/>
              <a:t>Elena Martínez Orenes, Alfredo Minguela Puras, Erika M. Novoa Bolívar, José Antonio Ros Lucas, José Manuel Ruiz Amat, Alejandro Fletes Pérez, María José Peñalver Contreras, Jennifer López Martínez, Marina Fernández Granja, Laura Fernández Mula, Juan Alcántara Fructuoso, Elena Solana Martínez</a:t>
            </a:r>
          </a:p>
          <a:p>
            <a:pPr algn="ctr"/>
            <a:endParaRPr lang="es-ES" dirty="0"/>
          </a:p>
          <a:p>
            <a:pPr algn="ctr"/>
            <a:r>
              <a:rPr lang="es-ES" dirty="0"/>
              <a:t>Hospital Virgen de la Arrixaca de Murcia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85DF01B-44D2-418D-183F-79B35C36BBD1}"/>
              </a:ext>
            </a:extLst>
          </p:cNvPr>
          <p:cNvSpPr txBox="1"/>
          <p:nvPr/>
        </p:nvSpPr>
        <p:spPr>
          <a:xfrm>
            <a:off x="683568" y="1280291"/>
            <a:ext cx="7776864" cy="3139321"/>
          </a:xfrm>
          <a:prstGeom prst="rect">
            <a:avLst/>
          </a:prstGeom>
          <a:noFill/>
        </p:spPr>
        <p:txBody>
          <a:bodyPr wrap="square" rtlCol="0">
            <a:spAutoFit/>
          </a:bodyPr>
          <a:lstStyle/>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En la neumonitis por hipersensibilidad (NH) hay una inflamación del parénquima pulmonar inducida por la inhalación de compuestos orgánicos. </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Aunque la NH relacionada con aves es la forma más común, existe una relación significativa con la exposición a compuestos orgánicos volátiles (</a:t>
            </a:r>
            <a:r>
              <a:rPr lang="es-ES" dirty="0" err="1">
                <a:latin typeface="Arial" panose="020B0604020202020204" pitchFamily="34" charset="0"/>
                <a:cs typeface="Arial" panose="020B0604020202020204" pitchFamily="34" charset="0"/>
              </a:rPr>
              <a:t>COVs</a:t>
            </a:r>
            <a:r>
              <a:rPr lang="es-ES" dirty="0">
                <a:latin typeface="Arial" panose="020B0604020202020204" pitchFamily="34" charset="0"/>
                <a:cs typeface="Arial" panose="020B0604020202020204" pitchFamily="34" charset="0"/>
              </a:rPr>
              <a:t>). </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El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es un COV utilizado extensamente en la industria y presente en combustibles y pinturas.</a:t>
            </a:r>
          </a:p>
          <a:p>
            <a:pPr algn="just"/>
            <a:endParaRPr lang="es-ES"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Ø"/>
            </a:pPr>
            <a:r>
              <a:rPr lang="es-ES" dirty="0">
                <a:latin typeface="Arial" panose="020B0604020202020204" pitchFamily="34" charset="0"/>
                <a:cs typeface="Arial" panose="020B0604020202020204" pitchFamily="34" charset="0"/>
              </a:rPr>
              <a:t>Impacto de los niveles ambientales de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en el desarrollo de la NH y otras enfermedades pulmonares.</a:t>
            </a:r>
          </a:p>
        </p:txBody>
      </p:sp>
      <p:sp>
        <p:nvSpPr>
          <p:cNvPr id="3" name="CuadroTexto 2">
            <a:extLst>
              <a:ext uri="{FF2B5EF4-FFF2-40B4-BE49-F238E27FC236}">
                <a16:creationId xmlns:a16="http://schemas.microsoft.com/office/drawing/2014/main" id="{57EC7F99-498D-0730-BA77-2AB7E7ABFC8B}"/>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INTRODUCCIÓN</a:t>
            </a:r>
            <a:endParaRPr lang="es-ES" dirty="0">
              <a:solidFill>
                <a:srgbClr val="006600"/>
              </a:solidFill>
              <a:latin typeface="Arial" panose="020B0604020202020204" pitchFamily="34" charset="0"/>
              <a:cs typeface="Arial" panose="020B0604020202020204" pitchFamily="34" charset="0"/>
            </a:endParaRPr>
          </a:p>
        </p:txBody>
      </p:sp>
      <p:pic>
        <p:nvPicPr>
          <p:cNvPr id="1026" name="Picture 2" descr="undefined">
            <a:extLst>
              <a:ext uri="{FF2B5EF4-FFF2-40B4-BE49-F238E27FC236}">
                <a16:creationId xmlns:a16="http://schemas.microsoft.com/office/drawing/2014/main" id="{68F39E8B-7678-D39A-7612-4F688E2A2A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274719"/>
            <a:ext cx="1611708" cy="10055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D1720-4644-4956-087D-06AF8879ECF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BBDD21D9-1650-7102-2848-82531F85581F}"/>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MATERIAL Y MÉTODOS</a:t>
            </a:r>
            <a:endParaRPr lang="es-ES" dirty="0">
              <a:solidFill>
                <a:srgbClr val="006600"/>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EB75D050-2618-4283-D4C1-6D56B27FAD18}"/>
              </a:ext>
            </a:extLst>
          </p:cNvPr>
          <p:cNvSpPr txBox="1"/>
          <p:nvPr/>
        </p:nvSpPr>
        <p:spPr>
          <a:xfrm>
            <a:off x="719572" y="1275606"/>
            <a:ext cx="7704856" cy="3693319"/>
          </a:xfrm>
          <a:prstGeom prst="rect">
            <a:avLst/>
          </a:prstGeom>
          <a:noFill/>
        </p:spPr>
        <p:txBody>
          <a:bodyPr wrap="square" rtlCol="0">
            <a:spAutoFit/>
          </a:bodyPr>
          <a:lstStyle/>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Estudio observacional retrospectivo en la Región de Murcia</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Se incluyó a 1515 pacientes con diferentes enfermedades pulmonares diagnosticados entre 2000 y 2018. </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Se midieron los niveles ambientales de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en 1768 ubicaciones, interpolando los datos para crear mapas de concentración. </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Se geolocalizaron los domicilios de los pacientes para determinar su exposición personal</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Se definió un umbral límite de exposición al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de 10µg/m^3 (EB10)</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Se emplearon análisis de regresión lineal para evaluar la asociación entre la exposición ambiental y la prevalencia de la enfermedad.</a:t>
            </a:r>
          </a:p>
          <a:p>
            <a:endParaRPr lang="es-ES" dirty="0"/>
          </a:p>
        </p:txBody>
      </p:sp>
    </p:spTree>
    <p:extLst>
      <p:ext uri="{BB962C8B-B14F-4D97-AF65-F5344CB8AC3E}">
        <p14:creationId xmlns:p14="http://schemas.microsoft.com/office/powerpoint/2010/main" val="2617042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FE21D-F324-CBCE-9A58-CECC7A0C835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DBB5ABE4-567F-CFD2-DDA9-8784F215706B}"/>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RESULTADOS</a:t>
            </a:r>
            <a:endParaRPr lang="es-ES" dirty="0">
              <a:solidFill>
                <a:srgbClr val="006600"/>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1031D729-2288-8B39-2612-9845F267D795}"/>
              </a:ext>
            </a:extLst>
          </p:cNvPr>
          <p:cNvSpPr txBox="1"/>
          <p:nvPr/>
        </p:nvSpPr>
        <p:spPr>
          <a:xfrm>
            <a:off x="683568" y="1176556"/>
            <a:ext cx="7776864" cy="3693319"/>
          </a:xfrm>
          <a:prstGeom prst="rect">
            <a:avLst/>
          </a:prstGeom>
          <a:noFill/>
        </p:spPr>
        <p:txBody>
          <a:bodyPr wrap="square" rtlCol="0">
            <a:spAutoFit/>
          </a:bodyPr>
          <a:lstStyle/>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La residencia en áreas con niveles de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superiores al umbral (EB10) se asoció significativamente con una mayor prevalencia de NH (23,9% vs 15,2%, p&lt;0,05). </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Esta asociación fue particularmente fuerte en pacientes que tenían contacto con aves y vivían en áreas EB10, alcanzando una prevalencia de NH del 63,0% frente al 27,4% en aquellos sin dicha exposición ambiental (p&lt;0,001). </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El análisis de regresión lineal identificó la residencia en zonas EB10 (B=0,109, p&lt;0,001) como una variable independiente asociada a la NH, junto con el contacto con aves y la edad. </a:t>
            </a: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No se encontró que los niveles de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afectaran la incidencia de fibrosis o la supervivencia general en los pacientes diagnosticados.</a:t>
            </a:r>
          </a:p>
          <a:p>
            <a:endParaRPr lang="es-ES" dirty="0"/>
          </a:p>
        </p:txBody>
      </p:sp>
    </p:spTree>
    <p:extLst>
      <p:ext uri="{BB962C8B-B14F-4D97-AF65-F5344CB8AC3E}">
        <p14:creationId xmlns:p14="http://schemas.microsoft.com/office/powerpoint/2010/main" val="2194523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9FDD9-1F1D-ED97-FB5C-3597D3D08F7B}"/>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968B7913-C3D5-2AE0-1513-8B69845F754E}"/>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RESULTADOS</a:t>
            </a:r>
            <a:endParaRPr lang="es-ES" dirty="0">
              <a:solidFill>
                <a:srgbClr val="006600"/>
              </a:solidFill>
              <a:latin typeface="Arial" panose="020B0604020202020204" pitchFamily="34" charset="0"/>
              <a:cs typeface="Arial" panose="020B0604020202020204" pitchFamily="34" charset="0"/>
            </a:endParaRPr>
          </a:p>
        </p:txBody>
      </p:sp>
      <p:pic>
        <p:nvPicPr>
          <p:cNvPr id="4" name="Imagen 3" descr="Mapa&#10;&#10;El contenido generado por IA puede ser incorrecto.">
            <a:extLst>
              <a:ext uri="{FF2B5EF4-FFF2-40B4-BE49-F238E27FC236}">
                <a16:creationId xmlns:a16="http://schemas.microsoft.com/office/drawing/2014/main" id="{EB5B28E5-B2BF-EFCF-DBC4-A7A4390C52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500543"/>
            <a:ext cx="3502469" cy="2736304"/>
          </a:xfrm>
          <a:prstGeom prst="rect">
            <a:avLst/>
          </a:prstGeom>
        </p:spPr>
      </p:pic>
      <p:graphicFrame>
        <p:nvGraphicFramePr>
          <p:cNvPr id="6" name="Tabla 5">
            <a:extLst>
              <a:ext uri="{FF2B5EF4-FFF2-40B4-BE49-F238E27FC236}">
                <a16:creationId xmlns:a16="http://schemas.microsoft.com/office/drawing/2014/main" id="{D4372B49-38AA-96F5-B20C-DAB29C546306}"/>
              </a:ext>
            </a:extLst>
          </p:cNvPr>
          <p:cNvGraphicFramePr>
            <a:graphicFrameLocks noGrp="1"/>
          </p:cNvGraphicFramePr>
          <p:nvPr>
            <p:extLst>
              <p:ext uri="{D42A27DB-BD31-4B8C-83A1-F6EECF244321}">
                <p14:modId xmlns:p14="http://schemas.microsoft.com/office/powerpoint/2010/main" val="2901619652"/>
              </p:ext>
            </p:extLst>
          </p:nvPr>
        </p:nvGraphicFramePr>
        <p:xfrm>
          <a:off x="4572000" y="1210346"/>
          <a:ext cx="3672408" cy="2814893"/>
        </p:xfrm>
        <a:graphic>
          <a:graphicData uri="http://schemas.openxmlformats.org/drawingml/2006/table">
            <a:tbl>
              <a:tblPr firstRow="1" firstCol="1" bandRow="1">
                <a:tableStyleId>{F5AB1C69-6EDB-4FF4-983F-18BD219EF322}</a:tableStyleId>
              </a:tblPr>
              <a:tblGrid>
                <a:gridCol w="1008112">
                  <a:extLst>
                    <a:ext uri="{9D8B030D-6E8A-4147-A177-3AD203B41FA5}">
                      <a16:colId xmlns:a16="http://schemas.microsoft.com/office/drawing/2014/main" val="3557612002"/>
                    </a:ext>
                  </a:extLst>
                </a:gridCol>
                <a:gridCol w="720080">
                  <a:extLst>
                    <a:ext uri="{9D8B030D-6E8A-4147-A177-3AD203B41FA5}">
                      <a16:colId xmlns:a16="http://schemas.microsoft.com/office/drawing/2014/main" val="2650898706"/>
                    </a:ext>
                  </a:extLst>
                </a:gridCol>
                <a:gridCol w="1152128">
                  <a:extLst>
                    <a:ext uri="{9D8B030D-6E8A-4147-A177-3AD203B41FA5}">
                      <a16:colId xmlns:a16="http://schemas.microsoft.com/office/drawing/2014/main" val="3264556482"/>
                    </a:ext>
                  </a:extLst>
                </a:gridCol>
                <a:gridCol w="792088">
                  <a:extLst>
                    <a:ext uri="{9D8B030D-6E8A-4147-A177-3AD203B41FA5}">
                      <a16:colId xmlns:a16="http://schemas.microsoft.com/office/drawing/2014/main" val="2922403147"/>
                    </a:ext>
                  </a:extLst>
                </a:gridCol>
              </a:tblGrid>
              <a:tr h="0">
                <a:tc>
                  <a:txBody>
                    <a:bodyPr/>
                    <a:lstStyle/>
                    <a:p>
                      <a:pPr>
                        <a:lnSpc>
                          <a:spcPct val="107000"/>
                        </a:lnSpc>
                        <a:spcAft>
                          <a:spcPts val="800"/>
                        </a:spcAft>
                        <a:buNone/>
                      </a:pPr>
                      <a:r>
                        <a:rPr lang="es-ES" sz="1100" kern="100" dirty="0">
                          <a:solidFill>
                            <a:schemeClr val="tx1"/>
                          </a:solidFill>
                          <a:effectLst/>
                        </a:rPr>
                        <a:t>Variable</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nSpc>
                          <a:spcPct val="107000"/>
                        </a:lnSpc>
                        <a:spcAft>
                          <a:spcPts val="800"/>
                        </a:spcAft>
                        <a:buNone/>
                      </a:pPr>
                      <a:r>
                        <a:rPr lang="es-ES" sz="1100" kern="100" dirty="0">
                          <a:solidFill>
                            <a:schemeClr val="tx1"/>
                          </a:solidFill>
                          <a:effectLst/>
                        </a:rPr>
                        <a:t>B</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nSpc>
                          <a:spcPct val="107000"/>
                        </a:lnSpc>
                        <a:spcAft>
                          <a:spcPts val="800"/>
                        </a:spcAft>
                        <a:buNone/>
                      </a:pPr>
                      <a:r>
                        <a:rPr lang="es-ES" sz="1100" kern="100" dirty="0">
                          <a:solidFill>
                            <a:schemeClr val="tx1"/>
                          </a:solidFill>
                          <a:effectLst/>
                        </a:rPr>
                        <a:t>IC 95%</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nSpc>
                          <a:spcPct val="107000"/>
                        </a:lnSpc>
                        <a:spcAft>
                          <a:spcPts val="800"/>
                        </a:spcAft>
                        <a:buNone/>
                      </a:pPr>
                      <a:r>
                        <a:rPr lang="es-ES" sz="1100" kern="100" dirty="0">
                          <a:solidFill>
                            <a:schemeClr val="tx1"/>
                          </a:solidFill>
                          <a:effectLst/>
                        </a:rPr>
                        <a:t>P</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extLst>
                  <a:ext uri="{0D108BD9-81ED-4DB2-BD59-A6C34878D82A}">
                    <a16:rowId xmlns:a16="http://schemas.microsoft.com/office/drawing/2014/main" val="471277439"/>
                  </a:ext>
                </a:extLst>
              </a:tr>
              <a:tr h="0">
                <a:tc>
                  <a:txBody>
                    <a:bodyPr/>
                    <a:lstStyle/>
                    <a:p>
                      <a:pPr>
                        <a:lnSpc>
                          <a:spcPct val="107000"/>
                        </a:lnSpc>
                        <a:spcAft>
                          <a:spcPts val="800"/>
                        </a:spcAft>
                        <a:buNone/>
                      </a:pPr>
                      <a:r>
                        <a:rPr lang="es-ES" sz="1100" kern="100">
                          <a:solidFill>
                            <a:schemeClr val="tx1"/>
                          </a:solidFill>
                          <a:effectLst/>
                        </a:rPr>
                        <a:t>Sexo</a:t>
                      </a:r>
                      <a:endParaRPr lang="es-ES"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-0.01</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a:effectLst/>
                        </a:rPr>
                        <a:t>-0.056 - 0.037</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a:effectLst/>
                        </a:rPr>
                        <a:t>0.682</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extLst>
                  <a:ext uri="{0D108BD9-81ED-4DB2-BD59-A6C34878D82A}">
                    <a16:rowId xmlns:a16="http://schemas.microsoft.com/office/drawing/2014/main" val="3149556647"/>
                  </a:ext>
                </a:extLst>
              </a:tr>
              <a:tr h="0">
                <a:tc>
                  <a:txBody>
                    <a:bodyPr/>
                    <a:lstStyle/>
                    <a:p>
                      <a:pPr>
                        <a:lnSpc>
                          <a:spcPct val="107000"/>
                        </a:lnSpc>
                        <a:spcAft>
                          <a:spcPts val="800"/>
                        </a:spcAft>
                        <a:buNone/>
                      </a:pPr>
                      <a:r>
                        <a:rPr lang="es-ES" sz="1100" kern="100" dirty="0">
                          <a:solidFill>
                            <a:schemeClr val="tx1"/>
                          </a:solidFill>
                          <a:effectLst/>
                        </a:rPr>
                        <a:t>Edad &gt; 55 años</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a:effectLst/>
                        </a:rPr>
                        <a:t>-0.058</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-0.103 - -0.013</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0.012</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extLst>
                  <a:ext uri="{0D108BD9-81ED-4DB2-BD59-A6C34878D82A}">
                    <a16:rowId xmlns:a16="http://schemas.microsoft.com/office/drawing/2014/main" val="2271836179"/>
                  </a:ext>
                </a:extLst>
              </a:tr>
              <a:tr h="0">
                <a:tc>
                  <a:txBody>
                    <a:bodyPr/>
                    <a:lstStyle/>
                    <a:p>
                      <a:pPr>
                        <a:lnSpc>
                          <a:spcPct val="107000"/>
                        </a:lnSpc>
                        <a:spcAft>
                          <a:spcPts val="800"/>
                        </a:spcAft>
                        <a:buNone/>
                      </a:pPr>
                      <a:r>
                        <a:rPr lang="es-ES" sz="1100" kern="100">
                          <a:solidFill>
                            <a:schemeClr val="tx1"/>
                          </a:solidFill>
                          <a:effectLst/>
                        </a:rPr>
                        <a:t>Tabaquismo</a:t>
                      </a:r>
                      <a:endParaRPr lang="es-ES"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-0.125</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-0.171 - -0.079</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b="1" kern="100" dirty="0">
                          <a:effectLst/>
                        </a:rPr>
                        <a:t>0.001</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extLst>
                  <a:ext uri="{0D108BD9-81ED-4DB2-BD59-A6C34878D82A}">
                    <a16:rowId xmlns:a16="http://schemas.microsoft.com/office/drawing/2014/main" val="1420297809"/>
                  </a:ext>
                </a:extLst>
              </a:tr>
              <a:tr h="0">
                <a:tc>
                  <a:txBody>
                    <a:bodyPr/>
                    <a:lstStyle/>
                    <a:p>
                      <a:pPr>
                        <a:lnSpc>
                          <a:spcPct val="107000"/>
                        </a:lnSpc>
                        <a:spcAft>
                          <a:spcPts val="800"/>
                        </a:spcAft>
                        <a:buNone/>
                      </a:pPr>
                      <a:r>
                        <a:rPr lang="es-ES" sz="1100" kern="100">
                          <a:solidFill>
                            <a:schemeClr val="tx1"/>
                          </a:solidFill>
                          <a:effectLst/>
                        </a:rPr>
                        <a:t>Exposición a COV</a:t>
                      </a:r>
                      <a:endParaRPr lang="es-ES"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0.028</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a:effectLst/>
                        </a:rPr>
                        <a:t>-0.026 - 0.083</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0.305</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extLst>
                  <a:ext uri="{0D108BD9-81ED-4DB2-BD59-A6C34878D82A}">
                    <a16:rowId xmlns:a16="http://schemas.microsoft.com/office/drawing/2014/main" val="3802903757"/>
                  </a:ext>
                </a:extLst>
              </a:tr>
              <a:tr h="0">
                <a:tc>
                  <a:txBody>
                    <a:bodyPr/>
                    <a:lstStyle/>
                    <a:p>
                      <a:pPr>
                        <a:lnSpc>
                          <a:spcPct val="107000"/>
                        </a:lnSpc>
                        <a:spcAft>
                          <a:spcPts val="800"/>
                        </a:spcAft>
                        <a:buNone/>
                      </a:pPr>
                      <a:r>
                        <a:rPr lang="es-ES" sz="1100" kern="100">
                          <a:solidFill>
                            <a:schemeClr val="tx1"/>
                          </a:solidFill>
                          <a:effectLst/>
                        </a:rPr>
                        <a:t>Aves</a:t>
                      </a:r>
                      <a:endParaRPr lang="es-ES"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0.275</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a:effectLst/>
                        </a:rPr>
                        <a:t>0.226 - 0.324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b="1" kern="100" dirty="0">
                          <a:effectLst/>
                        </a:rPr>
                        <a:t>0.001</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extLst>
                  <a:ext uri="{0D108BD9-81ED-4DB2-BD59-A6C34878D82A}">
                    <a16:rowId xmlns:a16="http://schemas.microsoft.com/office/drawing/2014/main" val="2222040423"/>
                  </a:ext>
                </a:extLst>
              </a:tr>
              <a:tr h="0">
                <a:tc>
                  <a:txBody>
                    <a:bodyPr/>
                    <a:lstStyle/>
                    <a:p>
                      <a:pPr>
                        <a:lnSpc>
                          <a:spcPct val="107000"/>
                        </a:lnSpc>
                        <a:spcAft>
                          <a:spcPts val="800"/>
                        </a:spcAft>
                        <a:buNone/>
                      </a:pPr>
                      <a:r>
                        <a:rPr lang="es-ES" sz="1100" kern="100" dirty="0">
                          <a:solidFill>
                            <a:schemeClr val="tx1"/>
                          </a:solidFill>
                          <a:effectLst/>
                        </a:rPr>
                        <a:t>Etilbenceno &gt; 10µg/m³</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0.109</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kern="100" dirty="0">
                          <a:effectLst/>
                        </a:rPr>
                        <a:t>0.048 - 0.171</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tc>
                  <a:txBody>
                    <a:bodyPr/>
                    <a:lstStyle/>
                    <a:p>
                      <a:pPr algn="ctr">
                        <a:lnSpc>
                          <a:spcPct val="107000"/>
                        </a:lnSpc>
                        <a:spcAft>
                          <a:spcPts val="800"/>
                        </a:spcAft>
                        <a:buNone/>
                      </a:pPr>
                      <a:r>
                        <a:rPr lang="es-ES" sz="1100" b="1" kern="100" dirty="0">
                          <a:effectLst/>
                        </a:rPr>
                        <a:t>0.001</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76200" marB="76200" anchor="ctr"/>
                </a:tc>
                <a:extLst>
                  <a:ext uri="{0D108BD9-81ED-4DB2-BD59-A6C34878D82A}">
                    <a16:rowId xmlns:a16="http://schemas.microsoft.com/office/drawing/2014/main" val="2286014438"/>
                  </a:ext>
                </a:extLst>
              </a:tr>
            </a:tbl>
          </a:graphicData>
        </a:graphic>
      </p:graphicFrame>
      <p:sp>
        <p:nvSpPr>
          <p:cNvPr id="7" name="CuadroTexto 6">
            <a:extLst>
              <a:ext uri="{FF2B5EF4-FFF2-40B4-BE49-F238E27FC236}">
                <a16:creationId xmlns:a16="http://schemas.microsoft.com/office/drawing/2014/main" id="{B667BCC0-B3F4-DD70-29D0-2D6F6AFF10E6}"/>
              </a:ext>
            </a:extLst>
          </p:cNvPr>
          <p:cNvSpPr txBox="1"/>
          <p:nvPr/>
        </p:nvSpPr>
        <p:spPr>
          <a:xfrm>
            <a:off x="4644008" y="4346968"/>
            <a:ext cx="3672408" cy="276999"/>
          </a:xfrm>
          <a:prstGeom prst="rect">
            <a:avLst/>
          </a:prstGeom>
          <a:noFill/>
        </p:spPr>
        <p:txBody>
          <a:bodyPr wrap="square" rtlCol="0">
            <a:spAutoFit/>
          </a:bodyPr>
          <a:lstStyle/>
          <a:p>
            <a:pPr algn="ctr"/>
            <a:r>
              <a:rPr lang="es-ES" sz="1200" dirty="0">
                <a:latin typeface="Arial" panose="020B0604020202020204" pitchFamily="34" charset="0"/>
                <a:cs typeface="Arial" panose="020B0604020202020204" pitchFamily="34" charset="0"/>
              </a:rPr>
              <a:t>Tabla 1: resultados del análisis de regresión lineal</a:t>
            </a:r>
          </a:p>
        </p:txBody>
      </p:sp>
      <p:sp>
        <p:nvSpPr>
          <p:cNvPr id="8" name="CuadroTexto 7">
            <a:extLst>
              <a:ext uri="{FF2B5EF4-FFF2-40B4-BE49-F238E27FC236}">
                <a16:creationId xmlns:a16="http://schemas.microsoft.com/office/drawing/2014/main" id="{50703752-8D02-535E-B1F9-660F86F737C0}"/>
              </a:ext>
            </a:extLst>
          </p:cNvPr>
          <p:cNvSpPr txBox="1"/>
          <p:nvPr/>
        </p:nvSpPr>
        <p:spPr>
          <a:xfrm>
            <a:off x="539552" y="4346968"/>
            <a:ext cx="3744416" cy="461665"/>
          </a:xfrm>
          <a:prstGeom prst="rect">
            <a:avLst/>
          </a:prstGeom>
          <a:noFill/>
        </p:spPr>
        <p:txBody>
          <a:bodyPr wrap="square" rtlCol="0">
            <a:spAutoFit/>
          </a:bodyPr>
          <a:lstStyle/>
          <a:p>
            <a:r>
              <a:rPr lang="es-ES" sz="1200" dirty="0">
                <a:latin typeface="Arial" panose="020B0604020202020204" pitchFamily="34" charset="0"/>
                <a:cs typeface="Arial" panose="020B0604020202020204" pitchFamily="34" charset="0"/>
              </a:rPr>
              <a:t>Imagen 1: distribución geográfica de los pacientes con NH con exposición a aves</a:t>
            </a:r>
          </a:p>
        </p:txBody>
      </p:sp>
    </p:spTree>
    <p:extLst>
      <p:ext uri="{BB962C8B-B14F-4D97-AF65-F5344CB8AC3E}">
        <p14:creationId xmlns:p14="http://schemas.microsoft.com/office/powerpoint/2010/main" val="4173522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63C9F-C03C-E0FD-4DD9-40B750292BFB}"/>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D8529D5-EC79-C2F5-5382-E1F9CDB290B5}"/>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CONCLUSIONES</a:t>
            </a:r>
            <a:endParaRPr lang="es-ES" dirty="0">
              <a:solidFill>
                <a:srgbClr val="006600"/>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A2E38682-B58E-ED0B-75A0-5624FE3F3FD6}"/>
              </a:ext>
            </a:extLst>
          </p:cNvPr>
          <p:cNvSpPr txBox="1"/>
          <p:nvPr/>
        </p:nvSpPr>
        <p:spPr>
          <a:xfrm>
            <a:off x="827584" y="1275606"/>
            <a:ext cx="7776864" cy="3693319"/>
          </a:xfrm>
          <a:prstGeom prst="rect">
            <a:avLst/>
          </a:prstGeom>
          <a:noFill/>
        </p:spPr>
        <p:txBody>
          <a:bodyPr wrap="square" rtlCol="0">
            <a:spAutoFit/>
          </a:bodyPr>
          <a:lstStyle/>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Existe una asociación entre niveles ambientales elevados de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y el desarrollo de neumonitis por hipersensibilidad, especialmente la relacionada con aves. </a:t>
            </a:r>
          </a:p>
          <a:p>
            <a:pPr marL="285750" indent="-285750" algn="just">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Los resultados sugieren que el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podría actuar como un hapteno, conjugándose con proteínas aviares para formar complejos inmunogénicos que desencadenan la enfermedad. </a:t>
            </a:r>
          </a:p>
          <a:p>
            <a:pPr marL="285750" indent="-285750" algn="just">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Estos hallazgos destacan al </a:t>
            </a:r>
            <a:r>
              <a:rPr lang="es-ES" dirty="0" err="1">
                <a:latin typeface="Arial" panose="020B0604020202020204" pitchFamily="34" charset="0"/>
                <a:cs typeface="Arial" panose="020B0604020202020204" pitchFamily="34" charset="0"/>
              </a:rPr>
              <a:t>etilbenzeno</a:t>
            </a:r>
            <a:r>
              <a:rPr lang="es-ES" dirty="0">
                <a:latin typeface="Arial" panose="020B0604020202020204" pitchFamily="34" charset="0"/>
                <a:cs typeface="Arial" panose="020B0604020202020204" pitchFamily="34" charset="0"/>
              </a:rPr>
              <a:t> como un nuevo factor de riesgo ambiental y sugieren la necesidad de reevaluar los umbrales regulatorios de exposición y considerar este contaminante en el diagnóstico diferencial de la NH.</a:t>
            </a:r>
          </a:p>
          <a:p>
            <a:endParaRPr lang="es-ES" dirty="0"/>
          </a:p>
        </p:txBody>
      </p:sp>
    </p:spTree>
    <p:extLst>
      <p:ext uri="{BB962C8B-B14F-4D97-AF65-F5344CB8AC3E}">
        <p14:creationId xmlns:p14="http://schemas.microsoft.com/office/powerpoint/2010/main" val="286551323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552</Words>
  <Application>Microsoft Office PowerPoint</Application>
  <PresentationFormat>Presentación en pantalla (16:9)</PresentationFormat>
  <Paragraphs>59</Paragraphs>
  <Slides>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Aptos</vt:lpstr>
      <vt:lpstr>Arial</vt:lpstr>
      <vt:lpstr>Calibri</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Elena Martínez</cp:lastModifiedBy>
  <cp:revision>5</cp:revision>
  <dcterms:created xsi:type="dcterms:W3CDTF">2025-10-16T09:08:13Z</dcterms:created>
  <dcterms:modified xsi:type="dcterms:W3CDTF">2026-03-01T11:43:02Z</dcterms:modified>
</cp:coreProperties>
</file>