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AD5B"/>
    <a:srgbClr val="8EA151"/>
    <a:srgbClr val="B6751C"/>
    <a:srgbClr val="014432"/>
    <a:srgbClr val="FFFFFF"/>
    <a:srgbClr val="7C8C46"/>
    <a:srgbClr val="F9992F"/>
    <a:srgbClr val="A15505"/>
    <a:srgbClr val="C3532A"/>
    <a:srgbClr val="ABC4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971" autoAdjust="0"/>
  </p:normalViewPr>
  <p:slideViewPr>
    <p:cSldViewPr>
      <p:cViewPr>
        <p:scale>
          <a:sx n="100" d="100"/>
          <a:sy n="100" d="100"/>
        </p:scale>
        <p:origin x="874" y="5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696508-73C0-4E95-9C96-944067204FC2}" type="datetimeFigureOut">
              <a:rPr lang="es-ES" smtClean="0"/>
              <a:t>22/02/2026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19C09C-2D1B-47A3-A2FD-0F316173F55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97719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err="1"/>
              <a:t>becloinh</a:t>
            </a:r>
            <a:r>
              <a:rPr lang="es-ES" dirty="0"/>
              <a:t> &gt;/= 2000, REC:10 </a:t>
            </a:r>
            <a:r>
              <a:rPr lang="es-ES" dirty="0" err="1"/>
              <a:t>ptes</a:t>
            </a:r>
            <a:r>
              <a:rPr lang="es-ES" dirty="0"/>
              <a:t>, RMC: 10 </a:t>
            </a:r>
            <a:r>
              <a:rPr lang="es-ES" dirty="0" err="1"/>
              <a:t>ptes</a:t>
            </a:r>
            <a:r>
              <a:rPr lang="es-ES" dirty="0"/>
              <a:t>. Corticoides </a:t>
            </a:r>
            <a:r>
              <a:rPr lang="es-ES" dirty="0" err="1"/>
              <a:t>mant</a:t>
            </a:r>
            <a:r>
              <a:rPr lang="es-ES" dirty="0"/>
              <a:t>: RCM 2 </a:t>
            </a:r>
            <a:r>
              <a:rPr lang="es-ES" dirty="0" err="1"/>
              <a:t>ptes</a:t>
            </a:r>
            <a:r>
              <a:rPr lang="es-ES" dirty="0"/>
              <a:t>, REC, 1 </a:t>
            </a:r>
            <a:r>
              <a:rPr lang="es-ES" dirty="0" err="1"/>
              <a:t>pte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19C09C-2D1B-47A3-A2FD-0F316173F551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52961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22/02/2026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6FBE9954-9650-F133-2AF9-41AED68E925D}"/>
              </a:ext>
            </a:extLst>
          </p:cNvPr>
          <p:cNvSpPr txBox="1"/>
          <p:nvPr/>
        </p:nvSpPr>
        <p:spPr>
          <a:xfrm>
            <a:off x="1237444" y="138981"/>
            <a:ext cx="74168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1600" b="1" cap="all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Remisión clínica mantenida a largo plazo tras retirada de Omalizumab en pacientes con asma grave no controlada.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3C791F3A-64BF-A103-7EEC-CC16FCD788FA}"/>
              </a:ext>
            </a:extLst>
          </p:cNvPr>
          <p:cNvSpPr txBox="1"/>
          <p:nvPr/>
        </p:nvSpPr>
        <p:spPr>
          <a:xfrm>
            <a:off x="2713608" y="644466"/>
            <a:ext cx="4464496" cy="314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es-ES" sz="1400" u="sng" cap="all" dirty="0">
                <a:latin typeface="Arial" panose="020B0604020202020204" pitchFamily="34" charset="0"/>
                <a:ea typeface="Aptos" panose="020B0004020202020204" pitchFamily="34" charset="0"/>
              </a:rPr>
              <a:t>Factores </a:t>
            </a:r>
            <a:r>
              <a:rPr lang="es-ES" sz="1400" u="sng" cap="all" dirty="0">
                <a:effectLst/>
                <a:latin typeface="Arial" panose="020B0604020202020204" pitchFamily="34" charset="0"/>
                <a:ea typeface="Aptos" panose="020B0004020202020204" pitchFamily="34" charset="0"/>
              </a:rPr>
              <a:t>asociados a remisión y recaída.</a:t>
            </a:r>
            <a:endParaRPr lang="es-ES" sz="1400" u="sng" cap="all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CE3E82F-0083-F7D0-2829-F892CB1D6967}"/>
              </a:ext>
            </a:extLst>
          </p:cNvPr>
          <p:cNvSpPr txBox="1"/>
          <p:nvPr/>
        </p:nvSpPr>
        <p:spPr>
          <a:xfrm>
            <a:off x="1404832" y="915724"/>
            <a:ext cx="792088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D.C. Echavarría Kashmiri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M</a:t>
            </a:r>
            <a:r>
              <a:rPr lang="es-ES" sz="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L.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Polonio González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B. Muñoz Sánchez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A. L</a:t>
            </a:r>
            <a:r>
              <a:rPr lang="es-ES" sz="7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eón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Lloreda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M. Ferrer Galván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A. Romero Falcón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J.F. Medina Gallardo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F.J. Álvarez Gutiérrez</a:t>
            </a:r>
            <a:r>
              <a:rPr lang="es-ES" sz="700" baseline="300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</a:t>
            </a: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es-ES" sz="7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buNone/>
            </a:pPr>
            <a:r>
              <a:rPr lang="es-ES" sz="7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1. Hospital Universitario Virgen del Rocío, Sevilla, España</a:t>
            </a:r>
            <a:endParaRPr lang="es-ES" sz="7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2085AF9-9D04-DBA5-13D2-573DA87C47DA}"/>
              </a:ext>
            </a:extLst>
          </p:cNvPr>
          <p:cNvSpPr txBox="1"/>
          <p:nvPr/>
        </p:nvSpPr>
        <p:spPr>
          <a:xfrm>
            <a:off x="299620" y="1654013"/>
            <a:ext cx="2251301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000" b="1" u="sng" cap="all" dirty="0">
                <a:latin typeface="Arial" panose="020B0604020202020204" pitchFamily="34" charset="0"/>
                <a:cs typeface="Arial" panose="020B0604020202020204" pitchFamily="34" charset="0"/>
              </a:rPr>
              <a:t>Omalizumab</a:t>
            </a:r>
          </a:p>
          <a:p>
            <a:pPr algn="ctr"/>
            <a:endParaRPr lang="es-ES" sz="400" b="1" u="sng" cap="all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Se puede intentar la retirada en pacientes con remisión clínica. </a:t>
            </a:r>
          </a:p>
          <a:p>
            <a:pPr marL="108000" indent="-108000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Pocos estudios que evalúen el perfil del paciente que: </a:t>
            </a:r>
          </a:p>
          <a:p>
            <a:pPr marL="358775" lvl="1" indent="-176213">
              <a:buFont typeface="+mj-lt"/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Consigue la remisión clínica</a:t>
            </a:r>
          </a:p>
          <a:p>
            <a:pPr marL="358775" lvl="1" indent="-176213">
              <a:buFont typeface="+mj-lt"/>
              <a:buAutoNum type="arabicPeriod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Mantiene la remisión a largo plazo sin tratamiento</a:t>
            </a:r>
          </a:p>
          <a:p>
            <a:pPr indent="-108000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No hay factores descritos que puedan predecir esta respuesta antes a su inicio. </a:t>
            </a:r>
          </a:p>
          <a:p>
            <a:pPr marL="358775" lvl="1" indent="-176213">
              <a:buFont typeface="+mj-lt"/>
              <a:buAutoNum type="arabicPeriod"/>
            </a:pP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indent="-274638">
              <a:buFont typeface="Arial" panose="020B0604020202020204" pitchFamily="34" charset="0"/>
              <a:buChar char="•"/>
            </a:pPr>
            <a:endParaRPr lang="es-E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B68A967C-1EAA-A077-1AFE-7348D1BAA0EA}"/>
              </a:ext>
            </a:extLst>
          </p:cNvPr>
          <p:cNvSpPr txBox="1"/>
          <p:nvPr/>
        </p:nvSpPr>
        <p:spPr>
          <a:xfrm>
            <a:off x="3387188" y="1660416"/>
            <a:ext cx="22513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Analizar las diferencias clínicas, funcionales e inflamatorias entre ambos grupos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CA4813EF-9353-000B-387E-7A87EB6EFCC6}"/>
              </a:ext>
            </a:extLst>
          </p:cNvPr>
          <p:cNvSpPr/>
          <p:nvPr/>
        </p:nvSpPr>
        <p:spPr>
          <a:xfrm>
            <a:off x="579454" y="1368712"/>
            <a:ext cx="1606688" cy="245262"/>
          </a:xfrm>
          <a:prstGeom prst="rect">
            <a:avLst/>
          </a:prstGeom>
          <a:solidFill>
            <a:srgbClr val="643D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89C76FCD-497C-ADB1-779D-3C3A50A324B3}"/>
              </a:ext>
            </a:extLst>
          </p:cNvPr>
          <p:cNvSpPr/>
          <p:nvPr/>
        </p:nvSpPr>
        <p:spPr>
          <a:xfrm>
            <a:off x="314048" y="3070470"/>
            <a:ext cx="2250854" cy="245262"/>
          </a:xfrm>
          <a:prstGeom prst="rect">
            <a:avLst/>
          </a:prstGeom>
          <a:solidFill>
            <a:srgbClr val="C24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MATERIAL Y MÉTODOS</a:t>
            </a: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5D4698BC-9A96-D271-EB9B-113EC814EF08}"/>
              </a:ext>
            </a:extLst>
          </p:cNvPr>
          <p:cNvGrpSpPr/>
          <p:nvPr/>
        </p:nvGrpSpPr>
        <p:grpSpPr>
          <a:xfrm>
            <a:off x="352357" y="3430973"/>
            <a:ext cx="2376056" cy="1367329"/>
            <a:chOff x="801636" y="2586710"/>
            <a:chExt cx="2376056" cy="1281836"/>
          </a:xfrm>
        </p:grpSpPr>
        <p:sp>
          <p:nvSpPr>
            <p:cNvPr id="14" name="Rectángulo: esquinas redondeadas 13">
              <a:extLst>
                <a:ext uri="{FF2B5EF4-FFF2-40B4-BE49-F238E27FC236}">
                  <a16:creationId xmlns:a16="http://schemas.microsoft.com/office/drawing/2014/main" id="{8D3DB2CE-87CA-03C0-CEF0-CC81347A6108}"/>
                </a:ext>
              </a:extLst>
            </p:cNvPr>
            <p:cNvSpPr/>
            <p:nvPr/>
          </p:nvSpPr>
          <p:spPr>
            <a:xfrm>
              <a:off x="801636" y="2586710"/>
              <a:ext cx="1122633" cy="341162"/>
            </a:xfrm>
            <a:prstGeom prst="roundRect">
              <a:avLst>
                <a:gd name="adj" fmla="val 8327"/>
              </a:avLst>
            </a:prstGeom>
            <a:solidFill>
              <a:srgbClr val="82853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58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Pacientes con AGNC con &gt;10 años de seguimiento que inician tratamiento con Omalizumab (n=87)</a:t>
              </a:r>
            </a:p>
          </p:txBody>
        </p:sp>
        <p:sp>
          <p:nvSpPr>
            <p:cNvPr id="18" name="Rectángulo: esquinas redondeadas 17">
              <a:extLst>
                <a:ext uri="{FF2B5EF4-FFF2-40B4-BE49-F238E27FC236}">
                  <a16:creationId xmlns:a16="http://schemas.microsoft.com/office/drawing/2014/main" id="{5D69A261-2933-9304-A6D9-5C904259AADB}"/>
                </a:ext>
              </a:extLst>
            </p:cNvPr>
            <p:cNvSpPr/>
            <p:nvPr/>
          </p:nvSpPr>
          <p:spPr>
            <a:xfrm>
              <a:off x="2097572" y="2800678"/>
              <a:ext cx="1080120" cy="453310"/>
            </a:xfrm>
            <a:prstGeom prst="roundRect">
              <a:avLst>
                <a:gd name="adj" fmla="val 6348"/>
              </a:avLst>
            </a:prstGeom>
            <a:solidFill>
              <a:srgbClr val="643D1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marL="36000"/>
              <a:r>
                <a:rPr lang="es-CR" sz="58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Pacientes excluidos (n=54)</a:t>
              </a:r>
            </a:p>
            <a:p>
              <a:pPr marL="36000" indent="-72000">
                <a:buFont typeface="Arial" panose="020B0604020202020204" pitchFamily="34" charset="0"/>
                <a:buChar char="•"/>
              </a:pPr>
              <a:r>
                <a:rPr lang="es-CR" sz="58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10 siguen con Omalizumab</a:t>
              </a:r>
            </a:p>
            <a:p>
              <a:pPr marL="36000" indent="-72000">
                <a:buFont typeface="Arial" panose="020B0604020202020204" pitchFamily="34" charset="0"/>
                <a:buChar char="•"/>
              </a:pPr>
              <a:r>
                <a:rPr lang="es-CR" sz="58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44 Falta de eficacia (cambio de tratamiento)</a:t>
              </a:r>
            </a:p>
          </p:txBody>
        </p:sp>
        <p:sp>
          <p:nvSpPr>
            <p:cNvPr id="19" name="Rectángulo: esquinas redondeadas 18">
              <a:extLst>
                <a:ext uri="{FF2B5EF4-FFF2-40B4-BE49-F238E27FC236}">
                  <a16:creationId xmlns:a16="http://schemas.microsoft.com/office/drawing/2014/main" id="{3F4647CC-6426-C75B-6958-0D5B15172379}"/>
                </a:ext>
              </a:extLst>
            </p:cNvPr>
            <p:cNvSpPr/>
            <p:nvPr/>
          </p:nvSpPr>
          <p:spPr>
            <a:xfrm>
              <a:off x="804604" y="3217853"/>
              <a:ext cx="935076" cy="130343"/>
            </a:xfrm>
            <a:prstGeom prst="roundRect">
              <a:avLst>
                <a:gd name="adj" fmla="val 15964"/>
              </a:avLst>
            </a:prstGeom>
            <a:solidFill>
              <a:srgbClr val="A1550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58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Paciente incluidos (n=33)</a:t>
              </a:r>
            </a:p>
          </p:txBody>
        </p:sp>
        <p:cxnSp>
          <p:nvCxnSpPr>
            <p:cNvPr id="20" name="Conector recto de flecha 19">
              <a:extLst>
                <a:ext uri="{FF2B5EF4-FFF2-40B4-BE49-F238E27FC236}">
                  <a16:creationId xmlns:a16="http://schemas.microsoft.com/office/drawing/2014/main" id="{DF8630CD-A6F5-5833-E4CB-16921EFD57B9}"/>
                </a:ext>
              </a:extLst>
            </p:cNvPr>
            <p:cNvCxnSpPr>
              <a:cxnSpLocks/>
            </p:cNvCxnSpPr>
            <p:nvPr/>
          </p:nvCxnSpPr>
          <p:spPr>
            <a:xfrm>
              <a:off x="1199620" y="2929620"/>
              <a:ext cx="0" cy="287687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cto de flecha 20">
              <a:extLst>
                <a:ext uri="{FF2B5EF4-FFF2-40B4-BE49-F238E27FC236}">
                  <a16:creationId xmlns:a16="http://schemas.microsoft.com/office/drawing/2014/main" id="{7DA5F998-2B2C-0DFE-5AAD-E6AB5C4129A4}"/>
                </a:ext>
              </a:extLst>
            </p:cNvPr>
            <p:cNvCxnSpPr>
              <a:cxnSpLocks/>
            </p:cNvCxnSpPr>
            <p:nvPr/>
          </p:nvCxnSpPr>
          <p:spPr>
            <a:xfrm>
              <a:off x="1197006" y="3082860"/>
              <a:ext cx="871945" cy="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ángulo: esquinas redondeadas 21">
              <a:extLst>
                <a:ext uri="{FF2B5EF4-FFF2-40B4-BE49-F238E27FC236}">
                  <a16:creationId xmlns:a16="http://schemas.microsoft.com/office/drawing/2014/main" id="{5E20DA51-3C18-AA85-8769-A05AE5D238E4}"/>
                </a:ext>
              </a:extLst>
            </p:cNvPr>
            <p:cNvSpPr/>
            <p:nvPr/>
          </p:nvSpPr>
          <p:spPr>
            <a:xfrm>
              <a:off x="805780" y="3604851"/>
              <a:ext cx="893199" cy="240688"/>
            </a:xfrm>
            <a:prstGeom prst="roundRect">
              <a:avLst>
                <a:gd name="adj" fmla="val 15964"/>
              </a:avLst>
            </a:prstGeom>
            <a:solidFill>
              <a:srgbClr val="B67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580" b="1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Remisión Clínica Mantenida - RCM (n=13)</a:t>
              </a:r>
            </a:p>
          </p:txBody>
        </p:sp>
        <p:sp>
          <p:nvSpPr>
            <p:cNvPr id="23" name="Rectángulo: esquinas redondeadas 22">
              <a:extLst>
                <a:ext uri="{FF2B5EF4-FFF2-40B4-BE49-F238E27FC236}">
                  <a16:creationId xmlns:a16="http://schemas.microsoft.com/office/drawing/2014/main" id="{468780EE-25A9-99B7-E52D-3BD7D3553DFB}"/>
                </a:ext>
              </a:extLst>
            </p:cNvPr>
            <p:cNvSpPr/>
            <p:nvPr/>
          </p:nvSpPr>
          <p:spPr>
            <a:xfrm>
              <a:off x="1995596" y="3627858"/>
              <a:ext cx="984077" cy="240688"/>
            </a:xfrm>
            <a:prstGeom prst="roundRect">
              <a:avLst>
                <a:gd name="adj" fmla="val 15964"/>
              </a:avLst>
            </a:prstGeom>
            <a:solidFill>
              <a:srgbClr val="0144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ctr"/>
            <a:lstStyle/>
            <a:p>
              <a:pPr algn="ctr"/>
              <a:r>
                <a:rPr lang="es-CR" sz="58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Recaída Tras Retirada - REC (n=20)</a:t>
              </a:r>
            </a:p>
          </p:txBody>
        </p:sp>
        <p:cxnSp>
          <p:nvCxnSpPr>
            <p:cNvPr id="24" name="Conector recto de flecha 23">
              <a:extLst>
                <a:ext uri="{FF2B5EF4-FFF2-40B4-BE49-F238E27FC236}">
                  <a16:creationId xmlns:a16="http://schemas.microsoft.com/office/drawing/2014/main" id="{A384E6E4-6A4E-909A-1562-8E76DE03D8F1}"/>
                </a:ext>
              </a:extLst>
            </p:cNvPr>
            <p:cNvCxnSpPr>
              <a:cxnSpLocks/>
            </p:cNvCxnSpPr>
            <p:nvPr/>
          </p:nvCxnSpPr>
          <p:spPr>
            <a:xfrm>
              <a:off x="1197006" y="3465017"/>
              <a:ext cx="0" cy="1524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cto de flecha 24">
              <a:extLst>
                <a:ext uri="{FF2B5EF4-FFF2-40B4-BE49-F238E27FC236}">
                  <a16:creationId xmlns:a16="http://schemas.microsoft.com/office/drawing/2014/main" id="{A6856F37-6C05-4C8D-8E3B-74AF775DA3FC}"/>
                </a:ext>
              </a:extLst>
            </p:cNvPr>
            <p:cNvCxnSpPr>
              <a:cxnSpLocks/>
            </p:cNvCxnSpPr>
            <p:nvPr/>
          </p:nvCxnSpPr>
          <p:spPr>
            <a:xfrm>
              <a:off x="2267744" y="3474208"/>
              <a:ext cx="0" cy="152400"/>
            </a:xfrm>
            <a:prstGeom prst="straightConnector1">
              <a:avLst/>
            </a:prstGeom>
            <a:ln w="127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cto 25">
              <a:extLst>
                <a:ext uri="{FF2B5EF4-FFF2-40B4-BE49-F238E27FC236}">
                  <a16:creationId xmlns:a16="http://schemas.microsoft.com/office/drawing/2014/main" id="{E7845F49-AF14-A311-4309-048344E9FAB0}"/>
                </a:ext>
              </a:extLst>
            </p:cNvPr>
            <p:cNvCxnSpPr>
              <a:cxnSpLocks/>
            </p:cNvCxnSpPr>
            <p:nvPr/>
          </p:nvCxnSpPr>
          <p:spPr>
            <a:xfrm>
              <a:off x="1199620" y="3468563"/>
              <a:ext cx="108012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cto 26">
              <a:extLst>
                <a:ext uri="{FF2B5EF4-FFF2-40B4-BE49-F238E27FC236}">
                  <a16:creationId xmlns:a16="http://schemas.microsoft.com/office/drawing/2014/main" id="{A7590913-C43D-A055-0F3F-9F0426194C5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36279" y="3350756"/>
              <a:ext cx="0" cy="11682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Rectángulo 27">
              <a:extLst>
                <a:ext uri="{FF2B5EF4-FFF2-40B4-BE49-F238E27FC236}">
                  <a16:creationId xmlns:a16="http://schemas.microsoft.com/office/drawing/2014/main" id="{3BE0C630-7DC1-5640-3A43-52C52DE36CAC}"/>
                </a:ext>
              </a:extLst>
            </p:cNvPr>
            <p:cNvSpPr/>
            <p:nvPr/>
          </p:nvSpPr>
          <p:spPr>
            <a:xfrm>
              <a:off x="1060737" y="3384022"/>
              <a:ext cx="72008" cy="127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58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Rectángulo 28">
              <a:extLst>
                <a:ext uri="{FF2B5EF4-FFF2-40B4-BE49-F238E27FC236}">
                  <a16:creationId xmlns:a16="http://schemas.microsoft.com/office/drawing/2014/main" id="{8EE622ED-8383-1B52-F09B-336ADC727DDC}"/>
                </a:ext>
              </a:extLst>
            </p:cNvPr>
            <p:cNvSpPr/>
            <p:nvPr/>
          </p:nvSpPr>
          <p:spPr>
            <a:xfrm>
              <a:off x="2287304" y="3383539"/>
              <a:ext cx="72008" cy="12732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 sz="58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6" name="Rectángulo 55">
            <a:extLst>
              <a:ext uri="{FF2B5EF4-FFF2-40B4-BE49-F238E27FC236}">
                <a16:creationId xmlns:a16="http://schemas.microsoft.com/office/drawing/2014/main" id="{B2034209-5209-9CB1-8D30-06D5A6947713}"/>
              </a:ext>
            </a:extLst>
          </p:cNvPr>
          <p:cNvSpPr/>
          <p:nvPr/>
        </p:nvSpPr>
        <p:spPr>
          <a:xfrm>
            <a:off x="3517212" y="1376062"/>
            <a:ext cx="1606688" cy="245262"/>
          </a:xfrm>
          <a:prstGeom prst="rect">
            <a:avLst/>
          </a:prstGeom>
          <a:solidFill>
            <a:srgbClr val="C24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OBJETIVOS</a:t>
            </a:r>
          </a:p>
        </p:txBody>
      </p:sp>
      <p:sp>
        <p:nvSpPr>
          <p:cNvPr id="66" name="Rectángulo 65">
            <a:extLst>
              <a:ext uri="{FF2B5EF4-FFF2-40B4-BE49-F238E27FC236}">
                <a16:creationId xmlns:a16="http://schemas.microsoft.com/office/drawing/2014/main" id="{9EA0F05E-0DAD-B899-7B56-865FD258F7D4}"/>
              </a:ext>
            </a:extLst>
          </p:cNvPr>
          <p:cNvSpPr/>
          <p:nvPr/>
        </p:nvSpPr>
        <p:spPr>
          <a:xfrm>
            <a:off x="3516889" y="2125060"/>
            <a:ext cx="1606688" cy="245262"/>
          </a:xfrm>
          <a:prstGeom prst="rect">
            <a:avLst/>
          </a:prstGeom>
          <a:solidFill>
            <a:srgbClr val="643D1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grpSp>
        <p:nvGrpSpPr>
          <p:cNvPr id="51" name="Grupo 50">
            <a:extLst>
              <a:ext uri="{FF2B5EF4-FFF2-40B4-BE49-F238E27FC236}">
                <a16:creationId xmlns:a16="http://schemas.microsoft.com/office/drawing/2014/main" id="{BCD92DA9-CA46-257B-D34E-C9852B9379D2}"/>
              </a:ext>
            </a:extLst>
          </p:cNvPr>
          <p:cNvGrpSpPr/>
          <p:nvPr/>
        </p:nvGrpSpPr>
        <p:grpSpPr>
          <a:xfrm>
            <a:off x="6326760" y="2884264"/>
            <a:ext cx="898181" cy="823528"/>
            <a:chOff x="2862568" y="3745684"/>
            <a:chExt cx="898181" cy="823528"/>
          </a:xfrm>
        </p:grpSpPr>
        <p:grpSp>
          <p:nvGrpSpPr>
            <p:cNvPr id="43" name="Grupo 42">
              <a:extLst>
                <a:ext uri="{FF2B5EF4-FFF2-40B4-BE49-F238E27FC236}">
                  <a16:creationId xmlns:a16="http://schemas.microsoft.com/office/drawing/2014/main" id="{B5D7E371-08A4-8B4A-DF27-F24F5AC6BD5D}"/>
                </a:ext>
              </a:extLst>
            </p:cNvPr>
            <p:cNvGrpSpPr/>
            <p:nvPr/>
          </p:nvGrpSpPr>
          <p:grpSpPr>
            <a:xfrm>
              <a:off x="2862568" y="3745684"/>
              <a:ext cx="898181" cy="823528"/>
              <a:chOff x="3485549" y="3830356"/>
              <a:chExt cx="898181" cy="823528"/>
            </a:xfrm>
          </p:grpSpPr>
          <p:pic>
            <p:nvPicPr>
              <p:cNvPr id="36" name="Imagen 35" descr="Gráfico, Gráfico circular&#10;&#10;El contenido generado por IA puede ser incorrecto.">
                <a:extLst>
                  <a:ext uri="{FF2B5EF4-FFF2-40B4-BE49-F238E27FC236}">
                    <a16:creationId xmlns:a16="http://schemas.microsoft.com/office/drawing/2014/main" id="{D6BC02B2-5294-CD0A-7DD7-F02602D60A3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596048" y="4081076"/>
                <a:ext cx="610662" cy="572808"/>
              </a:xfrm>
              <a:prstGeom prst="rect">
                <a:avLst/>
              </a:prstGeom>
            </p:spPr>
          </p:pic>
          <p:sp>
            <p:nvSpPr>
              <p:cNvPr id="40" name="CuadroTexto 39">
                <a:extLst>
                  <a:ext uri="{FF2B5EF4-FFF2-40B4-BE49-F238E27FC236}">
                    <a16:creationId xmlns:a16="http://schemas.microsoft.com/office/drawing/2014/main" id="{A8DBD025-82F9-1560-E01B-BCEA91AB5945}"/>
                  </a:ext>
                </a:extLst>
              </p:cNvPr>
              <p:cNvSpPr txBox="1"/>
              <p:nvPr/>
            </p:nvSpPr>
            <p:spPr>
              <a:xfrm>
                <a:off x="3485549" y="3830356"/>
                <a:ext cx="89818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IgE Total (UI/mL)</a:t>
                </a:r>
                <a:br>
                  <a:rPr lang="es-ES" sz="5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s-ES" sz="5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p=0,61</a:t>
                </a:r>
              </a:p>
            </p:txBody>
          </p:sp>
        </p:grpSp>
        <p:sp>
          <p:nvSpPr>
            <p:cNvPr id="45" name="CuadroTexto 44">
              <a:extLst>
                <a:ext uri="{FF2B5EF4-FFF2-40B4-BE49-F238E27FC236}">
                  <a16:creationId xmlns:a16="http://schemas.microsoft.com/office/drawing/2014/main" id="{EF6299A0-43AE-5F4A-2F17-B47D094226B1}"/>
                </a:ext>
              </a:extLst>
            </p:cNvPr>
            <p:cNvSpPr txBox="1"/>
            <p:nvPr/>
          </p:nvSpPr>
          <p:spPr>
            <a:xfrm>
              <a:off x="2944447" y="4156576"/>
              <a:ext cx="4105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380,4</a:t>
              </a:r>
            </a:p>
          </p:txBody>
        </p:sp>
        <p:sp>
          <p:nvSpPr>
            <p:cNvPr id="48" name="CuadroTexto 47">
              <a:extLst>
                <a:ext uri="{FF2B5EF4-FFF2-40B4-BE49-F238E27FC236}">
                  <a16:creationId xmlns:a16="http://schemas.microsoft.com/office/drawing/2014/main" id="{EB8EC00A-155D-A892-33D6-18BA45D2E10F}"/>
                </a:ext>
              </a:extLst>
            </p:cNvPr>
            <p:cNvSpPr txBox="1"/>
            <p:nvPr/>
          </p:nvSpPr>
          <p:spPr>
            <a:xfrm>
              <a:off x="3224964" y="4192200"/>
              <a:ext cx="4105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470,3</a:t>
              </a:r>
            </a:p>
          </p:txBody>
        </p:sp>
      </p:grpSp>
      <p:grpSp>
        <p:nvGrpSpPr>
          <p:cNvPr id="52" name="Grupo 51">
            <a:extLst>
              <a:ext uri="{FF2B5EF4-FFF2-40B4-BE49-F238E27FC236}">
                <a16:creationId xmlns:a16="http://schemas.microsoft.com/office/drawing/2014/main" id="{377F6005-E65D-3CED-86C8-211F5DBFC4C4}"/>
              </a:ext>
            </a:extLst>
          </p:cNvPr>
          <p:cNvGrpSpPr/>
          <p:nvPr/>
        </p:nvGrpSpPr>
        <p:grpSpPr>
          <a:xfrm>
            <a:off x="7226784" y="2890966"/>
            <a:ext cx="738119" cy="841209"/>
            <a:chOff x="3721481" y="3717091"/>
            <a:chExt cx="738119" cy="841209"/>
          </a:xfrm>
        </p:grpSpPr>
        <p:grpSp>
          <p:nvGrpSpPr>
            <p:cNvPr id="42" name="Grupo 41">
              <a:extLst>
                <a:ext uri="{FF2B5EF4-FFF2-40B4-BE49-F238E27FC236}">
                  <a16:creationId xmlns:a16="http://schemas.microsoft.com/office/drawing/2014/main" id="{6A923534-B7AB-D35C-1D08-2A2EDF09DFA0}"/>
                </a:ext>
              </a:extLst>
            </p:cNvPr>
            <p:cNvGrpSpPr/>
            <p:nvPr/>
          </p:nvGrpSpPr>
          <p:grpSpPr>
            <a:xfrm>
              <a:off x="3721481" y="3717091"/>
              <a:ext cx="686900" cy="841209"/>
              <a:chOff x="2731326" y="3799065"/>
              <a:chExt cx="686900" cy="841209"/>
            </a:xfrm>
          </p:grpSpPr>
          <p:pic>
            <p:nvPicPr>
              <p:cNvPr id="34" name="Imagen 33" descr="Gráfico, Gráfico circular&#10;&#10;El contenido generado por IA puede ser incorrecto.">
                <a:extLst>
                  <a:ext uri="{FF2B5EF4-FFF2-40B4-BE49-F238E27FC236}">
                    <a16:creationId xmlns:a16="http://schemas.microsoft.com/office/drawing/2014/main" id="{DB61F5DE-468F-1E77-B068-0E4CFB65FD8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755637" y="4041562"/>
                <a:ext cx="638278" cy="598712"/>
              </a:xfrm>
              <a:prstGeom prst="rect">
                <a:avLst/>
              </a:prstGeom>
            </p:spPr>
          </p:pic>
          <p:sp>
            <p:nvSpPr>
              <p:cNvPr id="39" name="CuadroTexto 38">
                <a:extLst>
                  <a:ext uri="{FF2B5EF4-FFF2-40B4-BE49-F238E27FC236}">
                    <a16:creationId xmlns:a16="http://schemas.microsoft.com/office/drawing/2014/main" id="{777B5B20-BA41-9160-16B1-5B4C71326C01}"/>
                  </a:ext>
                </a:extLst>
              </p:cNvPr>
              <p:cNvSpPr txBox="1"/>
              <p:nvPr/>
            </p:nvSpPr>
            <p:spPr>
              <a:xfrm>
                <a:off x="2731326" y="3799065"/>
                <a:ext cx="6869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FENO (</a:t>
                </a:r>
                <a:r>
                  <a:rPr lang="es-ES" sz="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ppb</a:t>
                </a:r>
                <a: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br>
                  <a:rPr lang="es-ES" sz="500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s-ES" sz="500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p=0,16</a:t>
                </a:r>
              </a:p>
            </p:txBody>
          </p:sp>
        </p:grpSp>
        <p:sp>
          <p:nvSpPr>
            <p:cNvPr id="46" name="CuadroTexto 45">
              <a:extLst>
                <a:ext uri="{FF2B5EF4-FFF2-40B4-BE49-F238E27FC236}">
                  <a16:creationId xmlns:a16="http://schemas.microsoft.com/office/drawing/2014/main" id="{ED937066-325D-57A0-3CDC-4592F4851B3C}"/>
                </a:ext>
              </a:extLst>
            </p:cNvPr>
            <p:cNvSpPr txBox="1"/>
            <p:nvPr/>
          </p:nvSpPr>
          <p:spPr>
            <a:xfrm>
              <a:off x="3753195" y="4204128"/>
              <a:ext cx="4105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34,4</a:t>
              </a:r>
            </a:p>
          </p:txBody>
        </p:sp>
        <p:sp>
          <p:nvSpPr>
            <p:cNvPr id="49" name="CuadroTexto 48">
              <a:extLst>
                <a:ext uri="{FF2B5EF4-FFF2-40B4-BE49-F238E27FC236}">
                  <a16:creationId xmlns:a16="http://schemas.microsoft.com/office/drawing/2014/main" id="{DFF040A7-EE15-3EBE-152A-81EB36ABE2BF}"/>
                </a:ext>
              </a:extLst>
            </p:cNvPr>
            <p:cNvSpPr txBox="1"/>
            <p:nvPr/>
          </p:nvSpPr>
          <p:spPr>
            <a:xfrm>
              <a:off x="4049088" y="4118860"/>
              <a:ext cx="4105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23,4</a:t>
              </a:r>
            </a:p>
          </p:txBody>
        </p:sp>
      </p:grpSp>
      <p:grpSp>
        <p:nvGrpSpPr>
          <p:cNvPr id="53" name="Grupo 52">
            <a:extLst>
              <a:ext uri="{FF2B5EF4-FFF2-40B4-BE49-F238E27FC236}">
                <a16:creationId xmlns:a16="http://schemas.microsoft.com/office/drawing/2014/main" id="{D45567B7-4DAD-D253-F871-3E8A5240FEA5}"/>
              </a:ext>
            </a:extLst>
          </p:cNvPr>
          <p:cNvGrpSpPr/>
          <p:nvPr/>
        </p:nvGrpSpPr>
        <p:grpSpPr>
          <a:xfrm>
            <a:off x="7871882" y="2889583"/>
            <a:ext cx="1002186" cy="851275"/>
            <a:chOff x="4307863" y="3701921"/>
            <a:chExt cx="1002186" cy="851275"/>
          </a:xfrm>
        </p:grpSpPr>
        <p:grpSp>
          <p:nvGrpSpPr>
            <p:cNvPr id="44" name="Grupo 43">
              <a:extLst>
                <a:ext uri="{FF2B5EF4-FFF2-40B4-BE49-F238E27FC236}">
                  <a16:creationId xmlns:a16="http://schemas.microsoft.com/office/drawing/2014/main" id="{7A1F85F7-9BB7-AA41-1927-AAEED13F6227}"/>
                </a:ext>
              </a:extLst>
            </p:cNvPr>
            <p:cNvGrpSpPr/>
            <p:nvPr/>
          </p:nvGrpSpPr>
          <p:grpSpPr>
            <a:xfrm>
              <a:off x="4307863" y="3701921"/>
              <a:ext cx="1002186" cy="851275"/>
              <a:chOff x="4278275" y="3776161"/>
              <a:chExt cx="1002186" cy="851275"/>
            </a:xfrm>
          </p:grpSpPr>
          <p:pic>
            <p:nvPicPr>
              <p:cNvPr id="38" name="Imagen 37" descr="Gráfico, Gráfico circular&#10;&#10;El contenido generado por IA puede ser incorrecto.">
                <a:extLst>
                  <a:ext uri="{FF2B5EF4-FFF2-40B4-BE49-F238E27FC236}">
                    <a16:creationId xmlns:a16="http://schemas.microsoft.com/office/drawing/2014/main" id="{FAE47FED-C448-C72A-4CB9-1460F6A01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446634" y="4025597"/>
                <a:ext cx="638129" cy="601839"/>
              </a:xfrm>
              <a:prstGeom prst="rect">
                <a:avLst/>
              </a:prstGeom>
            </p:spPr>
          </p:pic>
          <p:sp>
            <p:nvSpPr>
              <p:cNvPr id="41" name="CuadroTexto 40">
                <a:extLst>
                  <a:ext uri="{FF2B5EF4-FFF2-40B4-BE49-F238E27FC236}">
                    <a16:creationId xmlns:a16="http://schemas.microsoft.com/office/drawing/2014/main" id="{1CBC0DB7-69F2-5704-DDB1-FBF76AE382FD}"/>
                  </a:ext>
                </a:extLst>
              </p:cNvPr>
              <p:cNvSpPr txBox="1"/>
              <p:nvPr/>
            </p:nvSpPr>
            <p:spPr>
              <a:xfrm>
                <a:off x="4278275" y="3776161"/>
                <a:ext cx="100218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Eosinófilos (</a:t>
                </a:r>
                <a:r>
                  <a:rPr lang="es-ES" sz="600" b="1" dirty="0" err="1">
                    <a:latin typeface="Arial" panose="020B0604020202020204" pitchFamily="34" charset="0"/>
                    <a:cs typeface="Arial" panose="020B0604020202020204" pitchFamily="34" charset="0"/>
                  </a:rPr>
                  <a:t>cel</a:t>
                </a:r>
                <a: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/µl)</a:t>
                </a:r>
                <a:b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</a:br>
                <a:r>
                  <a:rPr lang="es-ES" sz="500" b="1" i="1" dirty="0">
                    <a:latin typeface="Arial" panose="020B0604020202020204" pitchFamily="34" charset="0"/>
                    <a:cs typeface="Arial" panose="020B0604020202020204" pitchFamily="34" charset="0"/>
                  </a:rPr>
                  <a:t>p=0,086</a:t>
                </a:r>
              </a:p>
            </p:txBody>
          </p:sp>
        </p:grp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2B13B3DC-D8A6-3834-DA24-EBB6AD5959C1}"/>
                </a:ext>
              </a:extLst>
            </p:cNvPr>
            <p:cNvSpPr txBox="1"/>
            <p:nvPr/>
          </p:nvSpPr>
          <p:spPr>
            <a:xfrm>
              <a:off x="4520451" y="4226988"/>
              <a:ext cx="4105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400</a:t>
              </a:r>
            </a:p>
          </p:txBody>
        </p:sp>
        <p:sp>
          <p:nvSpPr>
            <p:cNvPr id="50" name="CuadroTexto 49">
              <a:extLst>
                <a:ext uri="{FF2B5EF4-FFF2-40B4-BE49-F238E27FC236}">
                  <a16:creationId xmlns:a16="http://schemas.microsoft.com/office/drawing/2014/main" id="{C65CD16E-D7A9-363C-1FFE-D77226AA7AA3}"/>
                </a:ext>
              </a:extLst>
            </p:cNvPr>
            <p:cNvSpPr txBox="1"/>
            <p:nvPr/>
          </p:nvSpPr>
          <p:spPr>
            <a:xfrm>
              <a:off x="4761329" y="4096778"/>
              <a:ext cx="410512" cy="1846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222,7</a:t>
              </a:r>
            </a:p>
          </p:txBody>
        </p:sp>
      </p:grpSp>
      <p:grpSp>
        <p:nvGrpSpPr>
          <p:cNvPr id="61" name="Grupo 60">
            <a:extLst>
              <a:ext uri="{FF2B5EF4-FFF2-40B4-BE49-F238E27FC236}">
                <a16:creationId xmlns:a16="http://schemas.microsoft.com/office/drawing/2014/main" id="{F710A500-B1EF-D63E-BA5B-D11B4D69F22F}"/>
              </a:ext>
            </a:extLst>
          </p:cNvPr>
          <p:cNvGrpSpPr/>
          <p:nvPr/>
        </p:nvGrpSpPr>
        <p:grpSpPr>
          <a:xfrm>
            <a:off x="5066828" y="3207709"/>
            <a:ext cx="940714" cy="271869"/>
            <a:chOff x="4478077" y="2969433"/>
            <a:chExt cx="940714" cy="271869"/>
          </a:xfrm>
        </p:grpSpPr>
        <p:sp>
          <p:nvSpPr>
            <p:cNvPr id="57" name="Rectángulo 56">
              <a:extLst>
                <a:ext uri="{FF2B5EF4-FFF2-40B4-BE49-F238E27FC236}">
                  <a16:creationId xmlns:a16="http://schemas.microsoft.com/office/drawing/2014/main" id="{E7935D7B-B7E8-E99B-B5D4-89024A762328}"/>
                </a:ext>
              </a:extLst>
            </p:cNvPr>
            <p:cNvSpPr/>
            <p:nvPr/>
          </p:nvSpPr>
          <p:spPr>
            <a:xfrm>
              <a:off x="4517245" y="3039754"/>
              <a:ext cx="107772" cy="109435"/>
            </a:xfrm>
            <a:prstGeom prst="rect">
              <a:avLst/>
            </a:prstGeom>
            <a:solidFill>
              <a:srgbClr val="01443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9" name="CuadroTexto 58">
              <a:extLst>
                <a:ext uri="{FF2B5EF4-FFF2-40B4-BE49-F238E27FC236}">
                  <a16:creationId xmlns:a16="http://schemas.microsoft.com/office/drawing/2014/main" id="{AA4B8A36-F2DF-EF42-42B8-947B7C91CAA8}"/>
                </a:ext>
              </a:extLst>
            </p:cNvPr>
            <p:cNvSpPr txBox="1"/>
            <p:nvPr/>
          </p:nvSpPr>
          <p:spPr>
            <a:xfrm>
              <a:off x="4571131" y="2969433"/>
              <a:ext cx="847660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Recaída Tras Retirada (60%) </a:t>
              </a:r>
            </a:p>
          </p:txBody>
        </p:sp>
        <p:sp>
          <p:nvSpPr>
            <p:cNvPr id="60" name="Rectángulo 59">
              <a:extLst>
                <a:ext uri="{FF2B5EF4-FFF2-40B4-BE49-F238E27FC236}">
                  <a16:creationId xmlns:a16="http://schemas.microsoft.com/office/drawing/2014/main" id="{E6765C55-D355-6C70-B5DF-8186A5CCA34F}"/>
                </a:ext>
              </a:extLst>
            </p:cNvPr>
            <p:cNvSpPr/>
            <p:nvPr/>
          </p:nvSpPr>
          <p:spPr>
            <a:xfrm>
              <a:off x="4478077" y="2990417"/>
              <a:ext cx="844235" cy="21805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62" name="Grupo 61">
            <a:extLst>
              <a:ext uri="{FF2B5EF4-FFF2-40B4-BE49-F238E27FC236}">
                <a16:creationId xmlns:a16="http://schemas.microsoft.com/office/drawing/2014/main" id="{E8326F22-D5AD-3382-9112-C1F24519924A}"/>
              </a:ext>
            </a:extLst>
          </p:cNvPr>
          <p:cNvGrpSpPr/>
          <p:nvPr/>
        </p:nvGrpSpPr>
        <p:grpSpPr>
          <a:xfrm>
            <a:off x="5069979" y="2892355"/>
            <a:ext cx="940714" cy="271869"/>
            <a:chOff x="4478077" y="2969433"/>
            <a:chExt cx="940714" cy="271869"/>
          </a:xfrm>
        </p:grpSpPr>
        <p:sp>
          <p:nvSpPr>
            <p:cNvPr id="63" name="Rectángulo 62">
              <a:extLst>
                <a:ext uri="{FF2B5EF4-FFF2-40B4-BE49-F238E27FC236}">
                  <a16:creationId xmlns:a16="http://schemas.microsoft.com/office/drawing/2014/main" id="{B421E168-235D-92F7-9FE2-98FB94D7A76F}"/>
                </a:ext>
              </a:extLst>
            </p:cNvPr>
            <p:cNvSpPr/>
            <p:nvPr/>
          </p:nvSpPr>
          <p:spPr>
            <a:xfrm>
              <a:off x="4517245" y="3039754"/>
              <a:ext cx="107772" cy="109435"/>
            </a:xfrm>
            <a:prstGeom prst="rect">
              <a:avLst/>
            </a:prstGeom>
            <a:solidFill>
              <a:srgbClr val="B6751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51D9FFB7-228C-E56A-B9BB-FE4FE7F2895E}"/>
                </a:ext>
              </a:extLst>
            </p:cNvPr>
            <p:cNvSpPr txBox="1"/>
            <p:nvPr/>
          </p:nvSpPr>
          <p:spPr>
            <a:xfrm>
              <a:off x="4571131" y="2969433"/>
              <a:ext cx="847660" cy="2718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700"/>
                </a:lnSpc>
              </a:pPr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Remisión </a:t>
              </a:r>
              <a:r>
                <a:rPr lang="es-ES" sz="6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Clinica</a:t>
              </a:r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Mantenida (40%) </a:t>
              </a:r>
            </a:p>
          </p:txBody>
        </p:sp>
        <p:sp>
          <p:nvSpPr>
            <p:cNvPr id="65" name="Rectángulo 64">
              <a:extLst>
                <a:ext uri="{FF2B5EF4-FFF2-40B4-BE49-F238E27FC236}">
                  <a16:creationId xmlns:a16="http://schemas.microsoft.com/office/drawing/2014/main" id="{AC1ACEC2-A818-DA59-9D6D-8A2600EDAC55}"/>
                </a:ext>
              </a:extLst>
            </p:cNvPr>
            <p:cNvSpPr/>
            <p:nvPr/>
          </p:nvSpPr>
          <p:spPr>
            <a:xfrm>
              <a:off x="4478077" y="2990417"/>
              <a:ext cx="844235" cy="218057"/>
            </a:xfrm>
            <a:prstGeom prst="rect">
              <a:avLst/>
            </a:prstGeom>
            <a:noFill/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2" name="Rectángulo 71">
            <a:extLst>
              <a:ext uri="{FF2B5EF4-FFF2-40B4-BE49-F238E27FC236}">
                <a16:creationId xmlns:a16="http://schemas.microsoft.com/office/drawing/2014/main" id="{D723213E-BBEF-E62D-202C-BE4A71ED5259}"/>
              </a:ext>
            </a:extLst>
          </p:cNvPr>
          <p:cNvSpPr/>
          <p:nvPr/>
        </p:nvSpPr>
        <p:spPr>
          <a:xfrm>
            <a:off x="6689156" y="3830241"/>
            <a:ext cx="1606688" cy="245262"/>
          </a:xfrm>
          <a:prstGeom prst="rect">
            <a:avLst/>
          </a:prstGeom>
          <a:solidFill>
            <a:srgbClr val="C24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CONCLUSIÓN</a:t>
            </a:r>
          </a:p>
        </p:txBody>
      </p:sp>
      <p:sp>
        <p:nvSpPr>
          <p:cNvPr id="73" name="CuadroTexto 72">
            <a:extLst>
              <a:ext uri="{FF2B5EF4-FFF2-40B4-BE49-F238E27FC236}">
                <a16:creationId xmlns:a16="http://schemas.microsoft.com/office/drawing/2014/main" id="{FF08E765-65AF-7EFF-F99C-7C692E2A16F9}"/>
              </a:ext>
            </a:extLst>
          </p:cNvPr>
          <p:cNvSpPr txBox="1"/>
          <p:nvPr/>
        </p:nvSpPr>
        <p:spPr>
          <a:xfrm>
            <a:off x="6144904" y="4132173"/>
            <a:ext cx="28314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La remisión clínica mantenida a largo plazo en AGNC es posible tras la retirada  Omalizumab </a:t>
            </a:r>
          </a:p>
        </p:txBody>
      </p:sp>
      <p:graphicFrame>
        <p:nvGraphicFramePr>
          <p:cNvPr id="76" name="Tabla 75">
            <a:extLst>
              <a:ext uri="{FF2B5EF4-FFF2-40B4-BE49-F238E27FC236}">
                <a16:creationId xmlns:a16="http://schemas.microsoft.com/office/drawing/2014/main" id="{0E0BF46C-59E5-935C-F1E3-B1BA028982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8963222"/>
              </p:ext>
            </p:extLst>
          </p:nvPr>
        </p:nvGraphicFramePr>
        <p:xfrm>
          <a:off x="6282795" y="1367779"/>
          <a:ext cx="2546410" cy="137858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4912">
                  <a:extLst>
                    <a:ext uri="{9D8B030D-6E8A-4147-A177-3AD203B41FA5}">
                      <a16:colId xmlns:a16="http://schemas.microsoft.com/office/drawing/2014/main" val="3041773500"/>
                    </a:ext>
                  </a:extLst>
                </a:gridCol>
                <a:gridCol w="617927">
                  <a:extLst>
                    <a:ext uri="{9D8B030D-6E8A-4147-A177-3AD203B41FA5}">
                      <a16:colId xmlns:a16="http://schemas.microsoft.com/office/drawing/2014/main" val="4216918570"/>
                    </a:ext>
                  </a:extLst>
                </a:gridCol>
                <a:gridCol w="575065">
                  <a:extLst>
                    <a:ext uri="{9D8B030D-6E8A-4147-A177-3AD203B41FA5}">
                      <a16:colId xmlns:a16="http://schemas.microsoft.com/office/drawing/2014/main" val="1158639545"/>
                    </a:ext>
                  </a:extLst>
                </a:gridCol>
                <a:gridCol w="308506">
                  <a:extLst>
                    <a:ext uri="{9D8B030D-6E8A-4147-A177-3AD203B41FA5}">
                      <a16:colId xmlns:a16="http://schemas.microsoft.com/office/drawing/2014/main" val="513407712"/>
                    </a:ext>
                  </a:extLst>
                </a:gridCol>
              </a:tblGrid>
              <a:tr h="221726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R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Características previo a inicio de tratamiento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RCM  (n=13)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(n=20)</a:t>
                      </a:r>
                      <a:endParaRPr lang="es-ES" sz="6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CR" sz="600" b="1" kern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p</a:t>
                      </a:r>
                      <a:endParaRPr lang="es-ES" sz="600" b="1" kern="1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60130202"/>
                  </a:ext>
                </a:extLst>
              </a:tr>
              <a:tr h="122263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16,5 (±6,4)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17,3 (±6,4)</a:t>
                      </a:r>
                      <a:endParaRPr lang="es-ES" sz="6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1281995"/>
                  </a:ext>
                </a:extLst>
              </a:tr>
              <a:tr h="164160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Año Previo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 (±0,3)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0,4 (±0,9)</a:t>
                      </a:r>
                      <a:endParaRPr lang="es-ES" sz="6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0,16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3263357"/>
                  </a:ext>
                </a:extLst>
              </a:tr>
              <a:tr h="178634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Exacerbaciones Año Previo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2,3 (± 2,4)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5,7 (±6,3)</a:t>
                      </a:r>
                      <a:endParaRPr lang="es-ES" sz="6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0,039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30330757"/>
                  </a:ext>
                </a:extLst>
              </a:tr>
              <a:tr h="196410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Ciclos Corticoides Orales Anual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1,69 (±1,8)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4,5 (± 6,1)</a:t>
                      </a:r>
                      <a:endParaRPr lang="es-ES" sz="6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0,11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6373527"/>
                  </a:ext>
                </a:extLst>
              </a:tr>
              <a:tr h="196410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Dosis Corticoides Orales de Mantenimiento (mg)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16,3 (±12,4)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(±1)</a:t>
                      </a:r>
                      <a:endParaRPr lang="es-ES" sz="600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0,62</a:t>
                      </a:r>
                      <a:endParaRPr lang="es-ES" sz="600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11407259"/>
                  </a:ext>
                </a:extLst>
              </a:tr>
              <a:tr h="298980">
                <a:tc>
                  <a:txBody>
                    <a:bodyPr/>
                    <a:lstStyle/>
                    <a:p>
                      <a:pPr algn="l">
                        <a:lnSpc>
                          <a:spcPts val="6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Corticoides Inhalados (Dosis equivalente a beclometasona en </a:t>
                      </a:r>
                      <a:r>
                        <a:rPr lang="es-ES" sz="600" b="1" kern="0" dirty="0" err="1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mcg</a:t>
                      </a: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AD5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1876,9 (±274,3)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862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1525 (± 621,4)</a:t>
                      </a:r>
                      <a:endParaRPr lang="es-ES" sz="600" b="1" kern="1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443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s-ES" sz="600" b="1" kern="0" dirty="0">
                          <a:solidFill>
                            <a:sysClr val="windowText" lastClr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0,035</a:t>
                      </a:r>
                      <a:endParaRPr lang="es-ES" sz="600" b="1" kern="100" dirty="0">
                        <a:solidFill>
                          <a:sysClr val="windowText" lastClr="000000"/>
                        </a:solidFill>
                        <a:effectLst/>
                        <a:latin typeface="Arial" panose="020B0604020202020204" pitchFamily="34" charset="0"/>
                        <a:ea typeface="Aptos" panose="020B00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28770" marR="2877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34483425"/>
                  </a:ext>
                </a:extLst>
              </a:tr>
            </a:tbl>
          </a:graphicData>
        </a:graphic>
      </p:graphicFrame>
      <p:pic>
        <p:nvPicPr>
          <p:cNvPr id="81" name="Gráfico 80" descr="Objetivo con relleno sólido">
            <a:extLst>
              <a:ext uri="{FF2B5EF4-FFF2-40B4-BE49-F238E27FC236}">
                <a16:creationId xmlns:a16="http://schemas.microsoft.com/office/drawing/2014/main" id="{28BB783E-6B25-2301-AF79-89E807C509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82710" y="1664503"/>
            <a:ext cx="339805" cy="339805"/>
          </a:xfrm>
          <a:prstGeom prst="rect">
            <a:avLst/>
          </a:prstGeom>
        </p:spPr>
      </p:pic>
      <p:grpSp>
        <p:nvGrpSpPr>
          <p:cNvPr id="89" name="Grupo 88">
            <a:extLst>
              <a:ext uri="{FF2B5EF4-FFF2-40B4-BE49-F238E27FC236}">
                <a16:creationId xmlns:a16="http://schemas.microsoft.com/office/drawing/2014/main" id="{27E47C16-4416-1280-4648-FC87550C4B22}"/>
              </a:ext>
            </a:extLst>
          </p:cNvPr>
          <p:cNvGrpSpPr/>
          <p:nvPr/>
        </p:nvGrpSpPr>
        <p:grpSpPr>
          <a:xfrm>
            <a:off x="2884353" y="3905833"/>
            <a:ext cx="2911263" cy="990658"/>
            <a:chOff x="3060075" y="2390605"/>
            <a:chExt cx="2796014" cy="990658"/>
          </a:xfrm>
        </p:grpSpPr>
        <p:pic>
          <p:nvPicPr>
            <p:cNvPr id="84" name="Imagen 83" descr="Gráfico&#10;&#10;El contenido generado por IA puede ser incorrecto.">
              <a:extLst>
                <a:ext uri="{FF2B5EF4-FFF2-40B4-BE49-F238E27FC236}">
                  <a16:creationId xmlns:a16="http://schemas.microsoft.com/office/drawing/2014/main" id="{D29EADBF-81C1-87F8-8B9E-FC7144B40C0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603988" y="2570770"/>
              <a:ext cx="2252101" cy="810493"/>
            </a:xfrm>
            <a:prstGeom prst="rect">
              <a:avLst/>
            </a:prstGeom>
          </p:spPr>
        </p:pic>
        <p:sp>
          <p:nvSpPr>
            <p:cNvPr id="85" name="CuadroTexto 84">
              <a:extLst>
                <a:ext uri="{FF2B5EF4-FFF2-40B4-BE49-F238E27FC236}">
                  <a16:creationId xmlns:a16="http://schemas.microsoft.com/office/drawing/2014/main" id="{1ACBF4F6-DA73-A0B7-B177-DF7BB37DA5AC}"/>
                </a:ext>
              </a:extLst>
            </p:cNvPr>
            <p:cNvSpPr txBox="1"/>
            <p:nvPr/>
          </p:nvSpPr>
          <p:spPr>
            <a:xfrm>
              <a:off x="3655021" y="2390605"/>
              <a:ext cx="1686680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s-ES" sz="700" b="1" u="sng" cap="all" dirty="0">
                  <a:latin typeface="Arial" panose="020B0604020202020204" pitchFamily="34" charset="0"/>
                  <a:cs typeface="Arial" panose="020B0604020202020204" pitchFamily="34" charset="0"/>
                </a:rPr>
                <a:t>Función Pulmonar Basal (</a:t>
              </a:r>
              <a:r>
                <a:rPr lang="es-ES" sz="700" b="1" u="sng" dirty="0">
                  <a:latin typeface="Arial" panose="020B0604020202020204" pitchFamily="34" charset="0"/>
                  <a:cs typeface="Arial" panose="020B0604020202020204" pitchFamily="34" charset="0"/>
                </a:rPr>
                <a:t>m</a:t>
              </a:r>
              <a:r>
                <a:rPr lang="es-ES" sz="700" b="1" u="sng" cap="all" dirty="0">
                  <a:latin typeface="Arial" panose="020B0604020202020204" pitchFamily="34" charset="0"/>
                  <a:cs typeface="Arial" panose="020B0604020202020204" pitchFamily="34" charset="0"/>
                </a:rPr>
                <a:t>L)</a:t>
              </a:r>
            </a:p>
          </p:txBody>
        </p:sp>
        <p:sp>
          <p:nvSpPr>
            <p:cNvPr id="86" name="CuadroTexto 85">
              <a:extLst>
                <a:ext uri="{FF2B5EF4-FFF2-40B4-BE49-F238E27FC236}">
                  <a16:creationId xmlns:a16="http://schemas.microsoft.com/office/drawing/2014/main" id="{A4BCF28C-71E7-F5AF-4866-E6AB7629D4C9}"/>
                </a:ext>
              </a:extLst>
            </p:cNvPr>
            <p:cNvSpPr txBox="1"/>
            <p:nvPr/>
          </p:nvSpPr>
          <p:spPr>
            <a:xfrm>
              <a:off x="3316184" y="2593001"/>
              <a:ext cx="61967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FEV</a:t>
              </a:r>
              <a:r>
                <a:rPr lang="es-ES" sz="7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  <p:sp>
          <p:nvSpPr>
            <p:cNvPr id="87" name="CuadroTexto 86">
              <a:extLst>
                <a:ext uri="{FF2B5EF4-FFF2-40B4-BE49-F238E27FC236}">
                  <a16:creationId xmlns:a16="http://schemas.microsoft.com/office/drawing/2014/main" id="{F83720FF-0A2B-060A-08F8-9C65A22935FC}"/>
                </a:ext>
              </a:extLst>
            </p:cNvPr>
            <p:cNvSpPr txBox="1"/>
            <p:nvPr/>
          </p:nvSpPr>
          <p:spPr>
            <a:xfrm>
              <a:off x="3338089" y="2757015"/>
              <a:ext cx="37930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latin typeface="Arial" panose="020B0604020202020204" pitchFamily="34" charset="0"/>
                  <a:cs typeface="Arial" panose="020B0604020202020204" pitchFamily="34" charset="0"/>
                </a:rPr>
                <a:t>FVC</a:t>
              </a:r>
              <a:endParaRPr lang="es-ES" sz="700" b="1" baseline="-25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CuadroTexto 87">
              <a:extLst>
                <a:ext uri="{FF2B5EF4-FFF2-40B4-BE49-F238E27FC236}">
                  <a16:creationId xmlns:a16="http://schemas.microsoft.com/office/drawing/2014/main" id="{E5715E12-B5B0-028A-B12C-21E1F9445E3A}"/>
                </a:ext>
              </a:extLst>
            </p:cNvPr>
            <p:cNvSpPr txBox="1"/>
            <p:nvPr/>
          </p:nvSpPr>
          <p:spPr>
            <a:xfrm>
              <a:off x="3060075" y="2908645"/>
              <a:ext cx="619677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s-ES" sz="500" b="1" dirty="0">
                  <a:latin typeface="Arial" panose="020B0604020202020204" pitchFamily="34" charset="0"/>
                  <a:cs typeface="Arial" panose="020B0604020202020204" pitchFamily="34" charset="0"/>
                </a:rPr>
                <a:t>Reversibilidad</a:t>
              </a:r>
              <a:r>
                <a:rPr lang="es-ES" sz="600" b="1" dirty="0">
                  <a:latin typeface="Arial" panose="020B0604020202020204" pitchFamily="34" charset="0"/>
                  <a:cs typeface="Arial" panose="020B0604020202020204" pitchFamily="34" charset="0"/>
                </a:rPr>
                <a:t> FEV</a:t>
              </a:r>
              <a:r>
                <a:rPr lang="es-ES" sz="600" b="1" baseline="-2500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</a:p>
          </p:txBody>
        </p:sp>
      </p:grpSp>
      <p:sp>
        <p:nvSpPr>
          <p:cNvPr id="91" name="CuadroTexto 90">
            <a:extLst>
              <a:ext uri="{FF2B5EF4-FFF2-40B4-BE49-F238E27FC236}">
                <a16:creationId xmlns:a16="http://schemas.microsoft.com/office/drawing/2014/main" id="{4E1DB623-2BE9-6043-D7FD-9196E8E36A65}"/>
              </a:ext>
            </a:extLst>
          </p:cNvPr>
          <p:cNvSpPr txBox="1"/>
          <p:nvPr/>
        </p:nvSpPr>
        <p:spPr>
          <a:xfrm>
            <a:off x="6149575" y="4413500"/>
            <a:ext cx="225210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08000" indent="-108000">
              <a:buFont typeface="Arial" panose="020B0604020202020204" pitchFamily="34" charset="0"/>
              <a:buChar char="•"/>
            </a:pPr>
            <a:r>
              <a:rPr lang="es-ES" sz="800" dirty="0">
                <a:latin typeface="Arial" panose="020B0604020202020204" pitchFamily="34" charset="0"/>
                <a:cs typeface="Arial" panose="020B0604020202020204" pitchFamily="34" charset="0"/>
              </a:rPr>
              <a:t>Los pacientes con RCM basalmente presentaban significativamente menos exacerbaciones graves y tendencia a menor eosinofilia</a:t>
            </a:r>
          </a:p>
        </p:txBody>
      </p:sp>
      <p:grpSp>
        <p:nvGrpSpPr>
          <p:cNvPr id="100" name="Grupo 99">
            <a:extLst>
              <a:ext uri="{FF2B5EF4-FFF2-40B4-BE49-F238E27FC236}">
                <a16:creationId xmlns:a16="http://schemas.microsoft.com/office/drawing/2014/main" id="{3ECD6D2A-1BD9-2769-1614-525F05DFE28B}"/>
              </a:ext>
            </a:extLst>
          </p:cNvPr>
          <p:cNvGrpSpPr/>
          <p:nvPr/>
        </p:nvGrpSpPr>
        <p:grpSpPr>
          <a:xfrm>
            <a:off x="3215853" y="2510922"/>
            <a:ext cx="1781181" cy="1319319"/>
            <a:chOff x="3350830" y="2535007"/>
            <a:chExt cx="1781181" cy="1319319"/>
          </a:xfrm>
        </p:grpSpPr>
        <p:grpSp>
          <p:nvGrpSpPr>
            <p:cNvPr id="71" name="Grupo 70">
              <a:extLst>
                <a:ext uri="{FF2B5EF4-FFF2-40B4-BE49-F238E27FC236}">
                  <a16:creationId xmlns:a16="http://schemas.microsoft.com/office/drawing/2014/main" id="{0C64EC38-A191-C4C8-8416-D9DFBC9F4FA8}"/>
                </a:ext>
              </a:extLst>
            </p:cNvPr>
            <p:cNvGrpSpPr/>
            <p:nvPr/>
          </p:nvGrpSpPr>
          <p:grpSpPr>
            <a:xfrm>
              <a:off x="3350830" y="2733232"/>
              <a:ext cx="1707085" cy="1089562"/>
              <a:chOff x="2891961" y="3009010"/>
              <a:chExt cx="1240090" cy="803435"/>
            </a:xfrm>
          </p:grpSpPr>
          <p:pic>
            <p:nvPicPr>
              <p:cNvPr id="31" name="Imagen 30" descr="Gráfico, Gráfico de barras&#10;&#10;El contenido generado por IA puede ser incorrecto.">
                <a:extLst>
                  <a:ext uri="{FF2B5EF4-FFF2-40B4-BE49-F238E27FC236}">
                    <a16:creationId xmlns:a16="http://schemas.microsoft.com/office/drawing/2014/main" id="{BEBF2B4F-7E34-FAD4-A35E-FA33FEBD8C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rcRect l="43510" t="26731" r="8332" b="30454"/>
              <a:stretch>
                <a:fillRect/>
              </a:stretch>
            </p:blipFill>
            <p:spPr>
              <a:xfrm>
                <a:off x="3445151" y="3009010"/>
                <a:ext cx="686900" cy="803435"/>
              </a:xfrm>
              <a:prstGeom prst="rect">
                <a:avLst/>
              </a:prstGeom>
            </p:spPr>
          </p:pic>
          <p:sp>
            <p:nvSpPr>
              <p:cNvPr id="67" name="CuadroTexto 66">
                <a:extLst>
                  <a:ext uri="{FF2B5EF4-FFF2-40B4-BE49-F238E27FC236}">
                    <a16:creationId xmlns:a16="http://schemas.microsoft.com/office/drawing/2014/main" id="{003EC157-A75B-0C0E-F2E0-824B95C34D28}"/>
                  </a:ext>
                </a:extLst>
              </p:cNvPr>
              <p:cNvSpPr txBox="1"/>
              <p:nvPr/>
            </p:nvSpPr>
            <p:spPr>
              <a:xfrm>
                <a:off x="2933327" y="3045644"/>
                <a:ext cx="555025" cy="14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Sexo: Mujer</a:t>
                </a:r>
                <a:endParaRPr lang="es-ES" sz="6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8" name="CuadroTexto 67">
                <a:extLst>
                  <a:ext uri="{FF2B5EF4-FFF2-40B4-BE49-F238E27FC236}">
                    <a16:creationId xmlns:a16="http://schemas.microsoft.com/office/drawing/2014/main" id="{478ED3E0-8AE0-319E-FD61-8330872288A5}"/>
                  </a:ext>
                </a:extLst>
              </p:cNvPr>
              <p:cNvSpPr txBox="1"/>
              <p:nvPr/>
            </p:nvSpPr>
            <p:spPr>
              <a:xfrm>
                <a:off x="2973027" y="3237017"/>
                <a:ext cx="496075" cy="14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IMC (kg/m</a:t>
                </a:r>
                <a:r>
                  <a:rPr lang="es-ES" sz="700" b="1" baseline="30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es-ES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  <a:endParaRPr lang="es-ES" sz="6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9" name="CuadroTexto 68">
                <a:extLst>
                  <a:ext uri="{FF2B5EF4-FFF2-40B4-BE49-F238E27FC236}">
                    <a16:creationId xmlns:a16="http://schemas.microsoft.com/office/drawing/2014/main" id="{FF0746A3-ACF0-E980-71BE-C5D1272D59E7}"/>
                  </a:ext>
                </a:extLst>
              </p:cNvPr>
              <p:cNvSpPr txBox="1"/>
              <p:nvPr/>
            </p:nvSpPr>
            <p:spPr>
              <a:xfrm>
                <a:off x="2891961" y="3416410"/>
                <a:ext cx="573341" cy="181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ts val="600"/>
                  </a:lnSpc>
                </a:pPr>
                <a:r>
                  <a:rPr lang="es-ES" sz="6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Edad comienzo de asma (años)</a:t>
                </a:r>
                <a:endParaRPr lang="es-ES" sz="5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70" name="CuadroTexto 69">
                <a:extLst>
                  <a:ext uri="{FF2B5EF4-FFF2-40B4-BE49-F238E27FC236}">
                    <a16:creationId xmlns:a16="http://schemas.microsoft.com/office/drawing/2014/main" id="{C279D85D-1CBB-0051-5147-196523F8BEC7}"/>
                  </a:ext>
                </a:extLst>
              </p:cNvPr>
              <p:cNvSpPr txBox="1"/>
              <p:nvPr/>
            </p:nvSpPr>
            <p:spPr>
              <a:xfrm>
                <a:off x="2928071" y="3633256"/>
                <a:ext cx="573341" cy="1475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700" b="1" dirty="0">
                    <a:latin typeface="Arial" panose="020B0604020202020204" pitchFamily="34" charset="0"/>
                    <a:cs typeface="Arial" panose="020B0604020202020204" pitchFamily="34" charset="0"/>
                  </a:rPr>
                  <a:t>Edad (años)</a:t>
                </a:r>
                <a:endParaRPr lang="es-ES" sz="6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4600C86C-B903-1AB3-AE08-93EC52E2D5D6}"/>
                </a:ext>
              </a:extLst>
            </p:cNvPr>
            <p:cNvSpPr txBox="1"/>
            <p:nvPr/>
          </p:nvSpPr>
          <p:spPr>
            <a:xfrm>
              <a:off x="3503821" y="2535007"/>
              <a:ext cx="1486304" cy="20005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s-ES" sz="700" b="1" u="sng" cap="all" dirty="0">
                  <a:latin typeface="Arial" panose="020B0604020202020204" pitchFamily="34" charset="0"/>
                  <a:cs typeface="Arial" panose="020B0604020202020204" pitchFamily="34" charset="0"/>
                </a:rPr>
                <a:t>Características Basales</a:t>
              </a:r>
            </a:p>
          </p:txBody>
        </p:sp>
        <p:sp>
          <p:nvSpPr>
            <p:cNvPr id="92" name="CuadroTexto 91">
              <a:extLst>
                <a:ext uri="{FF2B5EF4-FFF2-40B4-BE49-F238E27FC236}">
                  <a16:creationId xmlns:a16="http://schemas.microsoft.com/office/drawing/2014/main" id="{EBD8A263-B2EA-CA53-C6A4-BBD20900A9A9}"/>
                </a:ext>
              </a:extLst>
            </p:cNvPr>
            <p:cNvSpPr txBox="1"/>
            <p:nvPr/>
          </p:nvSpPr>
          <p:spPr>
            <a:xfrm>
              <a:off x="4359089" y="2739876"/>
              <a:ext cx="292913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01443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16</a:t>
              </a:r>
            </a:p>
          </p:txBody>
        </p:sp>
        <p:sp>
          <p:nvSpPr>
            <p:cNvPr id="93" name="CuadroTexto 92">
              <a:extLst>
                <a:ext uri="{FF2B5EF4-FFF2-40B4-BE49-F238E27FC236}">
                  <a16:creationId xmlns:a16="http://schemas.microsoft.com/office/drawing/2014/main" id="{3B02BFFA-9605-10A8-D21B-5B4F4BEC20A1}"/>
                </a:ext>
              </a:extLst>
            </p:cNvPr>
            <p:cNvSpPr txBox="1"/>
            <p:nvPr/>
          </p:nvSpPr>
          <p:spPr>
            <a:xfrm>
              <a:off x="4561227" y="3000535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01443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28,2</a:t>
              </a:r>
            </a:p>
          </p:txBody>
        </p:sp>
        <p:sp>
          <p:nvSpPr>
            <p:cNvPr id="94" name="CuadroTexto 93">
              <a:extLst>
                <a:ext uri="{FF2B5EF4-FFF2-40B4-BE49-F238E27FC236}">
                  <a16:creationId xmlns:a16="http://schemas.microsoft.com/office/drawing/2014/main" id="{34D27F13-6714-FDE2-1DED-E90634D8669F}"/>
                </a:ext>
              </a:extLst>
            </p:cNvPr>
            <p:cNvSpPr txBox="1"/>
            <p:nvPr/>
          </p:nvSpPr>
          <p:spPr>
            <a:xfrm>
              <a:off x="4588739" y="3258851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01443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30,6</a:t>
              </a:r>
            </a:p>
          </p:txBody>
        </p:sp>
        <p:sp>
          <p:nvSpPr>
            <p:cNvPr id="95" name="CuadroTexto 94">
              <a:extLst>
                <a:ext uri="{FF2B5EF4-FFF2-40B4-BE49-F238E27FC236}">
                  <a16:creationId xmlns:a16="http://schemas.microsoft.com/office/drawing/2014/main" id="{AF43AF17-EE39-0F8D-F671-0A26A2099C09}"/>
                </a:ext>
              </a:extLst>
            </p:cNvPr>
            <p:cNvSpPr txBox="1"/>
            <p:nvPr/>
          </p:nvSpPr>
          <p:spPr>
            <a:xfrm>
              <a:off x="4766264" y="3538146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014432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43,1</a:t>
              </a:r>
            </a:p>
          </p:txBody>
        </p:sp>
        <p:sp>
          <p:nvSpPr>
            <p:cNvPr id="96" name="CuadroTexto 95">
              <a:extLst>
                <a:ext uri="{FF2B5EF4-FFF2-40B4-BE49-F238E27FC236}">
                  <a16:creationId xmlns:a16="http://schemas.microsoft.com/office/drawing/2014/main" id="{FC7D4731-A511-54B2-4E27-8B6EF054CCFA}"/>
                </a:ext>
              </a:extLst>
            </p:cNvPr>
            <p:cNvSpPr txBox="1"/>
            <p:nvPr/>
          </p:nvSpPr>
          <p:spPr>
            <a:xfrm>
              <a:off x="4763223" y="3654271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B6751C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41,5</a:t>
              </a:r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78E168EF-2F93-CB09-4C0B-438C91865074}"/>
                </a:ext>
              </a:extLst>
            </p:cNvPr>
            <p:cNvSpPr txBox="1"/>
            <p:nvPr/>
          </p:nvSpPr>
          <p:spPr>
            <a:xfrm>
              <a:off x="4671901" y="3382401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B6751C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35,5</a:t>
              </a:r>
            </a:p>
          </p:txBody>
        </p:sp>
        <p:sp>
          <p:nvSpPr>
            <p:cNvPr id="98" name="CuadroTexto 97">
              <a:extLst>
                <a:ext uri="{FF2B5EF4-FFF2-40B4-BE49-F238E27FC236}">
                  <a16:creationId xmlns:a16="http://schemas.microsoft.com/office/drawing/2014/main" id="{7B170FD1-412C-1D08-5807-62C479972D46}"/>
                </a:ext>
              </a:extLst>
            </p:cNvPr>
            <p:cNvSpPr txBox="1"/>
            <p:nvPr/>
          </p:nvSpPr>
          <p:spPr>
            <a:xfrm>
              <a:off x="4499780" y="3108682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B6751C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25,9</a:t>
              </a:r>
            </a:p>
          </p:txBody>
        </p:sp>
        <p:sp>
          <p:nvSpPr>
            <p:cNvPr id="99" name="CuadroTexto 98">
              <a:extLst>
                <a:ext uri="{FF2B5EF4-FFF2-40B4-BE49-F238E27FC236}">
                  <a16:creationId xmlns:a16="http://schemas.microsoft.com/office/drawing/2014/main" id="{0BDE352E-29E1-766D-5A09-E7E34FF18E21}"/>
                </a:ext>
              </a:extLst>
            </p:cNvPr>
            <p:cNvSpPr txBox="1"/>
            <p:nvPr/>
          </p:nvSpPr>
          <p:spPr>
            <a:xfrm>
              <a:off x="4206759" y="2848929"/>
              <a:ext cx="36574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700" b="1" dirty="0">
                  <a:solidFill>
                    <a:srgbClr val="B6751C"/>
                  </a:solidFill>
                  <a:highlight>
                    <a:srgbClr val="FFFFFF"/>
                  </a:highlight>
                  <a:latin typeface="Arial" panose="020B0604020202020204" pitchFamily="34" charset="0"/>
                  <a:cs typeface="Arial" panose="020B0604020202020204" pitchFamily="34" charset="0"/>
                </a:rPr>
                <a:t>7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2704</TotalTime>
  <Words>462</Words>
  <Application>Microsoft Office PowerPoint</Application>
  <PresentationFormat>Presentación en pantalla (16:9)</PresentationFormat>
  <Paragraphs>84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Times New Roman</vt:lpstr>
      <vt:lpstr>Tema de Office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David Echavarria Kashmiri</cp:lastModifiedBy>
  <cp:revision>10</cp:revision>
  <dcterms:created xsi:type="dcterms:W3CDTF">2025-10-16T09:08:13Z</dcterms:created>
  <dcterms:modified xsi:type="dcterms:W3CDTF">2026-02-22T22:52:53Z</dcterms:modified>
</cp:coreProperties>
</file>