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78"/>
    <p:restoredTop sz="94696"/>
  </p:normalViewPr>
  <p:slideViewPr>
    <p:cSldViewPr>
      <p:cViewPr varScale="1">
        <p:scale>
          <a:sx n="109" d="100"/>
          <a:sy n="109" d="100"/>
        </p:scale>
        <p:origin x="184" y="6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2T19:36:59.80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2T19:37:07.288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1,'0'0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2T19:37:08.138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0,'0'0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2T19:37:09.00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0,'0'0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2T19:37:11.771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1,'0'0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2T19:37:12.754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1 1,'0'0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22T19:37:14.270"/>
    </inkml:context>
    <inkml:brush xml:id="br0">
      <inkml:brushProperty name="width" value="0.3" units="cm"/>
      <inkml:brushProperty name="height" value="0.6" units="cm"/>
      <inkml:brushProperty name="color" value="#FFFFFF"/>
      <inkml:brushProperty name="tip" value="rectangle"/>
      <inkml:brushProperty name="rasterOp" value="maskPen"/>
    </inkml:brush>
  </inkml:definitions>
  <inkml:trace contextRef="#ctx0" brushRef="#br0">0 0,'0'0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25/2/26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7.png"/><Relationship Id="rId3" Type="http://schemas.openxmlformats.org/officeDocument/2006/relationships/image" Target="../media/image6.png"/><Relationship Id="rId7" Type="http://schemas.openxmlformats.org/officeDocument/2006/relationships/customXml" Target="../ink/ink2.xml"/><Relationship Id="rId12" Type="http://schemas.openxmlformats.org/officeDocument/2006/relationships/customXml" Target="../ink/ink7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customXml" Target="../ink/ink6.xml"/><Relationship Id="rId10" Type="http://schemas.openxmlformats.org/officeDocument/2006/relationships/customXml" Target="../ink/ink5.xml"/><Relationship Id="rId4" Type="http://schemas.openxmlformats.org/officeDocument/2006/relationships/customXml" Target="../ink/ink1.xml"/><Relationship Id="rId9" Type="http://schemas.openxmlformats.org/officeDocument/2006/relationships/customXml" Target="../ink/ink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5D08278-4580-C86D-AC20-99C304658304}"/>
              </a:ext>
            </a:extLst>
          </p:cNvPr>
          <p:cNvSpPr txBox="1"/>
          <p:nvPr/>
        </p:nvSpPr>
        <p:spPr>
          <a:xfrm>
            <a:off x="1115616" y="51470"/>
            <a:ext cx="7812360" cy="1353704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REMISIÓN CLÍNICA MANTENIDA A LARGO PLAZO TRAS RETIRADA DEL TRATAMIENTO CON OMALIZUMAB EN PACIENTES CON ASMA GRAVE NO CONTROLADA (AGNC). FACTORES DIFERENCIALES CON PACIENTES QUE PRESENTAN FALTA DE EFICACIA.</a:t>
            </a:r>
          </a:p>
          <a:p>
            <a:r>
              <a:rPr lang="es-ES" sz="800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María Luisa Polonio González, David Carlos Echavarría </a:t>
            </a:r>
            <a:r>
              <a:rPr lang="es-ES" sz="800" i="1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Kashmiri</a:t>
            </a:r>
            <a:r>
              <a:rPr lang="es-ES" sz="800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, Belén Muñoz Sánchez, Antonio León Lloreda, Marta Ferrer Galván, Auxiliadora Romero Falcón, Juan Francisco Medina </a:t>
            </a:r>
            <a:r>
              <a:rPr lang="es-ES" sz="800" i="1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Gallardo</a:t>
            </a:r>
            <a:r>
              <a:rPr lang="es-ES" sz="800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, Francisco Javier Álvarez Gutiérrez.</a:t>
            </a:r>
            <a:endParaRPr lang="es-ES" sz="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s-ES" sz="800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Hospital Universitario Virgen del Rocío, Sevilla, España</a:t>
            </a:r>
            <a:r>
              <a:rPr lang="es-ES" sz="600" i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s-ES" sz="600" i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9E162ADC-1B9E-1F43-3DBF-900114AC9074}"/>
              </a:ext>
            </a:extLst>
          </p:cNvPr>
          <p:cNvSpPr/>
          <p:nvPr/>
        </p:nvSpPr>
        <p:spPr>
          <a:xfrm>
            <a:off x="124928" y="1477214"/>
            <a:ext cx="3024336" cy="504056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r>
              <a:rPr lang="es-ES" dirty="0"/>
              <a:t>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607088A-BE35-0EDE-F88C-EA7D1AD263B4}"/>
              </a:ext>
            </a:extLst>
          </p:cNvPr>
          <p:cNvSpPr txBox="1"/>
          <p:nvPr/>
        </p:nvSpPr>
        <p:spPr>
          <a:xfrm>
            <a:off x="116774" y="2050849"/>
            <a:ext cx="3194385" cy="1815882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Omalizumab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, el primer monoclonal utilizado en AGNC, con efectividad demostrada.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La remisión mantenida tras su retirada por buena respuesta es un aspecto poco estudiado.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Identificar perfiles diferenciales puede optimizar el manejo. </a:t>
            </a:r>
          </a:p>
        </p:txBody>
      </p:sp>
      <p:sp>
        <p:nvSpPr>
          <p:cNvPr id="7" name="Rectángulo redondeado 6">
            <a:extLst>
              <a:ext uri="{FF2B5EF4-FFF2-40B4-BE49-F238E27FC236}">
                <a16:creationId xmlns:a16="http://schemas.microsoft.com/office/drawing/2014/main" id="{27FFC183-F625-2CDD-1107-3B7C23EB5A4F}"/>
              </a:ext>
            </a:extLst>
          </p:cNvPr>
          <p:cNvSpPr/>
          <p:nvPr/>
        </p:nvSpPr>
        <p:spPr>
          <a:xfrm>
            <a:off x="539551" y="4227934"/>
            <a:ext cx="2167243" cy="576064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6ED7080-A155-AF63-94ED-BE5E6BE87242}"/>
              </a:ext>
            </a:extLst>
          </p:cNvPr>
          <p:cNvSpPr txBox="1"/>
          <p:nvPr/>
        </p:nvSpPr>
        <p:spPr>
          <a:xfrm>
            <a:off x="3514274" y="4155926"/>
            <a:ext cx="4668724" cy="738664"/>
          </a:xfrm>
          <a:prstGeom prst="rect">
            <a:avLst/>
          </a:prstGeom>
          <a:noFill/>
          <a:ln w="2222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Comparar las características basales de los pacientes que alcanzan remisión clínica mantenida tras la retirada de </a:t>
            </a:r>
            <a:r>
              <a:rPr lang="es-ES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14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malizumab</a:t>
            </a: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frente a aquellos con falta de respuesta.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redondeado 9">
            <a:extLst>
              <a:ext uri="{FF2B5EF4-FFF2-40B4-BE49-F238E27FC236}">
                <a16:creationId xmlns:a16="http://schemas.microsoft.com/office/drawing/2014/main" id="{0B56EE28-F8B3-C1D5-9A57-9B8985B4674E}"/>
              </a:ext>
            </a:extLst>
          </p:cNvPr>
          <p:cNvSpPr/>
          <p:nvPr/>
        </p:nvSpPr>
        <p:spPr>
          <a:xfrm>
            <a:off x="3509628" y="1477214"/>
            <a:ext cx="5058816" cy="504056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  <a:r>
              <a:rPr lang="es-ES" dirty="0"/>
              <a:t>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A343763-45CE-C3EE-67E9-4D2EA996060F}"/>
              </a:ext>
            </a:extLst>
          </p:cNvPr>
          <p:cNvSpPr txBox="1"/>
          <p:nvPr/>
        </p:nvSpPr>
        <p:spPr>
          <a:xfrm>
            <a:off x="3497832" y="2052741"/>
            <a:ext cx="5529394" cy="1815882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Estudio retrospectivo en pacientes con AGNC tratados con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Omalizumab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Seguimiento ≥10 años </a:t>
            </a: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desde el inicio del tratamiento.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 grupos: remisión clínica (RC) vs falta de respuesta (FE).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Variables basales: </a:t>
            </a:r>
          </a:p>
          <a:p>
            <a:r>
              <a:rPr lang="es-E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Clínicas: ACT, exacerbaciones, ingresos, corticoides orales. IMC. </a:t>
            </a: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- Funcionales (espirometría). </a:t>
            </a: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- Inflamatorias (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FeNO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, eosinófilos). </a:t>
            </a:r>
          </a:p>
        </p:txBody>
      </p:sp>
      <p:sp>
        <p:nvSpPr>
          <p:cNvPr id="14" name="Flecha derecha 13">
            <a:extLst>
              <a:ext uri="{FF2B5EF4-FFF2-40B4-BE49-F238E27FC236}">
                <a16:creationId xmlns:a16="http://schemas.microsoft.com/office/drawing/2014/main" id="{01F8E2A0-6E4A-E933-357C-97C9C4147383}"/>
              </a:ext>
            </a:extLst>
          </p:cNvPr>
          <p:cNvSpPr/>
          <p:nvPr/>
        </p:nvSpPr>
        <p:spPr>
          <a:xfrm>
            <a:off x="2765703" y="4404394"/>
            <a:ext cx="726032" cy="216024"/>
          </a:xfrm>
          <a:prstGeom prst="right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4" name="Imagen 23" descr="Icono&#10;&#10;Descripción generada automáticamente">
            <a:extLst>
              <a:ext uri="{FF2B5EF4-FFF2-40B4-BE49-F238E27FC236}">
                <a16:creationId xmlns:a16="http://schemas.microsoft.com/office/drawing/2014/main" id="{97E3FD73-CDBB-F20A-1604-25007148E32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0" t="-192" r="6080"/>
          <a:stretch/>
        </p:blipFill>
        <p:spPr>
          <a:xfrm>
            <a:off x="598524" y="4331741"/>
            <a:ext cx="362478" cy="361329"/>
          </a:xfrm>
          <a:prstGeom prst="rect">
            <a:avLst/>
          </a:prstGeom>
        </p:spPr>
      </p:pic>
      <p:pic>
        <p:nvPicPr>
          <p:cNvPr id="26" name="Imagen 25" descr="Icono&#10;&#10;Descripción generada automáticamente">
            <a:extLst>
              <a:ext uri="{FF2B5EF4-FFF2-40B4-BE49-F238E27FC236}">
                <a16:creationId xmlns:a16="http://schemas.microsoft.com/office/drawing/2014/main" id="{D08854A9-37C6-22FF-0C04-87BDD3C0CA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0" t="3496" r="1781"/>
          <a:stretch/>
        </p:blipFill>
        <p:spPr>
          <a:xfrm>
            <a:off x="250605" y="1549903"/>
            <a:ext cx="362478" cy="356218"/>
          </a:xfrm>
          <a:prstGeom prst="rect">
            <a:avLst/>
          </a:prstGeom>
        </p:spPr>
      </p:pic>
      <p:pic>
        <p:nvPicPr>
          <p:cNvPr id="28" name="Imagen 27" descr="Icono&#10;&#10;Descripción generada automáticamente">
            <a:extLst>
              <a:ext uri="{FF2B5EF4-FFF2-40B4-BE49-F238E27FC236}">
                <a16:creationId xmlns:a16="http://schemas.microsoft.com/office/drawing/2014/main" id="{2FCEF78A-E636-0B9A-EF6A-A3FB651CD3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186" y="1549903"/>
            <a:ext cx="280814" cy="38389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EB54B514-E030-CAF7-E9A1-27F3A5F4B750}"/>
              </a:ext>
            </a:extLst>
          </p:cNvPr>
          <p:cNvSpPr txBox="1"/>
          <p:nvPr/>
        </p:nvSpPr>
        <p:spPr>
          <a:xfrm>
            <a:off x="1115616" y="51470"/>
            <a:ext cx="7812360" cy="1353704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s-ES" sz="1400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REMISIÓN CLÍNICA MANTENIDA A LARGO PLAZO TRAS RETIRADA DEL TRATAMIENTO CON OMALIZUMAB EN PACIENTES CON ASMA GRAVE NO CONTROLADA (AGNC). FACTORES DIFERENCIALES CON PACIENTES QUE PRESENTAN FALTA DE EFICACIA.</a:t>
            </a:r>
          </a:p>
          <a:p>
            <a:r>
              <a:rPr lang="es-ES" sz="800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María Luisa Polonio González, David Carlos Echavarría </a:t>
            </a:r>
            <a:r>
              <a:rPr lang="es-ES" sz="800" i="1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Kashmiri</a:t>
            </a:r>
            <a:r>
              <a:rPr lang="es-ES" sz="800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, Belén Muñoz Sánchez, Antonio León Lloreda, Marta Ferrer Galván, Auxiliadora Romero Falcón, Juan Francisco Medina </a:t>
            </a:r>
            <a:r>
              <a:rPr lang="es-ES" sz="800" i="1" dirty="0" err="1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Gallardo</a:t>
            </a:r>
            <a:r>
              <a:rPr lang="es-ES" sz="800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, Francisco Javier Álvarez Gutiérrez.</a:t>
            </a:r>
            <a:endParaRPr lang="es-ES" sz="800" i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s-ES" sz="800" i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</a:rPr>
              <a:t>Hospital Universitario Virgen del Rocío, Sevilla, España</a:t>
            </a:r>
            <a:r>
              <a:rPr lang="es-ES" sz="600" i="1" kern="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endParaRPr lang="es-ES" sz="600" i="1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4D923165-E022-C9DA-2982-6F7195A57773}"/>
              </a:ext>
            </a:extLst>
          </p:cNvPr>
          <p:cNvSpPr/>
          <p:nvPr/>
        </p:nvSpPr>
        <p:spPr>
          <a:xfrm>
            <a:off x="323918" y="1487401"/>
            <a:ext cx="3456384" cy="504056"/>
          </a:xfrm>
          <a:prstGeom prst="round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dirty="0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D6A5C204-2A3A-1180-4266-405D14136AAC}"/>
              </a:ext>
            </a:extLst>
          </p:cNvPr>
          <p:cNvSpPr/>
          <p:nvPr/>
        </p:nvSpPr>
        <p:spPr>
          <a:xfrm>
            <a:off x="3959932" y="1592417"/>
            <a:ext cx="1224136" cy="36004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87 pacientes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AFF952D-D165-EC9A-DE07-7E6ADBD74650}"/>
              </a:ext>
            </a:extLst>
          </p:cNvPr>
          <p:cNvSpPr/>
          <p:nvPr/>
        </p:nvSpPr>
        <p:spPr>
          <a:xfrm>
            <a:off x="5561783" y="1592417"/>
            <a:ext cx="1224136" cy="36004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57 pacientes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99CC1A3-B4FF-CA59-56D8-45162DD63ECF}"/>
              </a:ext>
            </a:extLst>
          </p:cNvPr>
          <p:cNvSpPr/>
          <p:nvPr/>
        </p:nvSpPr>
        <p:spPr>
          <a:xfrm>
            <a:off x="7196761" y="1422614"/>
            <a:ext cx="1110716" cy="3600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13 RC mantenida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6682C88-AC28-345B-D34B-F4788643A6AF}"/>
              </a:ext>
            </a:extLst>
          </p:cNvPr>
          <p:cNvSpPr/>
          <p:nvPr/>
        </p:nvSpPr>
        <p:spPr>
          <a:xfrm>
            <a:off x="7167969" y="1910699"/>
            <a:ext cx="1224136" cy="36004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44 FE</a:t>
            </a:r>
          </a:p>
        </p:txBody>
      </p:sp>
      <p:sp>
        <p:nvSpPr>
          <p:cNvPr id="11" name="Flecha derecha 10">
            <a:extLst>
              <a:ext uri="{FF2B5EF4-FFF2-40B4-BE49-F238E27FC236}">
                <a16:creationId xmlns:a16="http://schemas.microsoft.com/office/drawing/2014/main" id="{70202448-B596-5F6D-D3D6-ADFC54E841D5}"/>
              </a:ext>
            </a:extLst>
          </p:cNvPr>
          <p:cNvSpPr/>
          <p:nvPr/>
        </p:nvSpPr>
        <p:spPr>
          <a:xfrm rot="2903119">
            <a:off x="6876263" y="1863442"/>
            <a:ext cx="216024" cy="144016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Flecha derecha 11">
            <a:extLst>
              <a:ext uri="{FF2B5EF4-FFF2-40B4-BE49-F238E27FC236}">
                <a16:creationId xmlns:a16="http://schemas.microsoft.com/office/drawing/2014/main" id="{C35CE5E1-7F28-5745-9886-F8AFC5B9CA35}"/>
              </a:ext>
            </a:extLst>
          </p:cNvPr>
          <p:cNvSpPr/>
          <p:nvPr/>
        </p:nvSpPr>
        <p:spPr>
          <a:xfrm rot="19714016">
            <a:off x="6883328" y="1618204"/>
            <a:ext cx="216024" cy="144016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 derecha 17">
            <a:extLst>
              <a:ext uri="{FF2B5EF4-FFF2-40B4-BE49-F238E27FC236}">
                <a16:creationId xmlns:a16="http://schemas.microsoft.com/office/drawing/2014/main" id="{00D76A05-B01A-5EC3-71F5-2F71C7FE8F96}"/>
              </a:ext>
            </a:extLst>
          </p:cNvPr>
          <p:cNvSpPr/>
          <p:nvPr/>
        </p:nvSpPr>
        <p:spPr>
          <a:xfrm>
            <a:off x="5256076" y="1710647"/>
            <a:ext cx="216024" cy="144016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51C67126-D29A-7FA7-18D9-D8C64B1F0C5D}"/>
              </a:ext>
            </a:extLst>
          </p:cNvPr>
          <p:cNvSpPr txBox="1"/>
          <p:nvPr/>
        </p:nvSpPr>
        <p:spPr>
          <a:xfrm>
            <a:off x="4723878" y="3329942"/>
            <a:ext cx="4211960" cy="1754326"/>
          </a:xfrm>
          <a:prstGeom prst="rect">
            <a:avLst/>
          </a:prstGeom>
          <a:noFill/>
          <a:ln w="254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Los pacientes con remisión clínica mantenida presentan desde el inicio mejor control, menor inflamación tipo 2 y menor uso de corticoides.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El fracaso terapéutico se asocia a mayor carga inflamatoria, peor control del asma (ACT) e IMC más elevado.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Estos hallazgos sugieren la existencia de perfiles basales diferenciados que podrían facilitar la individualización del tratamiento.</a:t>
            </a:r>
          </a:p>
        </p:txBody>
      </p:sp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4801E799-881E-EADD-A421-F78C1B071052}"/>
              </a:ext>
            </a:extLst>
          </p:cNvPr>
          <p:cNvSpPr/>
          <p:nvPr/>
        </p:nvSpPr>
        <p:spPr>
          <a:xfrm>
            <a:off x="5003460" y="2737683"/>
            <a:ext cx="3528392" cy="504056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pic>
        <p:nvPicPr>
          <p:cNvPr id="24" name="Imagen 23" descr="Icono&#10;&#10;Descripción generada automáticamente">
            <a:extLst>
              <a:ext uri="{FF2B5EF4-FFF2-40B4-BE49-F238E27FC236}">
                <a16:creationId xmlns:a16="http://schemas.microsoft.com/office/drawing/2014/main" id="{6BC73F9E-586E-01DC-58B9-34712CF0EA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989" y="1550369"/>
            <a:ext cx="356455" cy="360330"/>
          </a:xfrm>
          <a:prstGeom prst="rect">
            <a:avLst/>
          </a:prstGeom>
        </p:spPr>
      </p:pic>
      <p:pic>
        <p:nvPicPr>
          <p:cNvPr id="27" name="Imagen 26" descr="Icono&#10;&#10;Descripción generada automáticamente">
            <a:extLst>
              <a:ext uri="{FF2B5EF4-FFF2-40B4-BE49-F238E27FC236}">
                <a16:creationId xmlns:a16="http://schemas.microsoft.com/office/drawing/2014/main" id="{B47078B2-32DB-BD9C-6576-003E616154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779" y="2809351"/>
            <a:ext cx="694642" cy="360719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29A476D-1B14-FF2A-F4A2-B40CC14DED6E}"/>
              </a:ext>
            </a:extLst>
          </p:cNvPr>
          <p:cNvSpPr txBox="1"/>
          <p:nvPr/>
        </p:nvSpPr>
        <p:spPr>
          <a:xfrm>
            <a:off x="4665406" y="2096235"/>
            <a:ext cx="2354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Recaída tras retirada: 20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Siguen con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Omalizumab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: 10</a:t>
            </a:r>
          </a:p>
        </p:txBody>
      </p:sp>
      <p:sp>
        <p:nvSpPr>
          <p:cNvPr id="10" name="Flecha derecha 9">
            <a:extLst>
              <a:ext uri="{FF2B5EF4-FFF2-40B4-BE49-F238E27FC236}">
                <a16:creationId xmlns:a16="http://schemas.microsoft.com/office/drawing/2014/main" id="{A2646A2D-2DBF-9CAD-E367-82BF5344C812}"/>
              </a:ext>
            </a:extLst>
          </p:cNvPr>
          <p:cNvSpPr/>
          <p:nvPr/>
        </p:nvSpPr>
        <p:spPr>
          <a:xfrm rot="5400000">
            <a:off x="5255686" y="1955450"/>
            <a:ext cx="216024" cy="144016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" name="Entrada de lápiz 19">
                <a:extLst>
                  <a:ext uri="{FF2B5EF4-FFF2-40B4-BE49-F238E27FC236}">
                    <a16:creationId xmlns:a16="http://schemas.microsoft.com/office/drawing/2014/main" id="{FF60C250-4940-0775-D64A-062148FDAAC1}"/>
                  </a:ext>
                </a:extLst>
              </p14:cNvPr>
              <p14:cNvContentPartPr/>
              <p14:nvPr/>
            </p14:nvContentPartPr>
            <p14:xfrm>
              <a:off x="4511436" y="4277573"/>
              <a:ext cx="360" cy="360"/>
            </p14:xfrm>
          </p:contentPart>
        </mc:Choice>
        <mc:Fallback xmlns="">
          <p:pic>
            <p:nvPicPr>
              <p:cNvPr id="20" name="Entrada de lápiz 19">
                <a:extLst>
                  <a:ext uri="{FF2B5EF4-FFF2-40B4-BE49-F238E27FC236}">
                    <a16:creationId xmlns:a16="http://schemas.microsoft.com/office/drawing/2014/main" id="{FF60C250-4940-0775-D64A-062148FDAAC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57796" y="4169573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6" name="Entrada de lápiz 25">
                <a:extLst>
                  <a:ext uri="{FF2B5EF4-FFF2-40B4-BE49-F238E27FC236}">
                    <a16:creationId xmlns:a16="http://schemas.microsoft.com/office/drawing/2014/main" id="{28C45D52-3DAF-1C6C-E4D4-A27BFBEAD6BF}"/>
                  </a:ext>
                </a:extLst>
              </p14:cNvPr>
              <p14:cNvContentPartPr/>
              <p14:nvPr/>
            </p14:nvContentPartPr>
            <p14:xfrm>
              <a:off x="4549236" y="4218533"/>
              <a:ext cx="360" cy="360"/>
            </p14:xfrm>
          </p:contentPart>
        </mc:Choice>
        <mc:Fallback xmlns="">
          <p:pic>
            <p:nvPicPr>
              <p:cNvPr id="26" name="Entrada de lápiz 25">
                <a:extLst>
                  <a:ext uri="{FF2B5EF4-FFF2-40B4-BE49-F238E27FC236}">
                    <a16:creationId xmlns:a16="http://schemas.microsoft.com/office/drawing/2014/main" id="{28C45D52-3DAF-1C6C-E4D4-A27BFBEAD6B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95596" y="4110893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8" name="Entrada de lápiz 27">
                <a:extLst>
                  <a:ext uri="{FF2B5EF4-FFF2-40B4-BE49-F238E27FC236}">
                    <a16:creationId xmlns:a16="http://schemas.microsoft.com/office/drawing/2014/main" id="{B2116246-226D-9B12-A6DD-BF70974CAD5B}"/>
                  </a:ext>
                </a:extLst>
              </p14:cNvPr>
              <p14:cNvContentPartPr/>
              <p14:nvPr/>
            </p14:nvContentPartPr>
            <p14:xfrm>
              <a:off x="4525476" y="4285133"/>
              <a:ext cx="360" cy="360"/>
            </p14:xfrm>
          </p:contentPart>
        </mc:Choice>
        <mc:Fallback xmlns="">
          <p:pic>
            <p:nvPicPr>
              <p:cNvPr id="28" name="Entrada de lápiz 27">
                <a:extLst>
                  <a:ext uri="{FF2B5EF4-FFF2-40B4-BE49-F238E27FC236}">
                    <a16:creationId xmlns:a16="http://schemas.microsoft.com/office/drawing/2014/main" id="{B2116246-226D-9B12-A6DD-BF70974CAD5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71476" y="4177133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9" name="Entrada de lápiz 28">
                <a:extLst>
                  <a:ext uri="{FF2B5EF4-FFF2-40B4-BE49-F238E27FC236}">
                    <a16:creationId xmlns:a16="http://schemas.microsoft.com/office/drawing/2014/main" id="{097FFB84-50E3-9FEE-A321-56E4025D2C78}"/>
                  </a:ext>
                </a:extLst>
              </p14:cNvPr>
              <p14:cNvContentPartPr/>
              <p14:nvPr/>
            </p14:nvContentPartPr>
            <p14:xfrm>
              <a:off x="4548516" y="4259213"/>
              <a:ext cx="360" cy="360"/>
            </p14:xfrm>
          </p:contentPart>
        </mc:Choice>
        <mc:Fallback xmlns="">
          <p:pic>
            <p:nvPicPr>
              <p:cNvPr id="29" name="Entrada de lápiz 28">
                <a:extLst>
                  <a:ext uri="{FF2B5EF4-FFF2-40B4-BE49-F238E27FC236}">
                    <a16:creationId xmlns:a16="http://schemas.microsoft.com/office/drawing/2014/main" id="{097FFB84-50E3-9FEE-A321-56E4025D2C7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94876" y="4151213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0" name="Entrada de lápiz 29">
                <a:extLst>
                  <a:ext uri="{FF2B5EF4-FFF2-40B4-BE49-F238E27FC236}">
                    <a16:creationId xmlns:a16="http://schemas.microsoft.com/office/drawing/2014/main" id="{C958A13E-6D52-D8F2-1DD4-8EB51F0171CB}"/>
                  </a:ext>
                </a:extLst>
              </p14:cNvPr>
              <p14:cNvContentPartPr/>
              <p14:nvPr/>
            </p14:nvContentPartPr>
            <p14:xfrm>
              <a:off x="4560036" y="4274693"/>
              <a:ext cx="360" cy="360"/>
            </p14:xfrm>
          </p:contentPart>
        </mc:Choice>
        <mc:Fallback xmlns="">
          <p:pic>
            <p:nvPicPr>
              <p:cNvPr id="30" name="Entrada de lápiz 29">
                <a:extLst>
                  <a:ext uri="{FF2B5EF4-FFF2-40B4-BE49-F238E27FC236}">
                    <a16:creationId xmlns:a16="http://schemas.microsoft.com/office/drawing/2014/main" id="{C958A13E-6D52-D8F2-1DD4-8EB51F0171C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06036" y="4167053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1" name="Entrada de lápiz 30">
                <a:extLst>
                  <a:ext uri="{FF2B5EF4-FFF2-40B4-BE49-F238E27FC236}">
                    <a16:creationId xmlns:a16="http://schemas.microsoft.com/office/drawing/2014/main" id="{F9414BB1-2165-1375-8FBB-00AB0D69B91F}"/>
                  </a:ext>
                </a:extLst>
              </p14:cNvPr>
              <p14:cNvContentPartPr/>
              <p14:nvPr/>
            </p14:nvContentPartPr>
            <p14:xfrm>
              <a:off x="4537716" y="4274693"/>
              <a:ext cx="360" cy="360"/>
            </p14:xfrm>
          </p:contentPart>
        </mc:Choice>
        <mc:Fallback xmlns="">
          <p:pic>
            <p:nvPicPr>
              <p:cNvPr id="31" name="Entrada de lápiz 30">
                <a:extLst>
                  <a:ext uri="{FF2B5EF4-FFF2-40B4-BE49-F238E27FC236}">
                    <a16:creationId xmlns:a16="http://schemas.microsoft.com/office/drawing/2014/main" id="{F9414BB1-2165-1375-8FBB-00AB0D69B91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84076" y="4167053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2" name="Entrada de lápiz 31">
                <a:extLst>
                  <a:ext uri="{FF2B5EF4-FFF2-40B4-BE49-F238E27FC236}">
                    <a16:creationId xmlns:a16="http://schemas.microsoft.com/office/drawing/2014/main" id="{A4BDDB70-1819-0331-BBEC-0BDA14FFE722}"/>
                  </a:ext>
                </a:extLst>
              </p14:cNvPr>
              <p14:cNvContentPartPr/>
              <p14:nvPr/>
            </p14:nvContentPartPr>
            <p14:xfrm>
              <a:off x="4500276" y="4248773"/>
              <a:ext cx="360" cy="360"/>
            </p14:xfrm>
          </p:contentPart>
        </mc:Choice>
        <mc:Fallback xmlns="">
          <p:pic>
            <p:nvPicPr>
              <p:cNvPr id="32" name="Entrada de lápiz 31">
                <a:extLst>
                  <a:ext uri="{FF2B5EF4-FFF2-40B4-BE49-F238E27FC236}">
                    <a16:creationId xmlns:a16="http://schemas.microsoft.com/office/drawing/2014/main" id="{A4BDDB70-1819-0331-BBEC-0BDA14FFE72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446276" y="4140773"/>
                <a:ext cx="108000" cy="216000"/>
              </a:xfrm>
              <a:prstGeom prst="rect">
                <a:avLst/>
              </a:prstGeom>
            </p:spPr>
          </p:pic>
        </mc:Fallback>
      </mc:AlternateContent>
      <p:pic>
        <p:nvPicPr>
          <p:cNvPr id="21" name="Imagen 20" descr="Tabla&#10;&#10;Descripción generada automáticamente">
            <a:extLst>
              <a:ext uri="{FF2B5EF4-FFF2-40B4-BE49-F238E27FC236}">
                <a16:creationId xmlns:a16="http://schemas.microsoft.com/office/drawing/2014/main" id="{BC095D44-66E8-73AD-A2B4-03B2867CEA1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41" y="2053772"/>
            <a:ext cx="4389870" cy="305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1828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1122</TotalTime>
  <Words>367</Words>
  <Application>Microsoft Macintosh PowerPoint</Application>
  <PresentationFormat>Presentación en pantalla (16:9)</PresentationFormat>
  <Paragraphs>31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Maria Polonio Gonzalez</cp:lastModifiedBy>
  <cp:revision>10</cp:revision>
  <dcterms:created xsi:type="dcterms:W3CDTF">2025-10-16T09:08:13Z</dcterms:created>
  <dcterms:modified xsi:type="dcterms:W3CDTF">2026-02-25T16:13:18Z</dcterms:modified>
</cp:coreProperties>
</file>