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media/image1.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9144000" cy="51435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2D5C811-2747-4B66-9592-46200A95521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9BFC2C3-CA4E-4E18-8A72-4B0A58F3969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177E2C3-E06E-42C7-8F75-1030C1FB9C3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F9F62B7-0737-4A60-A5B6-0FAD2E920D0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60A442B-111C-4A02-8A45-4FDE38EA39F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E87A14C-42F5-4297-AE17-BF64E945E8B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593CF0F-0474-4BD2-A428-3EE54B8B295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7CA30C6-8E04-4266-B877-320AB3A30C8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C048706-FD6B-4324-92E1-F08C19E9B1A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BCC85DF-E412-49D3-A7AA-DE12A41B869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6EBA3F7-7BCF-40C9-91AE-508FCCDE20B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E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7AEE053-D4FD-42E6-B6B8-79962FA9A961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124080" y="4767120"/>
            <a:ext cx="2894760" cy="273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es-ES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s-ES" sz="1400" spc="-1" strike="noStrike">
                <a:latin typeface="Times New Roman"/>
              </a:rPr>
              <a:t>&lt;pie de página&gt;</a:t>
            </a:r>
            <a:endParaRPr b="0" lang="es-E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655308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r">
              <a:lnSpc>
                <a:spcPct val="100000"/>
              </a:lnSpc>
              <a:buNone/>
              <a:defRPr b="0" lang="es-E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2C169D9-597F-46D5-8756-7BB66461AC25}" type="slidenum">
              <a:rPr b="0" lang="es-E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s-ES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45720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defRPr b="0" lang="es-ES" sz="1400" spc="-1" strike="noStrike">
                <a:latin typeface="Times New Roman"/>
              </a:defRPr>
            </a:lvl1pPr>
          </a:lstStyle>
          <a:p>
            <a:r>
              <a:rPr b="0" lang="es-ES" sz="1400" spc="-1" strike="noStrike">
                <a:latin typeface="Times New Roman"/>
              </a:rPr>
              <a:t>&lt;fecha/hora&gt;</a:t>
            </a:r>
            <a:endParaRPr b="0" lang="es-E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s-ES" sz="4400" spc="-1" strike="noStrike">
                <a:latin typeface="Arial"/>
              </a:rPr>
              <a:t>Pulse para editar el formato del texto de título</a:t>
            </a:r>
            <a:endParaRPr b="0" lang="es-E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3200" spc="-1" strike="noStrike">
                <a:latin typeface="Arial"/>
              </a:rPr>
              <a:t>Pulse para editar el formato de texto del esquema</a:t>
            </a:r>
            <a:endParaRPr b="0" lang="es-E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800" spc="-1" strike="noStrike">
                <a:latin typeface="Arial"/>
              </a:rPr>
              <a:t>Segundo nivel del esquema</a:t>
            </a:r>
            <a:endParaRPr b="0" lang="es-E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400" spc="-1" strike="noStrike">
                <a:latin typeface="Arial"/>
              </a:rPr>
              <a:t>Tercer nivel del esquema</a:t>
            </a:r>
            <a:endParaRPr b="0" lang="es-E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000" spc="-1" strike="noStrike">
                <a:latin typeface="Arial"/>
              </a:rPr>
              <a:t>Cuarto nivel del esquema</a:t>
            </a:r>
            <a:endParaRPr b="0" lang="es-E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latin typeface="Arial"/>
              </a:rPr>
              <a:t>Quinto nivel del esquema</a:t>
            </a:r>
            <a:endParaRPr b="0" lang="es-E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latin typeface="Arial"/>
              </a:rPr>
              <a:t>Sexto nivel del esquema</a:t>
            </a:r>
            <a:endParaRPr b="0" lang="es-E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latin typeface="Arial"/>
              </a:rPr>
              <a:t>Séptimo nivel del esquema</a:t>
            </a:r>
            <a:endParaRPr b="0" lang="es-E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adroTexto 1"/>
          <p:cNvSpPr/>
          <p:nvPr/>
        </p:nvSpPr>
        <p:spPr>
          <a:xfrm>
            <a:off x="1115640" y="123480"/>
            <a:ext cx="7776000" cy="81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50000"/>
              </a:lnSpc>
              <a:buNone/>
            </a:pPr>
            <a:r>
              <a:rPr b="1" lang="es-ES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COMPARACIÓN DE CIFRAS TENSIONALES TRAS ADMINISTRACIÓN DE SUSTANCIAS BIOLÓGICAS PARA EL TRATAMIENTO DEL ASMA</a:t>
            </a:r>
            <a:endParaRPr b="0" lang="es-ES" sz="1600" spc="-1" strike="noStrike">
              <a:latin typeface="Arial"/>
            </a:endParaRPr>
          </a:p>
        </p:txBody>
      </p:sp>
      <p:sp>
        <p:nvSpPr>
          <p:cNvPr id="42" name="CuadroTexto 3"/>
          <p:cNvSpPr/>
          <p:nvPr/>
        </p:nvSpPr>
        <p:spPr>
          <a:xfrm>
            <a:off x="1259640" y="915480"/>
            <a:ext cx="7056000" cy="72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s-ES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Autores: </a:t>
            </a:r>
            <a:r>
              <a:rPr b="0" lang="es-ES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BC Gómez Hernández, C. Fernández Hoene, MD Enciso Rivilla, O. Ruiz Rodríguez, JA López Cózar</a:t>
            </a:r>
            <a:endParaRPr b="0" lang="es-ES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es-ES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Servicio de Neumología-UCRI, HU Virgen de las Nieves, Granada</a:t>
            </a:r>
            <a:endParaRPr b="0" lang="es-ES" sz="1400" spc="-1" strike="noStrike">
              <a:latin typeface="Arial"/>
            </a:endParaRPr>
          </a:p>
        </p:txBody>
      </p:sp>
      <p:sp>
        <p:nvSpPr>
          <p:cNvPr id="43" name="CuadroTexto 5"/>
          <p:cNvSpPr/>
          <p:nvPr/>
        </p:nvSpPr>
        <p:spPr>
          <a:xfrm>
            <a:off x="0" y="1563480"/>
            <a:ext cx="9107640" cy="164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" sz="1200" spc="-1" strike="noStrike">
                <a:solidFill>
                  <a:srgbClr val="000000"/>
                </a:solidFill>
                <a:latin typeface="Calibri"/>
                <a:ea typeface="DejaVu Sans"/>
              </a:rPr>
              <a:t>INTRODUCCIÓN/OBJETIVOS</a:t>
            </a:r>
            <a:endParaRPr b="0" lang="es-ES" sz="1200" spc="-1" strike="noStrike">
              <a:latin typeface="Arial"/>
            </a:endParaRPr>
          </a:p>
          <a:p>
            <a:pPr algn="just">
              <a:lnSpc>
                <a:spcPct val="150000"/>
              </a:lnSpc>
              <a:buNone/>
            </a:pPr>
            <a:r>
              <a:rPr b="0" lang="es-ES" sz="1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El asma es una enfermedad respiratoria crónica que afecta a millones de personas a nivel mundial. Solo en España, según la OMS en 2019, entre 5-10% de la población estaría afectada por esta enfermedad. La vacunación con sustancias biológicas ha demostrado ser una estrategia eficaz para reducir la inflamación y mejorar considerablemente la calidad de vida de los enfermos. El principal objetivo de este estudio fue realizar una comparación de cifras tensionales al inicio y al término de la administración de la primera dosis del fármaco, con el fin de evaluar el impacto de la administración de dichas sustancias en la presión arterial.</a:t>
            </a:r>
            <a:endParaRPr b="0" lang="es-ES" sz="1200" spc="-1" strike="noStrike">
              <a:latin typeface="Arial"/>
            </a:endParaRPr>
          </a:p>
        </p:txBody>
      </p:sp>
      <p:sp>
        <p:nvSpPr>
          <p:cNvPr id="44" name="CuadroTexto 7"/>
          <p:cNvSpPr/>
          <p:nvPr/>
        </p:nvSpPr>
        <p:spPr>
          <a:xfrm>
            <a:off x="35640" y="3315600"/>
            <a:ext cx="8856360" cy="164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" sz="1200" spc="-1" strike="noStrike">
                <a:solidFill>
                  <a:srgbClr val="000000"/>
                </a:solidFill>
                <a:latin typeface="Calibri"/>
                <a:ea typeface="DejaVu Sans"/>
              </a:rPr>
              <a:t>MATERIAL Y MÉTODOS</a:t>
            </a:r>
            <a:endParaRPr b="0" lang="es-ES" sz="1200" spc="-1" strike="noStrike">
              <a:latin typeface="Arial"/>
            </a:endParaRPr>
          </a:p>
          <a:p>
            <a:pPr algn="just">
              <a:lnSpc>
                <a:spcPct val="150000"/>
              </a:lnSpc>
              <a:buNone/>
            </a:pPr>
            <a:r>
              <a:rPr b="0" lang="es-ES" sz="1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Se trata de un estudio observacional descriptivo prospectivo sobre una población de pacientes diagnosticados de asma que acuden al Hospital de Día para tratamiento con Mepolizumab, Tezepelumab, Benralizumab o Dupilumab. Se incluyeron 9 pacientes adultos atendidos entre octubre y noviembre de 2025. Se excluyeron del estudio los pacientes que eran hipertensos. Se registraron datos de edad, sexo, tipo de biológico, temperatura, presencia o no de dolor a la administración, cifras tensionales antes y 2 horas después de la administración de la sustancia biológica. Se utilizó el tensiómetro automático OMRON. Se calculó la media de la presión arterial pre y post-administración</a:t>
            </a:r>
            <a:endParaRPr b="0" lang="es-E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adroTexto 2"/>
          <p:cNvSpPr/>
          <p:nvPr/>
        </p:nvSpPr>
        <p:spPr>
          <a:xfrm>
            <a:off x="1331640" y="51480"/>
            <a:ext cx="45712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RESULTADOS</a:t>
            </a:r>
            <a:endParaRPr b="0" lang="es-ES" sz="1800" spc="-1" strike="noStrike">
              <a:latin typeface="Arial"/>
            </a:endParaRPr>
          </a:p>
        </p:txBody>
      </p:sp>
      <p:graphicFrame>
        <p:nvGraphicFramePr>
          <p:cNvPr id="46" name="Tabla 3"/>
          <p:cNvGraphicFramePr/>
          <p:nvPr/>
        </p:nvGraphicFramePr>
        <p:xfrm>
          <a:off x="1331640" y="411480"/>
          <a:ext cx="7623360" cy="2653200"/>
        </p:xfrm>
        <a:graphic>
          <a:graphicData uri="http://schemas.openxmlformats.org/drawingml/2006/table">
            <a:tbl>
              <a:tblPr/>
              <a:tblGrid>
                <a:gridCol w="2541240"/>
                <a:gridCol w="2541240"/>
                <a:gridCol w="2541240"/>
              </a:tblGrid>
              <a:tr h="3661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s-ES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TIPO DE CAMBIO</a:t>
                      </a:r>
                      <a:endParaRPr b="0" lang="es-E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s-ES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NÚMERO PACIENTES</a:t>
                      </a:r>
                      <a:endParaRPr b="0" lang="es-E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s-ES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BIOLÓGICO IMPLICADO</a:t>
                      </a:r>
                      <a:endParaRPr b="0" lang="es-E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6404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s-E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Aumento leve PAS</a:t>
                      </a:r>
                      <a:endParaRPr b="0" lang="es-E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s-E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b="0" lang="es-E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s-E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Dupilumab (1)</a:t>
                      </a:r>
                      <a:endParaRPr b="0" lang="es-ES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s-E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Mepolizumab (1)</a:t>
                      </a:r>
                      <a:endParaRPr b="0" lang="es-E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9147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s-E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Descenso leve PAD</a:t>
                      </a:r>
                      <a:endParaRPr b="0" lang="es-E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s-E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b="0" lang="es-E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s-E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Benralizumab (1)</a:t>
                      </a:r>
                      <a:endParaRPr b="0" lang="es-ES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s-E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Tezepelumab (1)</a:t>
                      </a:r>
                      <a:endParaRPr b="0" lang="es-ES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s-E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Dupilumab (1)</a:t>
                      </a:r>
                      <a:endParaRPr b="0" lang="es-E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s-E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Descenso leve PAS + PAD</a:t>
                      </a:r>
                      <a:endParaRPr b="0" lang="es-E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s-E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b="0" lang="es-E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s-E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Dupilumab (4)</a:t>
                      </a:r>
                      <a:endParaRPr b="0" lang="es-E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s-E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Cambios de temperatura</a:t>
                      </a:r>
                      <a:endParaRPr b="0" lang="es-E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s-E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b="0" lang="es-E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47" name="CuadroTexto 5"/>
          <p:cNvSpPr/>
          <p:nvPr/>
        </p:nvSpPr>
        <p:spPr>
          <a:xfrm>
            <a:off x="251640" y="3320280"/>
            <a:ext cx="8784360" cy="179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s-ES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CONCLUSIONES</a:t>
            </a:r>
            <a:endParaRPr b="0" lang="es-ES" sz="1600" spc="-1" strike="noStrike">
              <a:latin typeface="Arial"/>
            </a:endParaRPr>
          </a:p>
          <a:p>
            <a:pPr algn="just">
              <a:lnSpc>
                <a:spcPct val="150000"/>
              </a:lnSpc>
              <a:buNone/>
            </a:pPr>
            <a:r>
              <a:rPr b="0" lang="es-ES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1- No resultaron significativos los resultados para tener que actuar sobre los pacientes.</a:t>
            </a:r>
            <a:endParaRPr b="0" lang="es-ES" sz="1600" spc="-1" strike="noStrike">
              <a:latin typeface="Arial"/>
            </a:endParaRPr>
          </a:p>
          <a:p>
            <a:pPr algn="just">
              <a:lnSpc>
                <a:spcPct val="150000"/>
              </a:lnSpc>
              <a:buNone/>
            </a:pPr>
            <a:r>
              <a:rPr b="0" lang="es-ES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2- Dupilumab es el biológico con mayor tendencia a producir cambios en la presión arterial.</a:t>
            </a:r>
            <a:endParaRPr b="0" lang="es-ES" sz="1600" spc="-1" strike="noStrike">
              <a:latin typeface="Arial"/>
            </a:endParaRPr>
          </a:p>
          <a:p>
            <a:pPr algn="just">
              <a:lnSpc>
                <a:spcPct val="150000"/>
              </a:lnSpc>
              <a:buNone/>
            </a:pPr>
            <a:r>
              <a:rPr b="0" lang="es-ES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3- No se observaron cambios en la temperatura.</a:t>
            </a:r>
            <a:endParaRPr b="0" lang="es-ES" sz="1600" spc="-1" strike="noStrike">
              <a:latin typeface="Arial"/>
            </a:endParaRPr>
          </a:p>
          <a:p>
            <a:pPr algn="just">
              <a:lnSpc>
                <a:spcPct val="150000"/>
              </a:lnSpc>
              <a:buNone/>
            </a:pPr>
            <a:r>
              <a:rPr b="0" lang="es-ES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4- Todos los pacientes presentaron dolor en las zonas de administración del biológico.</a:t>
            </a:r>
            <a:endParaRPr b="0" lang="es-ES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Application>LibreOffice/7.3.7.2$Windows_X86_64 LibreOffice_project/e114eadc50a9ff8d8c8a0567d6da8f454beeb84f</Application>
  <AppVersion>15.0000</AppVersion>
  <Words>382</Words>
  <Paragraphs>30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2025-10-16T09:08:13Z</dcterms:created>
  <dc:creator>CLARA</dc:creator>
  <dc:description/>
  <dc:language>es-ES</dc:language>
  <cp:lastModifiedBy/>
  <dcterms:modified xsi:type="dcterms:W3CDTF">2026-02-18T09:30:22Z</dcterms:modified>
  <cp:revision>7</cp:revision>
  <dc:subject/>
  <dc:title>Diapositiva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Presentación en pantalla (16:9)</vt:lpwstr>
  </property>
  <property fmtid="{D5CDD505-2E9C-101B-9397-08002B2CF9AE}" pid="3" name="Slides">
    <vt:i4>2</vt:i4>
  </property>
</Properties>
</file>