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0"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1260"/>
    <p:restoredTop sz="94687"/>
  </p:normalViewPr>
  <p:slideViewPr>
    <p:cSldViewPr>
      <p:cViewPr>
        <p:scale>
          <a:sx n="136" d="100"/>
          <a:sy n="136" d="100"/>
        </p:scale>
        <p:origin x="144" y="240"/>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8/2/26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8/2/26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8/2/26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F469DB00-2053-4AAB-8B89-0CCA588B7F6D}" type="datetimeFigureOut">
              <a:rPr lang="es-ES" smtClean="0"/>
              <a:pPr/>
              <a:t>8/2/26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F469DB00-2053-4AAB-8B89-0CCA588B7F6D}" type="datetimeFigureOut">
              <a:rPr lang="es-ES" smtClean="0"/>
              <a:pPr/>
              <a:t>8/2/26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F469DB00-2053-4AAB-8B89-0CCA588B7F6D}" type="datetimeFigureOut">
              <a:rPr lang="es-ES" smtClean="0"/>
              <a:pPr/>
              <a:t>8/2/26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69DB00-2053-4AAB-8B89-0CCA588B7F6D}" type="datetimeFigureOut">
              <a:rPr lang="es-ES" smtClean="0"/>
              <a:pPr/>
              <a:t>8/2/26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8/2/26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8/2/26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8/2/26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79"/>
            <a:ext cx="2057400" cy="4388644"/>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05979"/>
            <a:ext cx="6019800" cy="43886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8/2/26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469DB00-2053-4AAB-8B89-0CCA588B7F6D}" type="datetimeFigureOut">
              <a:rPr lang="es-ES" smtClean="0"/>
              <a:pPr/>
              <a:t>8/2/26</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5675A31-0ED0-4809-9147-0F3AF105D0B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122B94D2-E9C7-184E-1B5A-CE2CB0F99B25}"/>
              </a:ext>
            </a:extLst>
          </p:cNvPr>
          <p:cNvSpPr txBox="1"/>
          <p:nvPr/>
        </p:nvSpPr>
        <p:spPr>
          <a:xfrm>
            <a:off x="86516" y="2571750"/>
            <a:ext cx="3672714" cy="369332"/>
          </a:xfrm>
          <a:prstGeom prst="rect">
            <a:avLst/>
          </a:prstGeom>
          <a:ln>
            <a:solidFill>
              <a:schemeClr val="tx2">
                <a:lumMod val="60000"/>
                <a:lumOff val="40000"/>
              </a:schemeClr>
            </a:solidFill>
          </a:ln>
        </p:spPr>
        <p:style>
          <a:lnRef idx="2">
            <a:schemeClr val="accent3"/>
          </a:lnRef>
          <a:fillRef idx="1">
            <a:schemeClr val="lt1"/>
          </a:fillRef>
          <a:effectRef idx="0">
            <a:schemeClr val="accent3"/>
          </a:effectRef>
          <a:fontRef idx="minor">
            <a:schemeClr val="dk1"/>
          </a:fontRef>
        </p:style>
        <p:txBody>
          <a:bodyPr wrap="square" rtlCol="0" anchor="ctr">
            <a:spAutoFit/>
          </a:bodyPr>
          <a:lstStyle/>
          <a:p>
            <a:pPr algn="ctr"/>
            <a:r>
              <a:rPr lang="es-ES" b="1" dirty="0"/>
              <a:t>MATERIAL Y MÉTODOS     </a:t>
            </a:r>
          </a:p>
        </p:txBody>
      </p:sp>
      <p:sp>
        <p:nvSpPr>
          <p:cNvPr id="3" name="CuadroTexto 2">
            <a:extLst>
              <a:ext uri="{FF2B5EF4-FFF2-40B4-BE49-F238E27FC236}">
                <a16:creationId xmlns:a16="http://schemas.microsoft.com/office/drawing/2014/main" id="{99DDEC38-F4F4-8512-DB32-E97AF66876BB}"/>
              </a:ext>
            </a:extLst>
          </p:cNvPr>
          <p:cNvSpPr txBox="1"/>
          <p:nvPr/>
        </p:nvSpPr>
        <p:spPr>
          <a:xfrm>
            <a:off x="44475" y="1145717"/>
            <a:ext cx="3756797" cy="1354025"/>
          </a:xfrm>
          <a:prstGeom prst="rect">
            <a:avLst/>
          </a:prstGeom>
          <a:noFill/>
        </p:spPr>
        <p:txBody>
          <a:bodyPr wrap="square">
            <a:spAutoFit/>
          </a:bodyPr>
          <a:lstStyle/>
          <a:p>
            <a:pPr algn="just">
              <a:lnSpc>
                <a:spcPct val="115000"/>
              </a:lnSpc>
            </a:pPr>
            <a:r>
              <a:rPr lang="es-ES" sz="1200" kern="100" dirty="0">
                <a:effectLst/>
                <a:latin typeface="Calibri" panose="020F0502020204030204" pitchFamily="34" charset="0"/>
                <a:ea typeface="Calibri" panose="020F0502020204030204" pitchFamily="34" charset="0"/>
                <a:cs typeface="Times New Roman" panose="02020603050405020304" pitchFamily="18" charset="0"/>
              </a:rPr>
              <a:t>Los anticuerpos monoclonales son una herramienta terapéutica en el tratamiento del asma grave no controlada. Comparar la eficacia en mejorar la función pulmonar (FEV1), de distintas terapias biológicas en pacientes con asma grave afectos inicialmente de obstrucción persistente al flujo aéreo (PAO).</a:t>
            </a:r>
          </a:p>
        </p:txBody>
      </p:sp>
      <p:sp>
        <p:nvSpPr>
          <p:cNvPr id="4" name="CuadroTexto 3">
            <a:extLst>
              <a:ext uri="{FF2B5EF4-FFF2-40B4-BE49-F238E27FC236}">
                <a16:creationId xmlns:a16="http://schemas.microsoft.com/office/drawing/2014/main" id="{AA23BED5-23F5-8804-6EC9-39150AE3E482}"/>
              </a:ext>
            </a:extLst>
          </p:cNvPr>
          <p:cNvSpPr txBox="1"/>
          <p:nvPr/>
        </p:nvSpPr>
        <p:spPr>
          <a:xfrm>
            <a:off x="33696" y="3118985"/>
            <a:ext cx="3759272" cy="1664495"/>
          </a:xfrm>
          <a:prstGeom prst="rect">
            <a:avLst/>
          </a:prstGeom>
          <a:noFill/>
        </p:spPr>
        <p:txBody>
          <a:bodyPr wrap="square">
            <a:spAutoFit/>
          </a:bodyPr>
          <a:lstStyle/>
          <a:p>
            <a:pPr algn="just">
              <a:lnSpc>
                <a:spcPct val="107000"/>
              </a:lnSpc>
              <a:spcAft>
                <a:spcPts val="800"/>
              </a:spcAft>
            </a:pPr>
            <a:r>
              <a:rPr lang="es-ES" sz="1200" dirty="0">
                <a:effectLst/>
                <a:ea typeface="Calibri" panose="020F0502020204030204" pitchFamily="34" charset="0"/>
                <a:cs typeface="Times New Roman" panose="02020603050405020304" pitchFamily="18" charset="0"/>
              </a:rPr>
              <a:t>Estudio descriptivo, observacional y retrospectivo.  Pacientes &gt;18 años </a:t>
            </a:r>
            <a:r>
              <a:rPr lang="es-ES" sz="1200" dirty="0">
                <a:ea typeface="Calibri" panose="020F0502020204030204" pitchFamily="34" charset="0"/>
                <a:cs typeface="Times New Roman" panose="02020603050405020304" pitchFamily="18" charset="0"/>
              </a:rPr>
              <a:t>con</a:t>
            </a:r>
            <a:r>
              <a:rPr lang="es-ES" sz="1200" dirty="0">
                <a:effectLst/>
                <a:ea typeface="Calibri" panose="020F0502020204030204" pitchFamily="34" charset="0"/>
                <a:cs typeface="Times New Roman" panose="02020603050405020304" pitchFamily="18" charset="0"/>
              </a:rPr>
              <a:t> asma grave mal controlada que iniciaron tratamiento biológico (</a:t>
            </a:r>
            <a:r>
              <a:rPr lang="es-ES" sz="1200" dirty="0" err="1">
                <a:effectLst/>
                <a:ea typeface="Calibri" panose="020F0502020204030204" pitchFamily="34" charset="0"/>
                <a:cs typeface="Times New Roman" panose="02020603050405020304" pitchFamily="18" charset="0"/>
              </a:rPr>
              <a:t>Tezepelumab</a:t>
            </a:r>
            <a:r>
              <a:rPr lang="es-ES" sz="1200" dirty="0">
                <a:effectLst/>
                <a:ea typeface="Calibri" panose="020F0502020204030204" pitchFamily="34" charset="0"/>
                <a:cs typeface="Times New Roman" panose="02020603050405020304" pitchFamily="18" charset="0"/>
              </a:rPr>
              <a:t>, </a:t>
            </a:r>
            <a:r>
              <a:rPr lang="es-ES" sz="1200" dirty="0" err="1">
                <a:effectLst/>
                <a:ea typeface="Calibri" panose="020F0502020204030204" pitchFamily="34" charset="0"/>
                <a:cs typeface="Times New Roman" panose="02020603050405020304" pitchFamily="18" charset="0"/>
              </a:rPr>
              <a:t>Omalizumab</a:t>
            </a:r>
            <a:r>
              <a:rPr lang="es-ES" sz="1200" dirty="0">
                <a:effectLst/>
                <a:ea typeface="Calibri" panose="020F0502020204030204" pitchFamily="34" charset="0"/>
                <a:cs typeface="Times New Roman" panose="02020603050405020304" pitchFamily="18" charset="0"/>
              </a:rPr>
              <a:t>, </a:t>
            </a:r>
            <a:r>
              <a:rPr lang="es-ES" sz="1200" dirty="0" err="1">
                <a:effectLst/>
                <a:ea typeface="Calibri" panose="020F0502020204030204" pitchFamily="34" charset="0"/>
                <a:cs typeface="Times New Roman" panose="02020603050405020304" pitchFamily="18" charset="0"/>
              </a:rPr>
              <a:t>Mepolizumab</a:t>
            </a:r>
            <a:r>
              <a:rPr lang="es-ES" sz="1200" dirty="0">
                <a:effectLst/>
                <a:ea typeface="Calibri" panose="020F0502020204030204" pitchFamily="34" charset="0"/>
                <a:cs typeface="Times New Roman" panose="02020603050405020304" pitchFamily="18" charset="0"/>
              </a:rPr>
              <a:t>, </a:t>
            </a:r>
            <a:r>
              <a:rPr lang="es-ES" sz="1200" dirty="0" err="1">
                <a:effectLst/>
                <a:ea typeface="Calibri" panose="020F0502020204030204" pitchFamily="34" charset="0"/>
                <a:cs typeface="Times New Roman" panose="02020603050405020304" pitchFamily="18" charset="0"/>
              </a:rPr>
              <a:t>Benralizumab</a:t>
            </a:r>
            <a:r>
              <a:rPr lang="es-ES" sz="1200" dirty="0">
                <a:effectLst/>
                <a:ea typeface="Calibri" panose="020F0502020204030204" pitchFamily="34" charset="0"/>
                <a:cs typeface="Times New Roman" panose="02020603050405020304" pitchFamily="18" charset="0"/>
              </a:rPr>
              <a:t> y </a:t>
            </a:r>
            <a:r>
              <a:rPr lang="es-ES" sz="1200" dirty="0" err="1">
                <a:effectLst/>
                <a:ea typeface="Calibri" panose="020F0502020204030204" pitchFamily="34" charset="0"/>
                <a:cs typeface="Times New Roman" panose="02020603050405020304" pitchFamily="18" charset="0"/>
              </a:rPr>
              <a:t>Dupilumab</a:t>
            </a:r>
            <a:r>
              <a:rPr lang="es-ES" sz="1200" dirty="0">
                <a:effectLst/>
                <a:ea typeface="Calibri" panose="020F0502020204030204" pitchFamily="34" charset="0"/>
                <a:cs typeface="Times New Roman" panose="02020603050405020304" pitchFamily="18" charset="0"/>
              </a:rPr>
              <a:t>) en las consultas de Neumología del Hospital de Jerez de la Frontera, entre enero de 2020 y noviembre de 2025 con PAO. Se registraron edad, sexo, IMC, tabaquismo y evolución funcional (FEV₁).</a:t>
            </a:r>
            <a:r>
              <a:rPr lang="es-ES" sz="1200" dirty="0">
                <a:effectLst/>
              </a:rPr>
              <a:t> </a:t>
            </a:r>
            <a:endParaRPr lang="es-ES" sz="1200" dirty="0">
              <a:effectLst/>
              <a:ea typeface="Calibri" panose="020F0502020204030204" pitchFamily="34" charset="0"/>
              <a:cs typeface="Times New Roman" panose="02020603050405020304" pitchFamily="18" charset="0"/>
            </a:endParaRPr>
          </a:p>
        </p:txBody>
      </p:sp>
      <p:sp>
        <p:nvSpPr>
          <p:cNvPr id="5" name="CuadroTexto 4">
            <a:extLst>
              <a:ext uri="{FF2B5EF4-FFF2-40B4-BE49-F238E27FC236}">
                <a16:creationId xmlns:a16="http://schemas.microsoft.com/office/drawing/2014/main" id="{66FC2DB0-BD9B-41AF-2CE6-1AEB2C10A422}"/>
              </a:ext>
            </a:extLst>
          </p:cNvPr>
          <p:cNvSpPr txBox="1"/>
          <p:nvPr/>
        </p:nvSpPr>
        <p:spPr>
          <a:xfrm>
            <a:off x="59835" y="538363"/>
            <a:ext cx="3692158" cy="369332"/>
          </a:xfrm>
          <a:prstGeom prst="rect">
            <a:avLst/>
          </a:prstGeom>
          <a:ln>
            <a:solidFill>
              <a:schemeClr val="tx2">
                <a:lumMod val="60000"/>
                <a:lumOff val="40000"/>
              </a:schemeClr>
            </a:solidFill>
          </a:ln>
        </p:spPr>
        <p:style>
          <a:lnRef idx="2">
            <a:schemeClr val="accent3"/>
          </a:lnRef>
          <a:fillRef idx="1">
            <a:schemeClr val="lt1"/>
          </a:fillRef>
          <a:effectRef idx="0">
            <a:schemeClr val="accent3"/>
          </a:effectRef>
          <a:fontRef idx="minor">
            <a:schemeClr val="dk1"/>
          </a:fontRef>
        </p:style>
        <p:txBody>
          <a:bodyPr wrap="square" rtlCol="0" anchor="ctr">
            <a:spAutoFit/>
          </a:bodyPr>
          <a:lstStyle/>
          <a:p>
            <a:pPr algn="ctr"/>
            <a:r>
              <a:rPr lang="es-ES" b="1" dirty="0"/>
              <a:t>INTRODUCCIÓN Y OBJETIVO</a:t>
            </a:r>
          </a:p>
        </p:txBody>
      </p:sp>
      <p:sp>
        <p:nvSpPr>
          <p:cNvPr id="6" name="CuadroTexto 5">
            <a:extLst>
              <a:ext uri="{FF2B5EF4-FFF2-40B4-BE49-F238E27FC236}">
                <a16:creationId xmlns:a16="http://schemas.microsoft.com/office/drawing/2014/main" id="{4D5F5019-911B-38BE-41EB-D8971C7F166D}"/>
              </a:ext>
            </a:extLst>
          </p:cNvPr>
          <p:cNvSpPr txBox="1"/>
          <p:nvPr/>
        </p:nvSpPr>
        <p:spPr>
          <a:xfrm>
            <a:off x="4321046" y="774534"/>
            <a:ext cx="4554252" cy="369332"/>
          </a:xfrm>
          <a:prstGeom prst="rect">
            <a:avLst/>
          </a:prstGeom>
          <a:ln>
            <a:solidFill>
              <a:schemeClr val="tx2">
                <a:lumMod val="60000"/>
                <a:lumOff val="40000"/>
              </a:schemeClr>
            </a:solidFill>
          </a:ln>
        </p:spPr>
        <p:style>
          <a:lnRef idx="2">
            <a:schemeClr val="accent3"/>
          </a:lnRef>
          <a:fillRef idx="1">
            <a:schemeClr val="lt1"/>
          </a:fillRef>
          <a:effectRef idx="0">
            <a:schemeClr val="accent3"/>
          </a:effectRef>
          <a:fontRef idx="minor">
            <a:schemeClr val="dk1"/>
          </a:fontRef>
        </p:style>
        <p:txBody>
          <a:bodyPr wrap="square" rtlCol="0" anchor="ctr">
            <a:spAutoFit/>
          </a:bodyPr>
          <a:lstStyle/>
          <a:p>
            <a:pPr algn="ctr"/>
            <a:r>
              <a:rPr lang="es-ES" b="1" dirty="0"/>
              <a:t>RESULTADOS      </a:t>
            </a:r>
          </a:p>
        </p:txBody>
      </p:sp>
      <p:sp>
        <p:nvSpPr>
          <p:cNvPr id="7" name="CuadroTexto 6">
            <a:extLst>
              <a:ext uri="{FF2B5EF4-FFF2-40B4-BE49-F238E27FC236}">
                <a16:creationId xmlns:a16="http://schemas.microsoft.com/office/drawing/2014/main" id="{7F2C28A2-EB26-3A68-5BAD-0A7E9022177D}"/>
              </a:ext>
            </a:extLst>
          </p:cNvPr>
          <p:cNvSpPr txBox="1"/>
          <p:nvPr/>
        </p:nvSpPr>
        <p:spPr>
          <a:xfrm rot="1529835">
            <a:off x="8024949" y="2094609"/>
            <a:ext cx="805029" cy="276999"/>
          </a:xfrm>
          <a:prstGeom prst="rect">
            <a:avLst/>
          </a:prstGeom>
          <a:noFill/>
        </p:spPr>
        <p:txBody>
          <a:bodyPr wrap="none" rtlCol="0">
            <a:spAutoFit/>
          </a:bodyPr>
          <a:lstStyle/>
          <a:p>
            <a:r>
              <a:rPr lang="es-ES" sz="1200" b="1" dirty="0">
                <a:solidFill>
                  <a:schemeClr val="bg1"/>
                </a:solidFill>
              </a:rPr>
              <a:t>0-20 años</a:t>
            </a:r>
          </a:p>
        </p:txBody>
      </p:sp>
      <p:sp>
        <p:nvSpPr>
          <p:cNvPr id="8" name="CuadroTexto 7">
            <a:extLst>
              <a:ext uri="{FF2B5EF4-FFF2-40B4-BE49-F238E27FC236}">
                <a16:creationId xmlns:a16="http://schemas.microsoft.com/office/drawing/2014/main" id="{E4F4D3FE-81C8-7E89-75B5-B215051F22B0}"/>
              </a:ext>
            </a:extLst>
          </p:cNvPr>
          <p:cNvSpPr txBox="1"/>
          <p:nvPr/>
        </p:nvSpPr>
        <p:spPr>
          <a:xfrm rot="20651966">
            <a:off x="7251219" y="2043172"/>
            <a:ext cx="750526" cy="276999"/>
          </a:xfrm>
          <a:prstGeom prst="rect">
            <a:avLst/>
          </a:prstGeom>
          <a:noFill/>
        </p:spPr>
        <p:txBody>
          <a:bodyPr wrap="none" rtlCol="0">
            <a:spAutoFit/>
          </a:bodyPr>
          <a:lstStyle/>
          <a:p>
            <a:r>
              <a:rPr lang="es-ES" sz="1200" b="1" dirty="0">
                <a:solidFill>
                  <a:schemeClr val="bg1"/>
                </a:solidFill>
              </a:rPr>
              <a:t>&gt;60 años</a:t>
            </a:r>
          </a:p>
        </p:txBody>
      </p:sp>
      <p:sp>
        <p:nvSpPr>
          <p:cNvPr id="9" name="CuadroTexto 8">
            <a:extLst>
              <a:ext uri="{FF2B5EF4-FFF2-40B4-BE49-F238E27FC236}">
                <a16:creationId xmlns:a16="http://schemas.microsoft.com/office/drawing/2014/main" id="{8EFC0757-C65D-51D5-D42B-FCB012461A11}"/>
              </a:ext>
            </a:extLst>
          </p:cNvPr>
          <p:cNvSpPr txBox="1"/>
          <p:nvPr/>
        </p:nvSpPr>
        <p:spPr>
          <a:xfrm>
            <a:off x="43594" y="244942"/>
            <a:ext cx="9136918" cy="233975"/>
          </a:xfrm>
          <a:prstGeom prst="rect">
            <a:avLst/>
          </a:prstGeom>
          <a:solidFill>
            <a:schemeClr val="bg1"/>
          </a:solidFill>
        </p:spPr>
        <p:txBody>
          <a:bodyPr wrap="square">
            <a:spAutoFit/>
          </a:bodyPr>
          <a:lstStyle/>
          <a:p>
            <a:pPr algn="ctr">
              <a:lnSpc>
                <a:spcPct val="107000"/>
              </a:lnSpc>
              <a:spcAft>
                <a:spcPts val="800"/>
              </a:spcAft>
            </a:pPr>
            <a:r>
              <a:rPr lang="es-ES" sz="900" dirty="0">
                <a:effectLst/>
                <a:latin typeface="Calibri" panose="020F0502020204030204" pitchFamily="34" charset="0"/>
                <a:ea typeface="Calibri" panose="020F0502020204030204" pitchFamily="34" charset="0"/>
                <a:cs typeface="Times New Roman" panose="02020603050405020304" pitchFamily="18" charset="0"/>
              </a:rPr>
              <a:t>Isabel Romero Espejo, </a:t>
            </a:r>
            <a:r>
              <a:rPr lang="es-ES" sz="900" dirty="0">
                <a:latin typeface="Calibri" panose="020F0502020204030204" pitchFamily="34" charset="0"/>
                <a:ea typeface="Calibri" panose="020F0502020204030204" pitchFamily="34" charset="0"/>
                <a:cs typeface="Times New Roman" panose="02020603050405020304" pitchFamily="18" charset="0"/>
              </a:rPr>
              <a:t>Alba </a:t>
            </a:r>
            <a:r>
              <a:rPr lang="es-ES" sz="900" dirty="0" err="1">
                <a:latin typeface="Calibri" panose="020F0502020204030204" pitchFamily="34" charset="0"/>
                <a:ea typeface="Calibri" panose="020F0502020204030204" pitchFamily="34" charset="0"/>
                <a:cs typeface="Times New Roman" panose="02020603050405020304" pitchFamily="18" charset="0"/>
              </a:rPr>
              <a:t>Villafáñez</a:t>
            </a:r>
            <a:r>
              <a:rPr lang="es-ES" sz="900" dirty="0">
                <a:latin typeface="Calibri" panose="020F0502020204030204" pitchFamily="34" charset="0"/>
                <a:ea typeface="Calibri" panose="020F0502020204030204" pitchFamily="34" charset="0"/>
                <a:cs typeface="Times New Roman" panose="02020603050405020304" pitchFamily="18" charset="0"/>
              </a:rPr>
              <a:t> Fernández, Francisco Pérez Grimaldi</a:t>
            </a:r>
            <a:r>
              <a:rPr lang="es-ES" sz="900" dirty="0">
                <a:effectLst/>
                <a:latin typeface="Calibri" panose="020F0502020204030204" pitchFamily="34" charset="0"/>
                <a:ea typeface="Times New Roman" panose="02020603050405020304" pitchFamily="18" charset="0"/>
              </a:rPr>
              <a:t>, Pedro </a:t>
            </a:r>
            <a:r>
              <a:rPr lang="es-ES" sz="900" dirty="0" err="1">
                <a:effectLst/>
                <a:latin typeface="Calibri" panose="020F0502020204030204" pitchFamily="34" charset="0"/>
                <a:ea typeface="Times New Roman" panose="02020603050405020304" pitchFamily="18" charset="0"/>
              </a:rPr>
              <a:t>Erdozain</a:t>
            </a:r>
            <a:r>
              <a:rPr lang="es-ES" sz="900" dirty="0">
                <a:effectLst/>
                <a:latin typeface="Calibri" panose="020F0502020204030204" pitchFamily="34" charset="0"/>
                <a:ea typeface="Times New Roman" panose="02020603050405020304" pitchFamily="18" charset="0"/>
              </a:rPr>
              <a:t> Pérez, Daniela Santos Medina, José Gregorio Soto Campos. </a:t>
            </a:r>
            <a:r>
              <a:rPr lang="es-ES" sz="900" dirty="0">
                <a:effectLst/>
                <a:latin typeface="Calibri" panose="020F0502020204030204" pitchFamily="34" charset="0"/>
                <a:ea typeface="Calibri" panose="020F0502020204030204" pitchFamily="34" charset="0"/>
                <a:cs typeface="Times New Roman" panose="02020603050405020304" pitchFamily="18" charset="0"/>
              </a:rPr>
              <a:t>Hospital Universitario Jerez de la Frontera. </a:t>
            </a:r>
          </a:p>
        </p:txBody>
      </p:sp>
      <p:graphicFrame>
        <p:nvGraphicFramePr>
          <p:cNvPr id="10" name="Tabla 12">
            <a:extLst>
              <a:ext uri="{FF2B5EF4-FFF2-40B4-BE49-F238E27FC236}">
                <a16:creationId xmlns:a16="http://schemas.microsoft.com/office/drawing/2014/main" id="{B36011F3-F4FF-AE7B-1332-2776D8B34B2F}"/>
              </a:ext>
            </a:extLst>
          </p:cNvPr>
          <p:cNvGraphicFramePr>
            <a:graphicFrameLocks noGrp="1"/>
          </p:cNvGraphicFramePr>
          <p:nvPr>
            <p:extLst>
              <p:ext uri="{D42A27DB-BD31-4B8C-83A1-F6EECF244321}">
                <p14:modId xmlns:p14="http://schemas.microsoft.com/office/powerpoint/2010/main" val="1409598361"/>
              </p:ext>
            </p:extLst>
          </p:nvPr>
        </p:nvGraphicFramePr>
        <p:xfrm>
          <a:off x="4376750" y="1353117"/>
          <a:ext cx="4533477" cy="2959292"/>
        </p:xfrm>
        <a:graphic>
          <a:graphicData uri="http://schemas.openxmlformats.org/drawingml/2006/table">
            <a:tbl>
              <a:tblPr firstRow="1" bandRow="1">
                <a:tableStyleId>{5C22544A-7EE6-4342-B048-85BDC9FD1C3A}</a:tableStyleId>
              </a:tblPr>
              <a:tblGrid>
                <a:gridCol w="1275370">
                  <a:extLst>
                    <a:ext uri="{9D8B030D-6E8A-4147-A177-3AD203B41FA5}">
                      <a16:colId xmlns:a16="http://schemas.microsoft.com/office/drawing/2014/main" val="3201758603"/>
                    </a:ext>
                  </a:extLst>
                </a:gridCol>
                <a:gridCol w="946695">
                  <a:extLst>
                    <a:ext uri="{9D8B030D-6E8A-4147-A177-3AD203B41FA5}">
                      <a16:colId xmlns:a16="http://schemas.microsoft.com/office/drawing/2014/main" val="1533535121"/>
                    </a:ext>
                  </a:extLst>
                </a:gridCol>
                <a:gridCol w="1069529">
                  <a:extLst>
                    <a:ext uri="{9D8B030D-6E8A-4147-A177-3AD203B41FA5}">
                      <a16:colId xmlns:a16="http://schemas.microsoft.com/office/drawing/2014/main" val="2922625172"/>
                    </a:ext>
                  </a:extLst>
                </a:gridCol>
                <a:gridCol w="1241883">
                  <a:extLst>
                    <a:ext uri="{9D8B030D-6E8A-4147-A177-3AD203B41FA5}">
                      <a16:colId xmlns:a16="http://schemas.microsoft.com/office/drawing/2014/main" val="4047072110"/>
                    </a:ext>
                  </a:extLst>
                </a:gridCol>
              </a:tblGrid>
              <a:tr h="333911">
                <a:tc gridSpan="4">
                  <a:txBody>
                    <a:bodyPr/>
                    <a:lstStyle/>
                    <a:p>
                      <a:pPr algn="ctr"/>
                      <a:r>
                        <a:rPr lang="es-ES" sz="1200" dirty="0">
                          <a:solidFill>
                            <a:schemeClr val="bg1"/>
                          </a:solidFill>
                          <a:latin typeface="+mn-lt"/>
                          <a:cs typeface="Times New Roman" panose="02020603050405020304" pitchFamily="18" charset="0"/>
                        </a:rPr>
                        <a:t>CARACTERÍSTICAS DE LA POBLACIÓN (n=154)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070C0"/>
                    </a:solidFill>
                  </a:tcPr>
                </a:tc>
                <a:tc hMerge="1">
                  <a:txBody>
                    <a:bodyPr/>
                    <a:lstStyle/>
                    <a:p>
                      <a:endParaRPr lang="es-E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es-E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es-E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847983391"/>
                  </a:ext>
                </a:extLst>
              </a:tr>
              <a:tr h="544460">
                <a:tc>
                  <a:txBody>
                    <a:bodyPr/>
                    <a:lstStyle/>
                    <a:p>
                      <a:pPr algn="ctr"/>
                      <a:r>
                        <a:rPr lang="es-ES" sz="1200" b="1" dirty="0">
                          <a:latin typeface="+mn-lt"/>
                          <a:cs typeface="Times New Roman" panose="02020603050405020304" pitchFamily="18" charset="0"/>
                        </a:rPr>
                        <a:t>Sexo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s-ES" sz="1200" dirty="0">
                          <a:latin typeface="+mn-lt"/>
                          <a:cs typeface="Times New Roman" panose="02020603050405020304" pitchFamily="18" charset="0"/>
                        </a:rPr>
                        <a:t>105 Mujeres</a:t>
                      </a:r>
                    </a:p>
                    <a:p>
                      <a:pPr algn="ctr"/>
                      <a:r>
                        <a:rPr lang="es-ES" sz="1200" dirty="0">
                          <a:latin typeface="+mn-lt"/>
                          <a:cs typeface="Times New Roman" panose="02020603050405020304" pitchFamily="18" charset="0"/>
                        </a:rPr>
                        <a:t>(68%)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s-ES" sz="1200" b="1" dirty="0">
                          <a:latin typeface="+mn-lt"/>
                          <a:cs typeface="Times New Roman" panose="02020603050405020304" pitchFamily="18" charset="0"/>
                        </a:rPr>
                        <a:t>IMC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s-ES" sz="1200" dirty="0">
                          <a:latin typeface="+mn-lt"/>
                          <a:cs typeface="Times New Roman" panose="02020603050405020304" pitchFamily="18" charset="0"/>
                        </a:rPr>
                        <a:t>Sobrepeso </a:t>
                      </a:r>
                    </a:p>
                    <a:p>
                      <a:pPr algn="ctr"/>
                      <a:r>
                        <a:rPr lang="es-ES" sz="1200" dirty="0">
                          <a:latin typeface="+mn-lt"/>
                          <a:cs typeface="Times New Roman" panose="02020603050405020304" pitchFamily="18" charset="0"/>
                        </a:rPr>
                        <a:t>(IMC &gt;30)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41905207"/>
                  </a:ext>
                </a:extLst>
              </a:tr>
              <a:tr h="544460">
                <a:tc>
                  <a:txBody>
                    <a:bodyPr/>
                    <a:lstStyle/>
                    <a:p>
                      <a:pPr algn="ctr"/>
                      <a:r>
                        <a:rPr lang="es-ES" sz="1200" b="1" dirty="0">
                          <a:latin typeface="+mn-lt"/>
                          <a:cs typeface="Times New Roman" panose="02020603050405020304" pitchFamily="18" charset="0"/>
                        </a:rPr>
                        <a:t>Edad media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s-ES" sz="1200" dirty="0">
                          <a:latin typeface="+mn-lt"/>
                          <a:cs typeface="Times New Roman" panose="02020603050405020304" pitchFamily="18" charset="0"/>
                        </a:rPr>
                        <a:t>60 años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s-ES" sz="1200" b="1" dirty="0" err="1">
                          <a:latin typeface="+mn-lt"/>
                          <a:cs typeface="Times New Roman" panose="02020603050405020304" pitchFamily="18" charset="0"/>
                        </a:rPr>
                        <a:t>Háb</a:t>
                      </a:r>
                      <a:r>
                        <a:rPr lang="es-ES" sz="1200" b="1" dirty="0">
                          <a:latin typeface="+mn-lt"/>
                          <a:cs typeface="Times New Roman" panose="02020603050405020304" pitchFamily="18" charset="0"/>
                        </a:rPr>
                        <a:t>. tóxicos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s-ES" sz="1200" dirty="0">
                          <a:latin typeface="+mn-lt"/>
                          <a:cs typeface="Times New Roman" panose="02020603050405020304" pitchFamily="18" charset="0"/>
                        </a:rPr>
                        <a:t>81 exfumadores (53%)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62155465"/>
                  </a:ext>
                </a:extLst>
              </a:tr>
              <a:tr h="544460">
                <a:tc>
                  <a:txBody>
                    <a:bodyPr/>
                    <a:lstStyle/>
                    <a:p>
                      <a:pPr algn="ctr"/>
                      <a:r>
                        <a:rPr lang="es-ES" sz="1200" b="1" dirty="0" err="1">
                          <a:latin typeface="+mn-lt"/>
                          <a:cs typeface="Times New Roman" panose="02020603050405020304" pitchFamily="18" charset="0"/>
                        </a:rPr>
                        <a:t>Omalizumab</a:t>
                      </a:r>
                      <a:endParaRPr lang="es-ES" sz="1200" b="1" dirty="0">
                        <a:latin typeface="+mn-lt"/>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s-ES" sz="1200" dirty="0">
                          <a:latin typeface="+mn-lt"/>
                          <a:cs typeface="Times New Roman" panose="02020603050405020304" pitchFamily="18" charset="0"/>
                        </a:rPr>
                        <a:t>9 (6%)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s-ES" sz="1200" b="1" dirty="0" err="1">
                          <a:latin typeface="+mn-lt"/>
                          <a:cs typeface="Times New Roman" panose="02020603050405020304" pitchFamily="18" charset="0"/>
                        </a:rPr>
                        <a:t>Mepolizumab</a:t>
                      </a:r>
                      <a:endParaRPr lang="es-ES" sz="1200" b="1" dirty="0">
                        <a:latin typeface="+mn-lt"/>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s-ES" sz="1200" dirty="0">
                          <a:latin typeface="+mn-lt"/>
                          <a:cs typeface="Times New Roman" panose="02020603050405020304" pitchFamily="18" charset="0"/>
                        </a:rPr>
                        <a:t>53 (34%)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99138918"/>
                  </a:ext>
                </a:extLst>
              </a:tr>
              <a:tr h="544460">
                <a:tc>
                  <a:txBody>
                    <a:bodyPr/>
                    <a:lstStyle/>
                    <a:p>
                      <a:pPr algn="ctr"/>
                      <a:r>
                        <a:rPr lang="es-ES" sz="1200" b="1" dirty="0" err="1">
                          <a:latin typeface="+mn-lt"/>
                          <a:cs typeface="Times New Roman" panose="02020603050405020304" pitchFamily="18" charset="0"/>
                        </a:rPr>
                        <a:t>Tezepelumab</a:t>
                      </a:r>
                      <a:endParaRPr lang="es-ES" sz="1200" b="1" dirty="0">
                        <a:latin typeface="+mn-lt"/>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s-ES" sz="1200" dirty="0">
                          <a:latin typeface="+mn-lt"/>
                          <a:cs typeface="Times New Roman" panose="02020603050405020304" pitchFamily="18" charset="0"/>
                        </a:rPr>
                        <a:t>22 (14%)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s-ES" sz="1200" b="1" dirty="0" err="1">
                          <a:latin typeface="+mn-lt"/>
                          <a:cs typeface="Times New Roman" panose="02020603050405020304" pitchFamily="18" charset="0"/>
                        </a:rPr>
                        <a:t>Benralizumab</a:t>
                      </a:r>
                      <a:endParaRPr lang="es-ES" sz="1200" b="1" dirty="0">
                        <a:latin typeface="+mn-lt"/>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s-ES" sz="1200" dirty="0">
                          <a:latin typeface="+mn-lt"/>
                          <a:cs typeface="Times New Roman" panose="02020603050405020304" pitchFamily="18" charset="0"/>
                        </a:rPr>
                        <a:t>44 (29%)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2022647"/>
                  </a:ext>
                </a:extLst>
              </a:tr>
              <a:tr h="351921">
                <a:tc>
                  <a:txBody>
                    <a:bodyPr/>
                    <a:lstStyle/>
                    <a:p>
                      <a:pPr algn="ctr"/>
                      <a:r>
                        <a:rPr lang="es-ES" sz="1200" b="1" dirty="0" err="1">
                          <a:latin typeface="+mn-lt"/>
                          <a:cs typeface="Times New Roman" panose="02020603050405020304" pitchFamily="18" charset="0"/>
                        </a:rPr>
                        <a:t>Dupilumab</a:t>
                      </a:r>
                      <a:endParaRPr lang="es-ES" sz="1200" b="1" dirty="0">
                        <a:latin typeface="+mn-lt"/>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r>
                        <a:rPr lang="es-ES" sz="1200" dirty="0">
                          <a:latin typeface="+mn-lt"/>
                          <a:cs typeface="Times New Roman" panose="02020603050405020304" pitchFamily="18" charset="0"/>
                        </a:rPr>
                        <a:t>26 (17%)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endParaRPr lang="es-ES" sz="1200" b="1" dirty="0">
                        <a:latin typeface="+mn-lt"/>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40000"/>
                        <a:lumOff val="60000"/>
                      </a:schemeClr>
                    </a:solidFill>
                  </a:tcPr>
                </a:tc>
                <a:tc>
                  <a:txBody>
                    <a:bodyPr/>
                    <a:lstStyle/>
                    <a:p>
                      <a:pPr algn="ctr"/>
                      <a:endParaRPr lang="es-ES" sz="1200" dirty="0">
                        <a:latin typeface="+mn-lt"/>
                        <a:cs typeface="Times New Roman" panose="02020603050405020304" pitchFamily="18"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6508345"/>
                  </a:ext>
                </a:extLst>
              </a:tr>
            </a:tbl>
          </a:graphicData>
        </a:graphic>
      </p:graphicFrame>
      <p:sp>
        <p:nvSpPr>
          <p:cNvPr id="11" name="CuadroTexto 10">
            <a:extLst>
              <a:ext uri="{FF2B5EF4-FFF2-40B4-BE49-F238E27FC236}">
                <a16:creationId xmlns:a16="http://schemas.microsoft.com/office/drawing/2014/main" id="{67D5E7BF-F72E-2DC9-0F86-D0E5257C9D10}"/>
              </a:ext>
            </a:extLst>
          </p:cNvPr>
          <p:cNvSpPr txBox="1"/>
          <p:nvPr/>
        </p:nvSpPr>
        <p:spPr>
          <a:xfrm>
            <a:off x="9423400" y="2120900"/>
            <a:ext cx="184731" cy="369332"/>
          </a:xfrm>
          <a:prstGeom prst="rect">
            <a:avLst/>
          </a:prstGeom>
          <a:noFill/>
        </p:spPr>
        <p:txBody>
          <a:bodyPr wrap="none" rtlCol="0">
            <a:spAutoFit/>
          </a:bodyPr>
          <a:lstStyle/>
          <a:p>
            <a:endParaRPr lang="es-ES" dirty="0"/>
          </a:p>
        </p:txBody>
      </p:sp>
      <p:sp>
        <p:nvSpPr>
          <p:cNvPr id="12" name="1 Título">
            <a:extLst>
              <a:ext uri="{FF2B5EF4-FFF2-40B4-BE49-F238E27FC236}">
                <a16:creationId xmlns:a16="http://schemas.microsoft.com/office/drawing/2014/main" id="{478E0810-23C0-8021-0CAF-7EED8544F635}"/>
              </a:ext>
            </a:extLst>
          </p:cNvPr>
          <p:cNvSpPr txBox="1">
            <a:spLocks/>
          </p:cNvSpPr>
          <p:nvPr/>
        </p:nvSpPr>
        <p:spPr>
          <a:xfrm>
            <a:off x="0" y="-20538"/>
            <a:ext cx="9170129" cy="259944"/>
          </a:xfrm>
          <a:prstGeom prst="rect">
            <a:avLst/>
          </a:prstGeom>
          <a:solidFill>
            <a:schemeClr val="tx2">
              <a:lumMod val="60000"/>
              <a:lumOff val="40000"/>
            </a:schemeClr>
          </a:solidFill>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800" b="1" dirty="0">
                <a:solidFill>
                  <a:schemeClr val="bg1"/>
                </a:solidFill>
                <a:effectLst/>
                <a:latin typeface="Arial Rounded MT Bold" panose="020F0704030504030204" pitchFamily="34" charset="77"/>
                <a:ea typeface="Times New Roman" panose="02020603050405020304" pitchFamily="18" charset="0"/>
              </a:rPr>
              <a:t>”</a:t>
            </a:r>
            <a:r>
              <a:rPr lang="es-ES" sz="1800" b="1" dirty="0">
                <a:solidFill>
                  <a:schemeClr val="bg1"/>
                </a:solidFill>
                <a:latin typeface="Arial Rounded MT Bold" panose="020F0704030504030204" pitchFamily="34" charset="77"/>
                <a:ea typeface="Times New Roman" panose="02020603050405020304" pitchFamily="18" charset="0"/>
              </a:rPr>
              <a:t>MÁS ALLÁ DEL CONTROL CLÍNICO: ESTABILIDAD DE LA FUNCIÓN PULMONAR CON BIOLÓGICOS EN ASMA GRAVE”</a:t>
            </a:r>
            <a:endParaRPr lang="es-ES" sz="1800" dirty="0">
              <a:solidFill>
                <a:schemeClr val="bg1"/>
              </a:solidFill>
              <a:effectLst/>
              <a:latin typeface="Arial Rounded MT Bold" panose="020F0704030504030204" pitchFamily="34" charset="77"/>
              <a:ea typeface="Times New Roman" panose="02020603050405020304" pitchFamily="18" charset="0"/>
            </a:endParaRPr>
          </a:p>
        </p:txBody>
      </p:sp>
      <p:sp>
        <p:nvSpPr>
          <p:cNvPr id="13" name="CuadroTexto 12">
            <a:extLst>
              <a:ext uri="{FF2B5EF4-FFF2-40B4-BE49-F238E27FC236}">
                <a16:creationId xmlns:a16="http://schemas.microsoft.com/office/drawing/2014/main" id="{D722B17E-CD83-2564-AE26-EE2B9B919433}"/>
              </a:ext>
            </a:extLst>
          </p:cNvPr>
          <p:cNvSpPr txBox="1"/>
          <p:nvPr/>
        </p:nvSpPr>
        <p:spPr>
          <a:xfrm>
            <a:off x="4372986" y="4300522"/>
            <a:ext cx="4807526" cy="215444"/>
          </a:xfrm>
          <a:prstGeom prst="rect">
            <a:avLst/>
          </a:prstGeom>
          <a:noFill/>
        </p:spPr>
        <p:txBody>
          <a:bodyPr wrap="square">
            <a:spAutoFit/>
          </a:bodyPr>
          <a:lstStyle/>
          <a:p>
            <a:r>
              <a:rPr lang="es-ES" sz="800" dirty="0"/>
              <a:t>Resultados expresados como </a:t>
            </a:r>
            <a:r>
              <a:rPr lang="es-ES" sz="800" dirty="0" err="1"/>
              <a:t>Nº</a:t>
            </a:r>
            <a:r>
              <a:rPr lang="es-ES" sz="800" dirty="0"/>
              <a:t> (%) </a:t>
            </a:r>
            <a:endParaRPr lang="es-E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F784A05-36EF-E9F0-7D75-49BB0A60E6A1}"/>
              </a:ext>
            </a:extLst>
          </p:cNvPr>
          <p:cNvSpPr txBox="1"/>
          <p:nvPr/>
        </p:nvSpPr>
        <p:spPr>
          <a:xfrm>
            <a:off x="107672" y="615118"/>
            <a:ext cx="8853695" cy="369332"/>
          </a:xfrm>
          <a:prstGeom prst="rect">
            <a:avLst/>
          </a:prstGeom>
          <a:ln>
            <a:solidFill>
              <a:schemeClr val="tx2">
                <a:lumMod val="60000"/>
                <a:lumOff val="40000"/>
              </a:schemeClr>
            </a:solidFill>
          </a:ln>
        </p:spPr>
        <p:style>
          <a:lnRef idx="2">
            <a:schemeClr val="accent3"/>
          </a:lnRef>
          <a:fillRef idx="1">
            <a:schemeClr val="lt1"/>
          </a:fillRef>
          <a:effectRef idx="0">
            <a:schemeClr val="accent3"/>
          </a:effectRef>
          <a:fontRef idx="minor">
            <a:schemeClr val="dk1"/>
          </a:fontRef>
        </p:style>
        <p:txBody>
          <a:bodyPr wrap="square" rtlCol="0" anchor="ctr">
            <a:spAutoFit/>
          </a:bodyPr>
          <a:lstStyle/>
          <a:p>
            <a:pPr algn="ctr"/>
            <a:r>
              <a:rPr lang="es-ES" b="1" dirty="0"/>
              <a:t>RESULTADOS      </a:t>
            </a:r>
          </a:p>
        </p:txBody>
      </p:sp>
      <p:sp>
        <p:nvSpPr>
          <p:cNvPr id="3" name="CuadroTexto 2">
            <a:extLst>
              <a:ext uri="{FF2B5EF4-FFF2-40B4-BE49-F238E27FC236}">
                <a16:creationId xmlns:a16="http://schemas.microsoft.com/office/drawing/2014/main" id="{39329A6C-B8D8-69D6-8798-7B96796B8C2E}"/>
              </a:ext>
            </a:extLst>
          </p:cNvPr>
          <p:cNvSpPr txBox="1"/>
          <p:nvPr/>
        </p:nvSpPr>
        <p:spPr>
          <a:xfrm>
            <a:off x="107672" y="4061740"/>
            <a:ext cx="8995307" cy="369332"/>
          </a:xfrm>
          <a:prstGeom prst="rect">
            <a:avLst/>
          </a:prstGeom>
          <a:ln>
            <a:solidFill>
              <a:schemeClr val="tx2">
                <a:lumMod val="60000"/>
                <a:lumOff val="40000"/>
              </a:schemeClr>
            </a:solidFill>
          </a:ln>
        </p:spPr>
        <p:style>
          <a:lnRef idx="2">
            <a:schemeClr val="accent3"/>
          </a:lnRef>
          <a:fillRef idx="1">
            <a:schemeClr val="lt1"/>
          </a:fillRef>
          <a:effectRef idx="0">
            <a:schemeClr val="accent3"/>
          </a:effectRef>
          <a:fontRef idx="minor">
            <a:schemeClr val="dk1"/>
          </a:fontRef>
        </p:style>
        <p:txBody>
          <a:bodyPr wrap="square" rtlCol="0" anchor="ctr">
            <a:spAutoFit/>
          </a:bodyPr>
          <a:lstStyle/>
          <a:p>
            <a:pPr algn="ctr"/>
            <a:r>
              <a:rPr lang="es-ES" b="1" dirty="0"/>
              <a:t>CONCLUSIONES</a:t>
            </a:r>
          </a:p>
        </p:txBody>
      </p:sp>
      <p:sp>
        <p:nvSpPr>
          <p:cNvPr id="4" name="CuadroTexto 3">
            <a:extLst>
              <a:ext uri="{FF2B5EF4-FFF2-40B4-BE49-F238E27FC236}">
                <a16:creationId xmlns:a16="http://schemas.microsoft.com/office/drawing/2014/main" id="{8945B334-4CC3-2AA4-931E-3EDBF1BDB569}"/>
              </a:ext>
            </a:extLst>
          </p:cNvPr>
          <p:cNvSpPr txBox="1"/>
          <p:nvPr/>
        </p:nvSpPr>
        <p:spPr>
          <a:xfrm>
            <a:off x="14663" y="4443958"/>
            <a:ext cx="9140801" cy="716991"/>
          </a:xfrm>
          <a:prstGeom prst="rect">
            <a:avLst/>
          </a:prstGeom>
          <a:solidFill>
            <a:schemeClr val="bg1"/>
          </a:solidFill>
        </p:spPr>
        <p:txBody>
          <a:bodyPr wrap="square">
            <a:spAutoFit/>
          </a:bodyPr>
          <a:lstStyle/>
          <a:p>
            <a:pPr algn="just">
              <a:lnSpc>
                <a:spcPct val="115000"/>
              </a:lnSpc>
            </a:pPr>
            <a:r>
              <a:rPr lang="es-ES" sz="1200" dirty="0">
                <a:effectLst/>
                <a:ea typeface="Calibri" panose="020F0502020204030204" pitchFamily="34" charset="0"/>
                <a:cs typeface="Times New Roman" panose="02020603050405020304" pitchFamily="18" charset="0"/>
              </a:rPr>
              <a:t>Los tratamientos biológicos en asma grave además de mejorar el control de la enfermedad, reducir exacerbaciones y el uso de corticoides sistémicos, permiten recuperar función pulmonar. En nuestra serie, en vida real, los fármacos que ha demostrado más eficacia son </a:t>
            </a:r>
            <a:r>
              <a:rPr lang="es-ES" sz="1200" dirty="0" err="1">
                <a:effectLst/>
                <a:ea typeface="Calibri" panose="020F0502020204030204" pitchFamily="34" charset="0"/>
                <a:cs typeface="Times New Roman" panose="02020603050405020304" pitchFamily="18" charset="0"/>
              </a:rPr>
              <a:t>Benralizumab</a:t>
            </a:r>
            <a:r>
              <a:rPr lang="es-ES" sz="1200" dirty="0">
                <a:effectLst/>
                <a:ea typeface="Calibri" panose="020F0502020204030204" pitchFamily="34" charset="0"/>
                <a:cs typeface="Times New Roman" panose="02020603050405020304" pitchFamily="18" charset="0"/>
              </a:rPr>
              <a:t> y </a:t>
            </a:r>
            <a:r>
              <a:rPr lang="es-ES" sz="1200" dirty="0" err="1">
                <a:effectLst/>
                <a:ea typeface="Calibri" panose="020F0502020204030204" pitchFamily="34" charset="0"/>
                <a:cs typeface="Times New Roman" panose="02020603050405020304" pitchFamily="18" charset="0"/>
              </a:rPr>
              <a:t>Dupilumab</a:t>
            </a:r>
            <a:r>
              <a:rPr lang="es-ES" sz="1200" dirty="0">
                <a:effectLst/>
                <a:ea typeface="Calibri" panose="020F0502020204030204" pitchFamily="34" charset="0"/>
                <a:cs typeface="Times New Roman" panose="02020603050405020304" pitchFamily="18" charset="0"/>
              </a:rPr>
              <a:t> por lo creemos que estos fármacos deben ser considerados inicialmente en este fenotipo de pacientes de asma grave con PAO.</a:t>
            </a:r>
            <a:r>
              <a:rPr lang="es-ES" sz="1200" dirty="0">
                <a:effectLst/>
              </a:rPr>
              <a:t> </a:t>
            </a:r>
            <a:r>
              <a:rPr lang="es-ES" sz="1200" dirty="0">
                <a:effectLst/>
                <a:ea typeface="Arial" panose="020B0604020202020204" pitchFamily="34" charset="0"/>
                <a:cs typeface="Times New Roman" panose="02020603050405020304" pitchFamily="18" charset="0"/>
              </a:rPr>
              <a:t> </a:t>
            </a:r>
          </a:p>
        </p:txBody>
      </p:sp>
      <p:sp>
        <p:nvSpPr>
          <p:cNvPr id="5" name="CuadroTexto 4">
            <a:extLst>
              <a:ext uri="{FF2B5EF4-FFF2-40B4-BE49-F238E27FC236}">
                <a16:creationId xmlns:a16="http://schemas.microsoft.com/office/drawing/2014/main" id="{46C57ADA-E420-3D4D-CDDE-D1374DB0629A}"/>
              </a:ext>
            </a:extLst>
          </p:cNvPr>
          <p:cNvSpPr txBox="1"/>
          <p:nvPr/>
        </p:nvSpPr>
        <p:spPr>
          <a:xfrm>
            <a:off x="31753" y="371710"/>
            <a:ext cx="9136918" cy="233975"/>
          </a:xfrm>
          <a:prstGeom prst="rect">
            <a:avLst/>
          </a:prstGeom>
          <a:solidFill>
            <a:schemeClr val="bg1"/>
          </a:solidFill>
        </p:spPr>
        <p:txBody>
          <a:bodyPr wrap="square">
            <a:spAutoFit/>
          </a:bodyPr>
          <a:lstStyle/>
          <a:p>
            <a:pPr algn="ctr">
              <a:lnSpc>
                <a:spcPct val="107000"/>
              </a:lnSpc>
              <a:spcAft>
                <a:spcPts val="800"/>
              </a:spcAft>
            </a:pPr>
            <a:r>
              <a:rPr lang="es-ES" sz="900" dirty="0">
                <a:effectLst/>
                <a:latin typeface="Calibri" panose="020F0502020204030204" pitchFamily="34" charset="0"/>
                <a:ea typeface="Calibri" panose="020F0502020204030204" pitchFamily="34" charset="0"/>
                <a:cs typeface="Times New Roman" panose="02020603050405020304" pitchFamily="18" charset="0"/>
              </a:rPr>
              <a:t>Isabel Romero Espejo, </a:t>
            </a:r>
            <a:r>
              <a:rPr lang="es-ES" sz="900" dirty="0">
                <a:latin typeface="Calibri" panose="020F0502020204030204" pitchFamily="34" charset="0"/>
                <a:ea typeface="Calibri" panose="020F0502020204030204" pitchFamily="34" charset="0"/>
                <a:cs typeface="Times New Roman" panose="02020603050405020304" pitchFamily="18" charset="0"/>
              </a:rPr>
              <a:t>Alba </a:t>
            </a:r>
            <a:r>
              <a:rPr lang="es-ES" sz="900" dirty="0" err="1">
                <a:latin typeface="Calibri" panose="020F0502020204030204" pitchFamily="34" charset="0"/>
                <a:ea typeface="Calibri" panose="020F0502020204030204" pitchFamily="34" charset="0"/>
                <a:cs typeface="Times New Roman" panose="02020603050405020304" pitchFamily="18" charset="0"/>
              </a:rPr>
              <a:t>Villafáñez</a:t>
            </a:r>
            <a:r>
              <a:rPr lang="es-ES" sz="900" dirty="0">
                <a:latin typeface="Calibri" panose="020F0502020204030204" pitchFamily="34" charset="0"/>
                <a:ea typeface="Calibri" panose="020F0502020204030204" pitchFamily="34" charset="0"/>
                <a:cs typeface="Times New Roman" panose="02020603050405020304" pitchFamily="18" charset="0"/>
              </a:rPr>
              <a:t> Fernández, Francisco Pérez Grimaldi</a:t>
            </a:r>
            <a:r>
              <a:rPr lang="es-ES" sz="900" dirty="0">
                <a:effectLst/>
                <a:latin typeface="Calibri" panose="020F0502020204030204" pitchFamily="34" charset="0"/>
                <a:ea typeface="Times New Roman" panose="02020603050405020304" pitchFamily="18" charset="0"/>
              </a:rPr>
              <a:t>, Pedro </a:t>
            </a:r>
            <a:r>
              <a:rPr lang="es-ES" sz="900" dirty="0" err="1">
                <a:effectLst/>
                <a:latin typeface="Calibri" panose="020F0502020204030204" pitchFamily="34" charset="0"/>
                <a:ea typeface="Times New Roman" panose="02020603050405020304" pitchFamily="18" charset="0"/>
              </a:rPr>
              <a:t>Erdozain</a:t>
            </a:r>
            <a:r>
              <a:rPr lang="es-ES" sz="900" dirty="0">
                <a:effectLst/>
                <a:latin typeface="Calibri" panose="020F0502020204030204" pitchFamily="34" charset="0"/>
                <a:ea typeface="Times New Roman" panose="02020603050405020304" pitchFamily="18" charset="0"/>
              </a:rPr>
              <a:t> Pérez, Daniela Santos Medina, José Gregorio Soto Campos. </a:t>
            </a:r>
            <a:r>
              <a:rPr lang="es-ES" sz="900" dirty="0">
                <a:effectLst/>
                <a:latin typeface="Calibri" panose="020F0502020204030204" pitchFamily="34" charset="0"/>
                <a:ea typeface="Calibri" panose="020F0502020204030204" pitchFamily="34" charset="0"/>
                <a:cs typeface="Times New Roman" panose="02020603050405020304" pitchFamily="18" charset="0"/>
              </a:rPr>
              <a:t>Hospital Universitario Jerez de la Frontera. </a:t>
            </a:r>
          </a:p>
        </p:txBody>
      </p:sp>
      <p:sp>
        <p:nvSpPr>
          <p:cNvPr id="6" name="1 Título">
            <a:extLst>
              <a:ext uri="{FF2B5EF4-FFF2-40B4-BE49-F238E27FC236}">
                <a16:creationId xmlns:a16="http://schemas.microsoft.com/office/drawing/2014/main" id="{621A090A-06C8-90BD-A03E-2990DCBFABB5}"/>
              </a:ext>
            </a:extLst>
          </p:cNvPr>
          <p:cNvSpPr txBox="1">
            <a:spLocks/>
          </p:cNvSpPr>
          <p:nvPr/>
        </p:nvSpPr>
        <p:spPr>
          <a:xfrm>
            <a:off x="0" y="-20538"/>
            <a:ext cx="9170129" cy="382815"/>
          </a:xfrm>
          <a:prstGeom prst="rect">
            <a:avLst/>
          </a:prstGeom>
          <a:solidFill>
            <a:schemeClr val="tx2">
              <a:lumMod val="60000"/>
              <a:lumOff val="40000"/>
            </a:schemeClr>
          </a:solidFill>
        </p:spPr>
        <p:txBody>
          <a:bodyPr vert="horz" lIns="91440" tIns="45720" rIns="91440" bIns="45720" rtlCol="0" anchor="ctr">
            <a:normAutofit fontScale="6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ES" sz="1800" b="1" dirty="0">
                <a:solidFill>
                  <a:schemeClr val="bg1"/>
                </a:solidFill>
                <a:effectLst/>
                <a:latin typeface="Arial Rounded MT Bold" panose="020F0704030504030204" pitchFamily="34" charset="77"/>
                <a:ea typeface="Times New Roman" panose="02020603050405020304" pitchFamily="18" charset="0"/>
              </a:rPr>
              <a:t>”</a:t>
            </a:r>
            <a:r>
              <a:rPr lang="es-ES" sz="1800" b="1" dirty="0">
                <a:solidFill>
                  <a:schemeClr val="bg1"/>
                </a:solidFill>
                <a:latin typeface="Arial Rounded MT Bold" panose="020F0704030504030204" pitchFamily="34" charset="77"/>
                <a:ea typeface="Times New Roman" panose="02020603050405020304" pitchFamily="18" charset="0"/>
              </a:rPr>
              <a:t>MÁS ALLÁ DEL CONTROL CLÍNICO: ESTABILIDAD DE LA FUNCIÓN PULMONAR CON BIOLÓGICOS EN ASMA GRAVE”</a:t>
            </a:r>
            <a:endParaRPr lang="es-ES" sz="1800" dirty="0">
              <a:solidFill>
                <a:schemeClr val="bg1"/>
              </a:solidFill>
              <a:effectLst/>
              <a:latin typeface="Arial Rounded MT Bold" panose="020F0704030504030204" pitchFamily="34" charset="77"/>
              <a:ea typeface="Times New Roman" panose="02020603050405020304" pitchFamily="18" charset="0"/>
            </a:endParaRPr>
          </a:p>
        </p:txBody>
      </p:sp>
      <p:sp>
        <p:nvSpPr>
          <p:cNvPr id="7" name="CuadroTexto 6">
            <a:extLst>
              <a:ext uri="{FF2B5EF4-FFF2-40B4-BE49-F238E27FC236}">
                <a16:creationId xmlns:a16="http://schemas.microsoft.com/office/drawing/2014/main" id="{0ED8D2C8-A6C9-0C18-F06B-C6F40F4F590E}"/>
              </a:ext>
            </a:extLst>
          </p:cNvPr>
          <p:cNvSpPr txBox="1"/>
          <p:nvPr/>
        </p:nvSpPr>
        <p:spPr>
          <a:xfrm>
            <a:off x="96448" y="3478624"/>
            <a:ext cx="3153373" cy="430887"/>
          </a:xfrm>
          <a:prstGeom prst="rect">
            <a:avLst/>
          </a:prstGeom>
          <a:noFill/>
          <a:ln w="38100">
            <a:solidFill>
              <a:srgbClr val="FF0000"/>
            </a:solidFill>
          </a:ln>
        </p:spPr>
        <p:txBody>
          <a:bodyPr wrap="square">
            <a:spAutoFit/>
          </a:bodyPr>
          <a:lstStyle/>
          <a:p>
            <a:pPr algn="ctr"/>
            <a:r>
              <a:rPr lang="es-ES" sz="1050" b="1" dirty="0">
                <a:effectLst/>
                <a:latin typeface="Calibri" panose="020F0502020204030204" pitchFamily="34" charset="0"/>
                <a:ea typeface="Calibri" panose="020F0502020204030204" pitchFamily="34" charset="0"/>
                <a:cs typeface="Times New Roman" panose="02020603050405020304" pitchFamily="18" charset="0"/>
              </a:rPr>
              <a:t>Ninguno de los fármacos evaluados se asocia con un deterioro de la función pulmonar. </a:t>
            </a:r>
            <a:endParaRPr lang="es-ES" sz="1050" b="1" dirty="0"/>
          </a:p>
        </p:txBody>
      </p:sp>
      <p:sp>
        <p:nvSpPr>
          <p:cNvPr id="8" name="CuadroTexto 7">
            <a:extLst>
              <a:ext uri="{FF2B5EF4-FFF2-40B4-BE49-F238E27FC236}">
                <a16:creationId xmlns:a16="http://schemas.microsoft.com/office/drawing/2014/main" id="{BF3188CD-E5E1-751E-C9D5-3B397337BF29}"/>
              </a:ext>
            </a:extLst>
          </p:cNvPr>
          <p:cNvSpPr txBox="1"/>
          <p:nvPr/>
        </p:nvSpPr>
        <p:spPr>
          <a:xfrm>
            <a:off x="3446546" y="3456438"/>
            <a:ext cx="5601006" cy="453073"/>
          </a:xfrm>
          <a:prstGeom prst="rect">
            <a:avLst/>
          </a:prstGeom>
          <a:noFill/>
          <a:ln w="38100">
            <a:solidFill>
              <a:srgbClr val="FF0000"/>
            </a:solidFill>
          </a:ln>
        </p:spPr>
        <p:txBody>
          <a:bodyPr wrap="square" rtlCol="0">
            <a:spAutoFit/>
          </a:bodyPr>
          <a:lstStyle/>
          <a:p>
            <a:pPr algn="ctr">
              <a:lnSpc>
                <a:spcPct val="115000"/>
              </a:lnSpc>
            </a:pPr>
            <a:r>
              <a:rPr lang="es-ES" sz="1050" b="1" kern="100" dirty="0" err="1">
                <a:effectLst/>
                <a:latin typeface="Calibri" panose="020F0502020204030204" pitchFamily="34" charset="0"/>
                <a:ea typeface="Calibri" panose="020F0502020204030204" pitchFamily="34" charset="0"/>
                <a:cs typeface="Times New Roman" panose="02020603050405020304" pitchFamily="18" charset="0"/>
              </a:rPr>
              <a:t>Benralizumab</a:t>
            </a:r>
            <a:r>
              <a:rPr lang="es-ES" sz="1050" b="1" kern="100" dirty="0">
                <a:effectLst/>
                <a:latin typeface="Calibri" panose="020F0502020204030204" pitchFamily="34" charset="0"/>
                <a:ea typeface="Calibri" panose="020F0502020204030204" pitchFamily="34" charset="0"/>
                <a:cs typeface="Times New Roman" panose="02020603050405020304" pitchFamily="18" charset="0"/>
              </a:rPr>
              <a:t> y </a:t>
            </a:r>
            <a:r>
              <a:rPr lang="es-ES" sz="1050" b="1" kern="100" dirty="0" err="1">
                <a:effectLst/>
                <a:latin typeface="Calibri" panose="020F0502020204030204" pitchFamily="34" charset="0"/>
                <a:ea typeface="Calibri" panose="020F0502020204030204" pitchFamily="34" charset="0"/>
                <a:cs typeface="Times New Roman" panose="02020603050405020304" pitchFamily="18" charset="0"/>
              </a:rPr>
              <a:t>Dupilumab</a:t>
            </a:r>
            <a:r>
              <a:rPr lang="es-ES" sz="1050" b="1" kern="100" dirty="0">
                <a:effectLst/>
                <a:latin typeface="Calibri" panose="020F0502020204030204" pitchFamily="34" charset="0"/>
                <a:ea typeface="Calibri" panose="020F0502020204030204" pitchFamily="34" charset="0"/>
                <a:cs typeface="Times New Roman" panose="02020603050405020304" pitchFamily="18" charset="0"/>
              </a:rPr>
              <a:t> inducen una mejoría funcional en más del 50% de los pacientes. En el caso de </a:t>
            </a:r>
            <a:r>
              <a:rPr lang="es-ES" sz="1050" b="1" kern="100" dirty="0" err="1">
                <a:effectLst/>
                <a:latin typeface="Calibri" panose="020F0502020204030204" pitchFamily="34" charset="0"/>
                <a:ea typeface="Calibri" panose="020F0502020204030204" pitchFamily="34" charset="0"/>
                <a:cs typeface="Times New Roman" panose="02020603050405020304" pitchFamily="18" charset="0"/>
              </a:rPr>
              <a:t>Omalizumab</a:t>
            </a:r>
            <a:r>
              <a:rPr lang="es-ES" sz="1050" b="1" kern="100" dirty="0">
                <a:effectLst/>
                <a:latin typeface="Calibri" panose="020F0502020204030204" pitchFamily="34" charset="0"/>
                <a:ea typeface="Calibri" panose="020F0502020204030204" pitchFamily="34" charset="0"/>
                <a:cs typeface="Times New Roman" panose="02020603050405020304" pitchFamily="18" charset="0"/>
              </a:rPr>
              <a:t>, </a:t>
            </a:r>
            <a:r>
              <a:rPr lang="es-ES" sz="1050" b="1" kern="100" dirty="0" err="1">
                <a:effectLst/>
                <a:latin typeface="Calibri" panose="020F0502020204030204" pitchFamily="34" charset="0"/>
                <a:ea typeface="Calibri" panose="020F0502020204030204" pitchFamily="34" charset="0"/>
                <a:cs typeface="Times New Roman" panose="02020603050405020304" pitchFamily="18" charset="0"/>
              </a:rPr>
              <a:t>Mepolizumab</a:t>
            </a:r>
            <a:r>
              <a:rPr lang="es-ES" sz="1050" b="1" kern="100" dirty="0">
                <a:effectLst/>
                <a:latin typeface="Calibri" panose="020F0502020204030204" pitchFamily="34" charset="0"/>
                <a:ea typeface="Calibri" panose="020F0502020204030204" pitchFamily="34" charset="0"/>
                <a:cs typeface="Times New Roman" panose="02020603050405020304" pitchFamily="18" charset="0"/>
              </a:rPr>
              <a:t> y </a:t>
            </a:r>
            <a:r>
              <a:rPr lang="es-ES" sz="1050" b="1" kern="100" dirty="0" err="1">
                <a:effectLst/>
                <a:latin typeface="Calibri" panose="020F0502020204030204" pitchFamily="34" charset="0"/>
                <a:ea typeface="Calibri" panose="020F0502020204030204" pitchFamily="34" charset="0"/>
                <a:cs typeface="Times New Roman" panose="02020603050405020304" pitchFamily="18" charset="0"/>
              </a:rPr>
              <a:t>Tezepelumab</a:t>
            </a:r>
            <a:r>
              <a:rPr lang="es-ES" sz="1050" b="1" kern="100" dirty="0">
                <a:effectLst/>
                <a:latin typeface="Calibri" panose="020F0502020204030204" pitchFamily="34" charset="0"/>
                <a:ea typeface="Calibri" panose="020F0502020204030204" pitchFamily="34" charset="0"/>
                <a:cs typeface="Times New Roman" panose="02020603050405020304" pitchFamily="18" charset="0"/>
              </a:rPr>
              <a:t> cerca del 30% experimentan una mejoría.</a:t>
            </a:r>
          </a:p>
        </p:txBody>
      </p:sp>
      <p:pic>
        <p:nvPicPr>
          <p:cNvPr id="9" name="Imagen 8">
            <a:extLst>
              <a:ext uri="{FF2B5EF4-FFF2-40B4-BE49-F238E27FC236}">
                <a16:creationId xmlns:a16="http://schemas.microsoft.com/office/drawing/2014/main" id="{E987AF34-9CDB-D8BD-7B5B-DCB78B6960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2040" y="1063259"/>
            <a:ext cx="3707904" cy="2208078"/>
          </a:xfrm>
          <a:prstGeom prst="rect">
            <a:avLst/>
          </a:prstGeom>
        </p:spPr>
      </p:pic>
      <p:pic>
        <p:nvPicPr>
          <p:cNvPr id="10" name="Imagen 9">
            <a:extLst>
              <a:ext uri="{FF2B5EF4-FFF2-40B4-BE49-F238E27FC236}">
                <a16:creationId xmlns:a16="http://schemas.microsoft.com/office/drawing/2014/main" id="{B9E660C6-E7F3-546B-A235-E98510ECE6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273" y="1079149"/>
            <a:ext cx="3707904" cy="2208077"/>
          </a:xfrm>
          <a:prstGeom prst="rect">
            <a:avLst/>
          </a:prstGeom>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413</Words>
  <Application>Microsoft Macintosh PowerPoint</Application>
  <PresentationFormat>Presentación en pantalla (16:9)</PresentationFormat>
  <Paragraphs>38</Paragraphs>
  <Slides>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Arial Rounded MT Bold</vt:lpstr>
      <vt:lpstr>Calibri</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CLARA</dc:creator>
  <cp:lastModifiedBy>Isabel Romero Espejo</cp:lastModifiedBy>
  <cp:revision>4</cp:revision>
  <dcterms:created xsi:type="dcterms:W3CDTF">2025-10-16T09:08:13Z</dcterms:created>
  <dcterms:modified xsi:type="dcterms:W3CDTF">2026-02-07T23:20:31Z</dcterms:modified>
</cp:coreProperties>
</file>