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816" y="-3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0378F-0510-4419-809F-F1C02B8C23F7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9D045F-E3B3-4CFD-94F4-FBD4CE809FF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523906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D045F-E3B3-4CFD-94F4-FBD4CE809FF1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190905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85852" y="214296"/>
            <a:ext cx="763284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>
                <a:solidFill>
                  <a:schemeClr val="accent1">
                    <a:lumMod val="75000"/>
                  </a:schemeClr>
                </a:solidFill>
              </a:rPr>
              <a:t>CARACTERISTICAS CLINICAS DE PACIENTES CON GRANULOMATOSIS EOSINOFILICA CON POLIANGEITIS (GEPA) Y ADELANTO DIAGNOSTICO POTENCIAL EN UNA UNIDAD DE ASMA </a:t>
            </a:r>
            <a:r>
              <a:rPr lang="es-ES" sz="2000" dirty="0" smtClean="0">
                <a:solidFill>
                  <a:schemeClr val="accent1">
                    <a:lumMod val="75000"/>
                  </a:schemeClr>
                </a:solidFill>
              </a:rPr>
              <a:t>GRAVE</a:t>
            </a:r>
          </a:p>
          <a:p>
            <a:r>
              <a:rPr lang="es-ES" sz="8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J.M. Ruiz Amat, R. Andújar Espinosa, M. Fernández Granja, J. López Martínez, E. Martínez </a:t>
            </a:r>
            <a:r>
              <a:rPr lang="es-ES" sz="8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Orenes</a:t>
            </a:r>
            <a:r>
              <a:rPr lang="es-ES" sz="8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M.J. Peñalver Contreras, J. Alcántara Fructuoso, F.J. Ruiz López, E. Solana Martínez, A. Fletes Pérez</a:t>
            </a:r>
            <a:endParaRPr lang="es-ES" sz="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071538" y="2714626"/>
            <a:ext cx="7143800" cy="2246769"/>
          </a:xfrm>
          <a:prstGeom prst="rect">
            <a:avLst/>
          </a:prstGeom>
          <a:solidFill>
            <a:schemeClr val="tx2">
              <a:lumMod val="60000"/>
              <a:lumOff val="40000"/>
              <a:alpha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0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</a:t>
            </a:r>
            <a:r>
              <a:rPr lang="es-ES" sz="1400" u="sng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Métodos</a:t>
            </a:r>
          </a:p>
          <a:p>
            <a:pPr algn="just"/>
            <a:endParaRPr lang="es-ES" sz="14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s-ES" sz="1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Estudio </a:t>
            </a:r>
            <a:r>
              <a:rPr lang="es-ES" sz="1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descriptivo retrospectivo de siete pacientes con GEPA. Se recogieron variables demográficas, funcionales, analíticas e histológicas. Para estimar el adelanto diagnóstico se aplicó el siguiente criterio: diagnóstico definitivo basado en histología compatible (vasculitis o infiltrado </a:t>
            </a:r>
            <a:r>
              <a:rPr lang="es-ES" sz="1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eosinofílico</a:t>
            </a:r>
            <a:r>
              <a:rPr lang="es-ES" sz="1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) junto con </a:t>
            </a:r>
            <a:r>
              <a:rPr lang="es-ES" sz="1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eosinofilia</a:t>
            </a:r>
            <a:r>
              <a:rPr lang="es-ES" sz="1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≥1000 </a:t>
            </a:r>
            <a:r>
              <a:rPr lang="es-ES" sz="1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cél</a:t>
            </a:r>
            <a:r>
              <a:rPr lang="es-ES" sz="1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/µL y asma previa. </a:t>
            </a:r>
            <a:r>
              <a:rPr lang="es-ES" sz="1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Las variables cuantitativas se describieron mediante mediana y rango, las variables categóricas se expresaron como frecuencias absolutas y porcentajes. El análisis temporal (adelanto diagnóstico) se expresó en meses, mediante mediana y rango.</a:t>
            </a:r>
            <a:endParaRPr lang="es-ES" sz="1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071538" y="1643056"/>
            <a:ext cx="7143800" cy="954107"/>
          </a:xfrm>
          <a:prstGeom prst="rect">
            <a:avLst/>
          </a:prstGeom>
          <a:solidFill>
            <a:schemeClr val="tx2">
              <a:lumMod val="40000"/>
              <a:lumOff val="60000"/>
              <a:alpha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14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granulomatosis</a:t>
            </a:r>
            <a:r>
              <a:rPr lang="es-ES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eosinofílica</a:t>
            </a:r>
            <a:r>
              <a:rPr lang="es-ES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s-ES" sz="14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poliangeítis</a:t>
            </a:r>
            <a:r>
              <a:rPr lang="es-ES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(GEPA) suele diagnosticarse con retraso en pacientes con asma </a:t>
            </a:r>
            <a:r>
              <a:rPr lang="es-ES" sz="14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eosinofílica</a:t>
            </a:r>
            <a:r>
              <a:rPr lang="es-ES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El objetivo del estudio fue describir las características clínicas de los pacientes diagnosticados de GEPA en una unidad de asma y estimar el adelanto diagnóstico potencial aplicando criterios clínico-patológicos</a:t>
            </a:r>
            <a:r>
              <a:rPr lang="es-ES" sz="1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000496" y="142858"/>
            <a:ext cx="4929222" cy="2708434"/>
          </a:xfrm>
          <a:prstGeom prst="rect">
            <a:avLst/>
          </a:prstGeom>
          <a:solidFill>
            <a:schemeClr val="tx2">
              <a:lumMod val="60000"/>
              <a:lumOff val="40000"/>
              <a:alpha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600" u="sng" dirty="0" smtClean="0">
                <a:solidFill>
                  <a:schemeClr val="tx2">
                    <a:lumMod val="75000"/>
                  </a:schemeClr>
                </a:solidFill>
              </a:rPr>
              <a:t>Resultados</a:t>
            </a:r>
            <a:r>
              <a:rPr lang="es-ES" sz="1400" dirty="0">
                <a:solidFill>
                  <a:schemeClr val="tx2"/>
                </a:solidFill>
              </a:rPr>
              <a:t/>
            </a:r>
            <a:br>
              <a:rPr lang="es-ES" sz="1400" dirty="0">
                <a:solidFill>
                  <a:schemeClr val="tx2"/>
                </a:solidFill>
              </a:rPr>
            </a:br>
            <a:r>
              <a:rPr lang="es-ES" sz="1400" dirty="0" smtClean="0">
                <a:solidFill>
                  <a:schemeClr val="tx2"/>
                </a:solidFill>
              </a:rPr>
              <a:t>La </a:t>
            </a:r>
            <a:r>
              <a:rPr lang="es-ES" sz="1400" dirty="0">
                <a:solidFill>
                  <a:schemeClr val="tx2"/>
                </a:solidFill>
              </a:rPr>
              <a:t>edad media al diagnóstico de GEPA fue de 60,8 años (51,4 – 78,7), con predominio femenino (57%). La mediana del intervalo entre el diagnóstico de asma y GEPA fue de 3,2 años (1,1 – 12,6). La </a:t>
            </a:r>
            <a:r>
              <a:rPr lang="es-ES" sz="1400" dirty="0" err="1">
                <a:solidFill>
                  <a:schemeClr val="tx2"/>
                </a:solidFill>
              </a:rPr>
              <a:t>eosinofilia</a:t>
            </a:r>
            <a:r>
              <a:rPr lang="es-ES" sz="1400" dirty="0">
                <a:solidFill>
                  <a:schemeClr val="tx2"/>
                </a:solidFill>
              </a:rPr>
              <a:t> máxima alcanzó una mediana de 4.680 </a:t>
            </a:r>
            <a:r>
              <a:rPr lang="es-ES" sz="1400" dirty="0" err="1">
                <a:solidFill>
                  <a:schemeClr val="tx2"/>
                </a:solidFill>
              </a:rPr>
              <a:t>cél</a:t>
            </a:r>
            <a:r>
              <a:rPr lang="es-ES" sz="1400" dirty="0">
                <a:solidFill>
                  <a:schemeClr val="tx2"/>
                </a:solidFill>
              </a:rPr>
              <a:t>/µL (rango 1.350–13.980). El 100% de los pacientes asma con fenotipo T2. Los ANCA fueron positivos en solo 2 pacientes (28,6%). Respecto a las muestras histológicas, 3 pacientes (42,9%) mostraron vasculitis, mientras que 4 pacientes (57,1%) mostraron infiltración </a:t>
            </a:r>
            <a:r>
              <a:rPr lang="es-ES" sz="1400" dirty="0" err="1">
                <a:solidFill>
                  <a:schemeClr val="tx2"/>
                </a:solidFill>
              </a:rPr>
              <a:t>eosinofílica</a:t>
            </a:r>
            <a:r>
              <a:rPr lang="es-ES" sz="1400" dirty="0">
                <a:solidFill>
                  <a:schemeClr val="tx2"/>
                </a:solidFill>
              </a:rPr>
              <a:t> en tejido. Se identificó un adelanto diagnóstico potencial en 5 pacientes (71%), con una mediana de adelanto diagnóstico de 9 meses (rango 0–37). 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4000496" y="2928940"/>
            <a:ext cx="4929222" cy="2062103"/>
          </a:xfrm>
          <a:prstGeom prst="rect">
            <a:avLst/>
          </a:prstGeom>
          <a:solidFill>
            <a:schemeClr val="tx2">
              <a:lumMod val="40000"/>
              <a:lumOff val="60000"/>
              <a:alpha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600" u="sng" dirty="0">
                <a:solidFill>
                  <a:schemeClr val="accent1">
                    <a:lumMod val="75000"/>
                  </a:schemeClr>
                </a:solidFill>
              </a:rPr>
              <a:t>Conclusiones</a:t>
            </a:r>
            <a:r>
              <a:rPr lang="es-ES" dirty="0"/>
              <a:t/>
            </a:r>
            <a:br>
              <a:rPr lang="es-ES" dirty="0"/>
            </a:br>
            <a:r>
              <a:rPr lang="es-ES" sz="1400" dirty="0" smtClean="0">
                <a:solidFill>
                  <a:schemeClr val="accent1">
                    <a:lumMod val="75000"/>
                  </a:schemeClr>
                </a:solidFill>
              </a:rPr>
              <a:t>En </a:t>
            </a:r>
            <a:r>
              <a:rPr lang="es-ES" sz="1400" dirty="0">
                <a:solidFill>
                  <a:schemeClr val="accent1">
                    <a:lumMod val="75000"/>
                  </a:schemeClr>
                </a:solidFill>
              </a:rPr>
              <a:t>esta cohorte de asma grave, la revisión sistemática de biopsias y registros previos de infiltrado </a:t>
            </a:r>
            <a:r>
              <a:rPr lang="es-ES" sz="1400" dirty="0" err="1">
                <a:solidFill>
                  <a:schemeClr val="accent1">
                    <a:lumMod val="75000"/>
                  </a:schemeClr>
                </a:solidFill>
              </a:rPr>
              <a:t>eosinofílico</a:t>
            </a:r>
            <a:r>
              <a:rPr lang="es-ES" sz="1400" dirty="0">
                <a:solidFill>
                  <a:schemeClr val="accent1">
                    <a:lumMod val="75000"/>
                  </a:schemeClr>
                </a:solidFill>
              </a:rPr>
              <a:t> podría haber permitido diagnosticar GEPA 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aproximadamente 9 meses antes</a:t>
            </a:r>
            <a:r>
              <a:rPr lang="es-ES" sz="1400" dirty="0">
                <a:solidFill>
                  <a:schemeClr val="accent1">
                    <a:lumMod val="75000"/>
                  </a:schemeClr>
                </a:solidFill>
              </a:rPr>
              <a:t> en la mayoría de los pacientes. Estos hallazgos refuerzan la necesidad de un 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cribado histopatológico y radiológico precoz</a:t>
            </a:r>
            <a:r>
              <a:rPr lang="es-ES" sz="1400" dirty="0">
                <a:solidFill>
                  <a:schemeClr val="accent1">
                    <a:lumMod val="75000"/>
                  </a:schemeClr>
                </a:solidFill>
              </a:rPr>
              <a:t> en pacientes con asma </a:t>
            </a:r>
            <a:r>
              <a:rPr lang="es-ES" sz="1400" dirty="0" err="1">
                <a:solidFill>
                  <a:schemeClr val="accent1">
                    <a:lumMod val="75000"/>
                  </a:schemeClr>
                </a:solidFill>
              </a:rPr>
              <a:t>eosinofílica</a:t>
            </a:r>
            <a:r>
              <a:rPr lang="es-ES" sz="1400" dirty="0">
                <a:solidFill>
                  <a:schemeClr val="accent1">
                    <a:lumMod val="75000"/>
                  </a:schemeClr>
                </a:solidFill>
              </a:rPr>
              <a:t> persistente, sobre todo en aquellos pacientes con </a:t>
            </a:r>
            <a:r>
              <a:rPr lang="es-ES" sz="1400" dirty="0" err="1">
                <a:solidFill>
                  <a:schemeClr val="accent1">
                    <a:lumMod val="75000"/>
                  </a:schemeClr>
                </a:solidFill>
              </a:rPr>
              <a:t>eosinófilos</a:t>
            </a:r>
            <a:r>
              <a:rPr lang="es-ES" sz="1400" dirty="0">
                <a:solidFill>
                  <a:schemeClr val="accent1">
                    <a:lumMod val="75000"/>
                  </a:schemeClr>
                </a:solidFill>
              </a:rPr>
              <a:t> en sangre periférica &gt; 1,000 células/</a:t>
            </a:r>
            <a:r>
              <a:rPr lang="es-ES" sz="1400" dirty="0" err="1">
                <a:solidFill>
                  <a:schemeClr val="accent1">
                    <a:lumMod val="75000"/>
                  </a:schemeClr>
                </a:solidFill>
              </a:rPr>
              <a:t>microlitro</a:t>
            </a:r>
            <a:r>
              <a:rPr lang="es-ES" sz="14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03409835"/>
              </p:ext>
            </p:extLst>
          </p:nvPr>
        </p:nvGraphicFramePr>
        <p:xfrm>
          <a:off x="214282" y="1214428"/>
          <a:ext cx="3643306" cy="37623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97890"/>
                <a:gridCol w="1245416"/>
              </a:tblGrid>
              <a:tr h="950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</a:rPr>
                        <a:t>Variable</a:t>
                      </a:r>
                      <a:endParaRPr lang="es-ES" sz="600" kern="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600" kern="100">
                          <a:effectLst/>
                        </a:rPr>
                        <a:t>Resultado</a:t>
                      </a:r>
                      <a:endParaRPr lang="es-ES" sz="600" kern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399" marR="34399" marT="0" marB="0"/>
                </a:tc>
              </a:tr>
              <a:tr h="995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al diagnóstico de asma (años)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59,2 (44,4 – 75,2)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al diagnóstico de GEPA (años)</a:t>
                      </a:r>
                      <a:endParaRPr lang="es-ES" sz="6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60,8 (51,4 – 78,7)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Intervalo asma–GEPA (años)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 (1,1 – 12,6)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Mujeres, n (%)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(57,1)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Tabaquismo, n (%): Nunca / Exfumador / Activo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(57,1) / 2 (28,6 / 1 (14,3)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Obesidad, n (%)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(42,9)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Rinitis alérgica, n (%)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(57,1)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Alergia documentada, n (%)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(57,1)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2038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Fenotipo asmático, n (%): T2 alérgico y </a:t>
                      </a:r>
                      <a:r>
                        <a:rPr lang="es-ES" sz="600" b="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eosinofílico</a:t>
                      </a: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T2 </a:t>
                      </a:r>
                      <a:r>
                        <a:rPr lang="es-ES" sz="600" b="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eosinofílico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(57,1) / 3 (42,9) 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Triple terapia inhalada (CI + LABA + LAMA)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(100)</a:t>
                      </a:r>
                      <a:endParaRPr lang="es-ES" sz="600" kern="1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2038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Tratamiento biológico por asma, n (%): </a:t>
                      </a:r>
                      <a:r>
                        <a:rPr lang="es-ES" sz="600" b="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Mepolizumab</a:t>
                      </a: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</a:t>
                      </a:r>
                      <a:r>
                        <a:rPr lang="es-ES" sz="600" b="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Benralizumab</a:t>
                      </a: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No biológico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(14,3) / 2 (28,6) / 4 (57,1)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Eosinófilos</a:t>
                      </a:r>
                      <a:r>
                        <a:rPr lang="es-ES" sz="600" b="0" kern="1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máximos (</a:t>
                      </a:r>
                      <a:r>
                        <a:rPr lang="es-ES" sz="600" b="0" kern="10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cél</a:t>
                      </a:r>
                      <a:r>
                        <a:rPr lang="es-ES" sz="600" b="0" kern="1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/µL)</a:t>
                      </a:r>
                      <a:endParaRPr lang="es-ES" sz="6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4680 (1350 – 13980)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FEV₁ (%)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(32 – 125)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FVC (%)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 (68 – 119)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Relación FEV₁/FVC (%)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 (37,5 – 104)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IgE</a:t>
                      </a: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(UI/</a:t>
                      </a:r>
                      <a:r>
                        <a:rPr lang="es-ES" sz="600" b="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mL</a:t>
                      </a: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371 (21 – 1850)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ANCA positivos, n (%)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(28,6)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 positivo, n (%)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Creatinina elevada, n (%)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Proteinuria elevada, n (%)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(14,3)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Troponina</a:t>
                      </a: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elevada, n (%)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BNP elevado, n (%)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(28,6)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Vasculitis en biopsia, n (%)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(42,9)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Infiltrado </a:t>
                      </a:r>
                      <a:r>
                        <a:rPr lang="es-ES" sz="600" b="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eosinofílico</a:t>
                      </a: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en biopsia, n (%)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(57,1)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TAC torácico realizado, n (%)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(100)</a:t>
                      </a:r>
                      <a:endParaRPr lang="es-ES" sz="600" kern="1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Broncoscopia</a:t>
                      </a: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realizada, n (%)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(71,4)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Eosinofilia</a:t>
                      </a: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en BAL, n (%)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(57,1)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Exacerbaciones/año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(0 – 9)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Hospitalización año previo a GEPA, n (%)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(42,9)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Asma no controlada, n (%)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(71,4)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ACR 1990 (≥4), n (%)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(57,1)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EULAR 2022 (≥6), n (%)</a:t>
                      </a:r>
                      <a:endParaRPr lang="es-ES" sz="600" b="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(85,7)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Adelanto diagnóstico, mediana (rango)</a:t>
                      </a:r>
                      <a:endParaRPr lang="es-ES" sz="6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(0 – 37)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  <a:tr h="1019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b="0" kern="1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Pacientes con adelanto diagnóstico potencial, n (%)</a:t>
                      </a:r>
                      <a:endParaRPr lang="es-ES" sz="6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(71,4)</a:t>
                      </a:r>
                      <a:endParaRPr lang="es-ES" sz="600" kern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4399" marR="34399" marT="0" marB="0"/>
                </a:tc>
              </a:tr>
            </a:tbl>
          </a:graphicData>
        </a:graphic>
      </p:graphicFrame>
      <p:sp>
        <p:nvSpPr>
          <p:cNvPr id="5" name="4 Rectángulo"/>
          <p:cNvSpPr/>
          <p:nvPr/>
        </p:nvSpPr>
        <p:spPr>
          <a:xfrm>
            <a:off x="214282" y="1428742"/>
            <a:ext cx="1285884" cy="285752"/>
          </a:xfrm>
          <a:prstGeom prst="rect">
            <a:avLst/>
          </a:prstGeom>
          <a:noFill/>
          <a:ln w="889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214282" y="2643188"/>
            <a:ext cx="1071570" cy="71438"/>
          </a:xfrm>
          <a:prstGeom prst="rect">
            <a:avLst/>
          </a:prstGeom>
          <a:noFill/>
          <a:ln w="889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214282" y="3714758"/>
            <a:ext cx="1357322" cy="214314"/>
          </a:xfrm>
          <a:prstGeom prst="rect">
            <a:avLst/>
          </a:prstGeom>
          <a:noFill/>
          <a:ln w="889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214282" y="3143254"/>
            <a:ext cx="857256" cy="71438"/>
          </a:xfrm>
          <a:prstGeom prst="rect">
            <a:avLst/>
          </a:prstGeom>
          <a:noFill/>
          <a:ln w="889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214282" y="4786328"/>
            <a:ext cx="1857388" cy="214314"/>
          </a:xfrm>
          <a:prstGeom prst="rect">
            <a:avLst/>
          </a:prstGeom>
          <a:noFill/>
          <a:ln w="889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606</Words>
  <Application>Microsoft Office PowerPoint</Application>
  <PresentationFormat>Presentación en pantalla (16:9)</PresentationFormat>
  <Paragraphs>79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User</cp:lastModifiedBy>
  <cp:revision>11</cp:revision>
  <dcterms:created xsi:type="dcterms:W3CDTF">2025-10-16T09:08:13Z</dcterms:created>
  <dcterms:modified xsi:type="dcterms:W3CDTF">2026-03-02T17:25:24Z</dcterms:modified>
</cp:coreProperties>
</file>