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60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749" autoAdjust="0"/>
  </p:normalViewPr>
  <p:slideViewPr>
    <p:cSldViewPr>
      <p:cViewPr varScale="1">
        <p:scale>
          <a:sx n="82" d="100"/>
          <a:sy n="82" d="100"/>
        </p:scale>
        <p:origin x="1056" y="7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652398-980F-4E75-A4EA-BB7C6AF2AB48}" type="datetimeFigureOut">
              <a:rPr lang="es-ES" smtClean="0"/>
              <a:t>24/02/2026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8294C6-5463-4325-8A8E-53FA30CC00E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024155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N= 139 pacientes</a:t>
            </a:r>
            <a:r>
              <a:rPr lang="es-ES" baseline="0" dirty="0" smtClean="0"/>
              <a:t> </a:t>
            </a:r>
            <a:r>
              <a:rPr lang="es-ES" baseline="0" dirty="0" smtClean="0">
                <a:sym typeface="Wingdings" panose="05000000000000000000" pitchFamily="2" charset="2"/>
              </a:rPr>
              <a:t> 4 efectos secundarios, 2 perdida seguimiento y 2 embarazo + 14 porque se les había cambiado de fármaco al llegar el momento de la valoración</a:t>
            </a:r>
          </a:p>
          <a:p>
            <a:r>
              <a:rPr lang="es-ES" baseline="0" dirty="0" smtClean="0">
                <a:sym typeface="Wingdings" panose="05000000000000000000" pitchFamily="2" charset="2"/>
              </a:rPr>
              <a:t>Calculo tamaño </a:t>
            </a:r>
            <a:r>
              <a:rPr lang="es-ES" baseline="0" dirty="0" err="1" smtClean="0">
                <a:sym typeface="Wingdings" panose="05000000000000000000" pitchFamily="2" charset="2"/>
              </a:rPr>
              <a:t>muestral</a:t>
            </a:r>
            <a:r>
              <a:rPr lang="es-ES" baseline="0" dirty="0" smtClean="0">
                <a:sym typeface="Wingdings" panose="05000000000000000000" pitchFamily="2" charset="2"/>
              </a:rPr>
              <a:t>: </a:t>
            </a:r>
            <a:r>
              <a:rPr lang="es-E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 han incluido a todos los pacientes disponibles, por lo que el tamaño </a:t>
            </a:r>
            <a:r>
              <a:rPr lang="es-E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muestral</a:t>
            </a:r>
            <a:r>
              <a:rPr lang="es-E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 se determina a priori, sino que </a:t>
            </a:r>
            <a:r>
              <a:rPr lang="es-E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 un tamaño </a:t>
            </a:r>
            <a:r>
              <a:rPr lang="es-ES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muestral</a:t>
            </a:r>
            <a:r>
              <a:rPr lang="es-E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fijo por disponibilidad</a:t>
            </a:r>
            <a:r>
              <a:rPr lang="es-ES" sz="1200" b="1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 </a:t>
            </a:r>
            <a:r>
              <a:rPr lang="es-E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determinado por la casuística real</a:t>
            </a:r>
            <a:r>
              <a:rPr lang="es-E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y no por un cálculo a priori, maximizando la validez interna y minimizando el sesgo de selección.</a:t>
            </a:r>
            <a:endParaRPr lang="es-ES" baseline="0" dirty="0" smtClean="0">
              <a:sym typeface="Wingdings" panose="05000000000000000000" pitchFamily="2" charset="2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8294C6-5463-4325-8A8E-53FA30CC00E3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749480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Cuando hicimos el calculo por los cuartiles en vez de tertiles, sí salía</a:t>
            </a:r>
            <a:r>
              <a:rPr lang="es-ES" baseline="0" dirty="0" smtClean="0"/>
              <a:t> significativa la función pulmonar. Lo cambiamos porque tenía más sentido que hubiera diferencias en el basal y no en el seguimiento ya que la remisión (que esta relacionada) no es significativa no?</a:t>
            </a:r>
          </a:p>
          <a:p>
            <a:r>
              <a:rPr lang="es-ES" baseline="0" dirty="0" smtClean="0"/>
              <a:t>Hay mas porcentaje de remisión conforme más tiempo de seguimiento </a:t>
            </a:r>
            <a:r>
              <a:rPr lang="es-ES" baseline="0" dirty="0" smtClean="0">
                <a:sym typeface="Wingdings" panose="05000000000000000000" pitchFamily="2" charset="2"/>
              </a:rPr>
              <a:t> eso es porque hay menos N? </a:t>
            </a:r>
          </a:p>
          <a:p>
            <a:r>
              <a:rPr lang="es-ES" baseline="0" dirty="0" smtClean="0">
                <a:sym typeface="Wingdings" panose="05000000000000000000" pitchFamily="2" charset="2"/>
              </a:rPr>
              <a:t>El motivo de la demora??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8294C6-5463-4325-8A8E-53FA30CC00E3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33853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24/02/2026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24/02/2026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24/02/2026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24/02/2026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24/02/2026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24/02/2026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24/02/2026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24/02/2026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24/02/2026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24/02/2026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24/02/2026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9DB00-2053-4AAB-8B89-0CCA588B7F6D}" type="datetimeFigureOut">
              <a:rPr lang="es-ES" smtClean="0"/>
              <a:pPr/>
              <a:t>24/02/2026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/>
          </p:cNvSpPr>
          <p:nvPr/>
        </p:nvSpPr>
        <p:spPr>
          <a:xfrm>
            <a:off x="1043608" y="163487"/>
            <a:ext cx="7992888" cy="64807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600" b="1" dirty="0"/>
              <a:t>ANÁLISIS DE LA DEMORA EN EL INICIO DE MEPOLIZUMAB SOBRE LA REMISIÓN CLÍNICA Y LA FUNCIÓN PULMONAR EN PACIENTES CON </a:t>
            </a:r>
            <a:r>
              <a:rPr lang="es-ES" sz="1600" b="1" dirty="0" smtClean="0"/>
              <a:t>ASMA GRAVE NO CONTROLADA (AGNC)</a:t>
            </a:r>
            <a:endParaRPr lang="es-ES" sz="1600" b="1" dirty="0"/>
          </a:p>
        </p:txBody>
      </p:sp>
      <p:sp>
        <p:nvSpPr>
          <p:cNvPr id="3" name="2 Subtítulo"/>
          <p:cNvSpPr txBox="1">
            <a:spLocks/>
          </p:cNvSpPr>
          <p:nvPr/>
        </p:nvSpPr>
        <p:spPr>
          <a:xfrm>
            <a:off x="1043608" y="759431"/>
            <a:ext cx="7992888" cy="6120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000" dirty="0" smtClean="0"/>
              <a:t> Antonio León Lloreda</a:t>
            </a:r>
            <a:r>
              <a:rPr lang="es-ES" sz="1000" baseline="30000" dirty="0" smtClean="0"/>
              <a:t> 1</a:t>
            </a:r>
            <a:r>
              <a:rPr lang="es-ES" sz="1000" dirty="0" smtClean="0"/>
              <a:t>, Belén Muñoz Sánchez </a:t>
            </a:r>
            <a:r>
              <a:rPr lang="es-ES" sz="1000" baseline="30000" dirty="0" smtClean="0"/>
              <a:t>1</a:t>
            </a:r>
            <a:r>
              <a:rPr lang="es-ES" sz="1000" dirty="0" smtClean="0"/>
              <a:t>, David Echavarría </a:t>
            </a:r>
            <a:r>
              <a:rPr lang="es-ES" sz="1000" dirty="0" err="1" smtClean="0"/>
              <a:t>Kashmiri</a:t>
            </a:r>
            <a:r>
              <a:rPr lang="es-ES" sz="1000" dirty="0" smtClean="0"/>
              <a:t> </a:t>
            </a:r>
            <a:r>
              <a:rPr lang="es-ES" sz="1000" baseline="30000" dirty="0" smtClean="0"/>
              <a:t>1</a:t>
            </a:r>
            <a:r>
              <a:rPr lang="es-ES" sz="1000" dirty="0" smtClean="0"/>
              <a:t>, María Polonio González </a:t>
            </a:r>
            <a:r>
              <a:rPr lang="es-ES" sz="1000" baseline="30000" dirty="0" smtClean="0"/>
              <a:t>1</a:t>
            </a:r>
            <a:r>
              <a:rPr lang="es-ES" sz="1000" dirty="0" smtClean="0"/>
              <a:t>, Mª Auxiliadora Romero Falcón </a:t>
            </a:r>
            <a:r>
              <a:rPr lang="es-ES" sz="1000" baseline="30000" dirty="0" smtClean="0"/>
              <a:t>1</a:t>
            </a:r>
            <a:r>
              <a:rPr lang="es-ES" sz="1000" dirty="0" smtClean="0"/>
              <a:t>, María Victoria Maestre González </a:t>
            </a:r>
            <a:r>
              <a:rPr lang="es-ES" sz="1000" baseline="30000" dirty="0" smtClean="0"/>
              <a:t>1</a:t>
            </a:r>
            <a:r>
              <a:rPr lang="es-ES" sz="1000" dirty="0" smtClean="0"/>
              <a:t>, Marta Ferrer Galván </a:t>
            </a:r>
            <a:r>
              <a:rPr lang="es-ES" sz="1000" baseline="30000" dirty="0" smtClean="0"/>
              <a:t>1</a:t>
            </a:r>
            <a:r>
              <a:rPr lang="es-ES" sz="1000" dirty="0" smtClean="0"/>
              <a:t>, </a:t>
            </a:r>
            <a:r>
              <a:rPr lang="es-ES" sz="1000" dirty="0"/>
              <a:t>Javier Díez Sierra </a:t>
            </a:r>
            <a:r>
              <a:rPr lang="es-ES" sz="1000" baseline="30000" dirty="0"/>
              <a:t>2</a:t>
            </a:r>
            <a:r>
              <a:rPr lang="es-ES" sz="1000" dirty="0"/>
              <a:t>, Juan </a:t>
            </a:r>
            <a:r>
              <a:rPr lang="es-ES" sz="1000" dirty="0" smtClean="0"/>
              <a:t>Francisco Medina Gallardo </a:t>
            </a:r>
            <a:r>
              <a:rPr lang="es-ES" sz="1000" baseline="30000" dirty="0" smtClean="0"/>
              <a:t>1</a:t>
            </a:r>
            <a:r>
              <a:rPr lang="es-ES" sz="1000" dirty="0" smtClean="0"/>
              <a:t>, Francisco Javier Álvarez Gutiérrez </a:t>
            </a:r>
            <a:r>
              <a:rPr lang="es-ES" sz="1000" baseline="30000" dirty="0" smtClean="0"/>
              <a:t>1</a:t>
            </a:r>
            <a:r>
              <a:rPr lang="es-ES" sz="1000" dirty="0" smtClean="0"/>
              <a:t>.</a:t>
            </a:r>
            <a:endParaRPr lang="es-ES" sz="1000" dirty="0"/>
          </a:p>
          <a:p>
            <a:r>
              <a:rPr lang="es-ES" sz="1000" dirty="0"/>
              <a:t> (1) Unidad de Asma. UMQER. Hospital Virgen del Rocío. </a:t>
            </a:r>
            <a:r>
              <a:rPr lang="es-ES" sz="1000" dirty="0" smtClean="0"/>
              <a:t>Sevilla     (</a:t>
            </a:r>
            <a:r>
              <a:rPr lang="es-ES" sz="1000" dirty="0"/>
              <a:t>2) Hospital Virgen Macarena, </a:t>
            </a:r>
            <a:r>
              <a:rPr lang="es-ES" sz="1000" dirty="0" smtClean="0"/>
              <a:t>Sevilla</a:t>
            </a:r>
            <a:endParaRPr lang="es-ES" sz="10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80257C1F-DA27-5256-E87E-B32E0D2CDD6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l="24305" t="31511" r="61201" b="44791"/>
          <a:stretch/>
        </p:blipFill>
        <p:spPr>
          <a:xfrm>
            <a:off x="13269" y="3734829"/>
            <a:ext cx="376750" cy="34630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4A90EB30-3B2E-49B2-8C09-8D3B6339B9D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l="26989" t="34721" r="57394" b="27779"/>
          <a:stretch/>
        </p:blipFill>
        <p:spPr>
          <a:xfrm>
            <a:off x="3953947" y="3593858"/>
            <a:ext cx="402193" cy="542961"/>
          </a:xfrm>
          <a:prstGeom prst="rect">
            <a:avLst/>
          </a:prstGeom>
        </p:spPr>
      </p:pic>
      <p:pic>
        <p:nvPicPr>
          <p:cNvPr id="6" name="Gráfico 31" descr="Portapapeles comprobado contorno">
            <a:extLst>
              <a:ext uri="{FF2B5EF4-FFF2-40B4-BE49-F238E27FC236}">
                <a16:creationId xmlns:a16="http://schemas.microsoft.com/office/drawing/2014/main" xmlns="" id="{35CED4BE-5FB9-8F5E-E87B-0B511F26DB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3919955" y="2415584"/>
            <a:ext cx="450942" cy="496350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xmlns="" id="{66DCC9C3-EDF6-B430-8A03-E9F29474419C}"/>
              </a:ext>
            </a:extLst>
          </p:cNvPr>
          <p:cNvSpPr txBox="1"/>
          <p:nvPr/>
        </p:nvSpPr>
        <p:spPr>
          <a:xfrm>
            <a:off x="555468" y="1478873"/>
            <a:ext cx="3312368" cy="369332"/>
          </a:xfrm>
          <a:prstGeom prst="rect">
            <a:avLst/>
          </a:prstGeom>
          <a:solidFill>
            <a:srgbClr val="DAF5D5">
              <a:alpha val="78824"/>
            </a:srgbClr>
          </a:solidFill>
          <a:ln>
            <a:solidFill>
              <a:srgbClr val="DAF5D5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rgbClr val="87575C"/>
                </a:solidFill>
                <a:latin typeface="Helvetica LT Std Cond" panose="020B0506020202030204" pitchFamily="34" charset="77"/>
                <a:ea typeface="HELVETICA NEUE CONDENSED" panose="02000503000000020004" pitchFamily="2" charset="0"/>
                <a:cs typeface="HELVETICA NEUE CONDENSED" panose="02000503000000020004" pitchFamily="2" charset="0"/>
              </a:rPr>
              <a:t>  </a:t>
            </a:r>
            <a:r>
              <a:rPr lang="es-ES" b="1" dirty="0" smtClean="0">
                <a:latin typeface="Helvetica LT Std Cond" panose="020B0506020202030204" pitchFamily="34" charset="77"/>
                <a:ea typeface="HELVETICA NEUE CONDENSED" panose="02000503000000020004" pitchFamily="2" charset="0"/>
                <a:cs typeface="HELVETICA NEUE CONDENSED" panose="02000503000000020004" pitchFamily="2" charset="0"/>
              </a:rPr>
              <a:t>INTRODUCCIÓN</a:t>
            </a:r>
            <a:endParaRPr lang="es-ES" b="1" dirty="0">
              <a:latin typeface="Helvetica LT Std Cond" panose="020B0506020202030204" pitchFamily="34" charset="77"/>
              <a:ea typeface="HELVETICA NEUE CONDENSED" panose="02000503000000020004" pitchFamily="2" charset="0"/>
              <a:cs typeface="HELVETICA NEUE CONDENSED" panose="02000503000000020004" pitchFamily="2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4302862" y="1888452"/>
            <a:ext cx="4733634" cy="26275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s-ES" sz="1100" b="1" kern="100" dirty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O</a:t>
            </a:r>
            <a:r>
              <a:rPr lang="es-ES" sz="1100" b="1" kern="100" dirty="0" smtClean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bservacional</a:t>
            </a:r>
            <a:r>
              <a:rPr lang="es-ES" sz="1100" kern="100" dirty="0" smtClean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 </a:t>
            </a:r>
            <a:r>
              <a:rPr lang="es-ES" sz="1100" b="1" kern="100" dirty="0" smtClean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retrospectivo</a:t>
            </a:r>
            <a:r>
              <a:rPr lang="es-ES" sz="1100" kern="100" dirty="0" smtClean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 entre abril de </a:t>
            </a:r>
            <a:r>
              <a:rPr lang="es-ES" sz="1100" kern="100" dirty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2017 </a:t>
            </a:r>
            <a:r>
              <a:rPr lang="es-ES" sz="1100" kern="100" dirty="0" smtClean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a julio de 2024 (intención </a:t>
            </a:r>
            <a:r>
              <a:rPr lang="es-ES" sz="1100" kern="100" dirty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de tratar). </a:t>
            </a:r>
            <a:endParaRPr lang="es-ES" sz="1100" kern="100" dirty="0" smtClean="0">
              <a:solidFill>
                <a:srgbClr val="222222"/>
              </a:solidFill>
              <a:latin typeface="Arial" panose="020B0604020202020204" pitchFamily="34" charset="0"/>
              <a:ea typeface="Aptos"/>
              <a:cs typeface="Times New Roman" panose="02020603050405020304" pitchFamily="18" charset="0"/>
            </a:endParaRPr>
          </a:p>
          <a:p>
            <a:pPr marL="171450" indent="-171450" algn="just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s-ES" sz="1100" kern="100" dirty="0" smtClean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Visita </a:t>
            </a:r>
            <a:r>
              <a:rPr lang="es-ES" sz="1100" b="1" kern="100" dirty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basal</a:t>
            </a:r>
            <a:r>
              <a:rPr lang="es-ES" sz="1100" kern="100" dirty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 se recogieron datos clínicos, funcionales e inflamatorios. </a:t>
            </a:r>
            <a:endParaRPr lang="es-ES" sz="1100" kern="100" dirty="0" smtClean="0">
              <a:solidFill>
                <a:srgbClr val="222222"/>
              </a:solidFill>
              <a:latin typeface="Arial" panose="020B0604020202020204" pitchFamily="34" charset="0"/>
              <a:ea typeface="Aptos"/>
              <a:cs typeface="Times New Roman" panose="02020603050405020304" pitchFamily="18" charset="0"/>
            </a:endParaRPr>
          </a:p>
          <a:p>
            <a:pPr marL="171450" indent="-171450" algn="just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s-ES" sz="1100" b="1" kern="100" dirty="0" smtClean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Demora: </a:t>
            </a:r>
            <a:r>
              <a:rPr lang="es-ES" sz="1100" kern="100" dirty="0" smtClean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meses desde la fecha de elegibilidad (≥ 2 </a:t>
            </a:r>
            <a:r>
              <a:rPr lang="es-ES" sz="1100" kern="100" dirty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exacerbaciones graves o ≥ 1 ingreso y </a:t>
            </a:r>
            <a:r>
              <a:rPr lang="es-ES" sz="1100" kern="100" dirty="0" err="1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eosinofilia</a:t>
            </a:r>
            <a:r>
              <a:rPr lang="es-ES" sz="1100" kern="100" dirty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 ≥ 150 con histórico ≥ </a:t>
            </a:r>
            <a:r>
              <a:rPr lang="es-ES" sz="1100" kern="100" dirty="0" smtClean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300) </a:t>
            </a:r>
            <a:r>
              <a:rPr lang="es-ES" sz="1100" kern="100" dirty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y la fecha real de la 1º </a:t>
            </a:r>
            <a:r>
              <a:rPr lang="es-ES" sz="1100" kern="100" dirty="0" smtClean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dosis </a:t>
            </a:r>
            <a:r>
              <a:rPr lang="es-ES" sz="1100" kern="100" dirty="0" smtClean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s-ES" sz="1100" kern="100" dirty="0" smtClean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 </a:t>
            </a:r>
            <a:r>
              <a:rPr lang="es-ES" sz="1100" b="1" kern="100" dirty="0" smtClean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  <a:sym typeface="Wingdings" panose="05000000000000000000" pitchFamily="2" charset="2"/>
              </a:rPr>
              <a:t>tertiles: </a:t>
            </a:r>
            <a:r>
              <a:rPr lang="es-ES" sz="1100" b="1" kern="100" dirty="0" smtClean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≤ </a:t>
            </a:r>
            <a:r>
              <a:rPr lang="es-ES" sz="1100" b="1" kern="100" dirty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5, 6-19 y &gt;</a:t>
            </a:r>
            <a:r>
              <a:rPr lang="es-ES" sz="1100" b="1" kern="100" dirty="0" smtClean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19 meses</a:t>
            </a:r>
            <a:r>
              <a:rPr lang="es-ES" sz="1100" kern="100" dirty="0" smtClean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.</a:t>
            </a:r>
          </a:p>
          <a:p>
            <a:pPr marL="171450" indent="-171450" algn="just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s-ES" sz="1100" kern="100" dirty="0" smtClean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Análisis a los </a:t>
            </a:r>
            <a:r>
              <a:rPr lang="es-ES" sz="1100" b="1" kern="100" dirty="0" smtClean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12 meses, 3 y 5 años </a:t>
            </a:r>
            <a:r>
              <a:rPr lang="es-ES" sz="1100" kern="100" dirty="0" smtClean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es-ES" sz="1100" u="sng" kern="100" dirty="0" smtClean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  <a:sym typeface="Wingdings" panose="05000000000000000000" pitchFamily="2" charset="2"/>
              </a:rPr>
              <a:t>R</a:t>
            </a:r>
            <a:r>
              <a:rPr lang="es-ES" sz="1100" u="sng" kern="100" dirty="0" smtClean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emisión </a:t>
            </a:r>
            <a:r>
              <a:rPr lang="es-ES" sz="1100" u="sng" kern="100" dirty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clínica</a:t>
            </a:r>
            <a:r>
              <a:rPr lang="es-ES" sz="1100" kern="100" dirty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 según consenso </a:t>
            </a:r>
            <a:r>
              <a:rPr lang="es-ES" sz="1100" u="sng" kern="100" dirty="0" smtClean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SEPAR-REMAS</a:t>
            </a:r>
            <a:r>
              <a:rPr lang="es-ES" sz="1100" kern="100" baseline="30000" dirty="0" smtClean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3</a:t>
            </a:r>
            <a:r>
              <a:rPr lang="es-ES" sz="1100" kern="100" dirty="0" smtClean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 y </a:t>
            </a:r>
            <a:r>
              <a:rPr lang="es-ES" sz="1100" u="sng" kern="100" dirty="0" smtClean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función</a:t>
            </a:r>
            <a:r>
              <a:rPr lang="es-ES" sz="1100" kern="100" dirty="0" smtClean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 pulmonar (FEV1, FVC, FEV1/FVC) </a:t>
            </a:r>
          </a:p>
          <a:p>
            <a:pPr marL="171450" indent="-171450" algn="just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s-ES" sz="1100" kern="100" dirty="0" smtClean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Chi cuadrado (cualitativas) o ANOVA / </a:t>
            </a:r>
            <a:r>
              <a:rPr lang="es-ES" sz="1100" kern="100" dirty="0" err="1" smtClean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Kruskall</a:t>
            </a:r>
            <a:r>
              <a:rPr lang="es-ES" sz="1100" kern="100" dirty="0" smtClean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-Willis (cuantitativas según distribución</a:t>
            </a:r>
            <a:r>
              <a:rPr lang="es-ES" sz="900" kern="100" dirty="0" smtClean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9" name="Rectángulo 8"/>
          <p:cNvSpPr/>
          <p:nvPr/>
        </p:nvSpPr>
        <p:spPr>
          <a:xfrm>
            <a:off x="52083" y="1965783"/>
            <a:ext cx="3815753" cy="13629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lnSpc>
                <a:spcPct val="115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es-ES" sz="1100" kern="100" dirty="0" err="1" smtClean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Mepolizumab</a:t>
            </a:r>
            <a:r>
              <a:rPr lang="es-ES" sz="1100" kern="100" dirty="0" smtClean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 –</a:t>
            </a:r>
            <a:r>
              <a:rPr lang="es-ES" sz="1100" b="1" kern="100" dirty="0" smtClean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anti IL5-</a:t>
            </a:r>
            <a:r>
              <a:rPr lang="es-ES" sz="1100" kern="100" dirty="0" smtClean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- ha </a:t>
            </a:r>
            <a:r>
              <a:rPr lang="es-ES" sz="1100" kern="100" dirty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demostrado eficacia en el control </a:t>
            </a:r>
            <a:r>
              <a:rPr lang="es-ES" sz="1100" kern="100" dirty="0" smtClean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del AGNC </a:t>
            </a:r>
            <a:r>
              <a:rPr lang="es-ES" sz="1100" kern="100" dirty="0" err="1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eosinofílica</a:t>
            </a:r>
            <a:r>
              <a:rPr lang="es-ES" sz="1100" kern="100" dirty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, pero se desconoce si </a:t>
            </a:r>
            <a:r>
              <a:rPr lang="es-ES" sz="1100" kern="100" dirty="0" smtClean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la demora en su inicio </a:t>
            </a:r>
            <a:r>
              <a:rPr lang="es-ES" sz="1100" kern="100" dirty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condiciona </a:t>
            </a:r>
            <a:r>
              <a:rPr lang="es-ES" sz="1100" kern="100" dirty="0" smtClean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los resultados.</a:t>
            </a:r>
          </a:p>
          <a:p>
            <a:pPr marL="171450" indent="-171450" algn="just">
              <a:lnSpc>
                <a:spcPct val="115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es-ES" sz="1100" kern="100" dirty="0" smtClean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Estudios han objetivado una </a:t>
            </a:r>
            <a:r>
              <a:rPr lang="es-ES" sz="1100" b="1" kern="100" dirty="0" smtClean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mejoría</a:t>
            </a:r>
            <a:r>
              <a:rPr lang="es-ES" sz="1100" kern="100" dirty="0" smtClean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 clínica y funcional en pacientes tratados con </a:t>
            </a:r>
            <a:r>
              <a:rPr lang="es-ES" sz="1100" kern="100" dirty="0" err="1" smtClean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mepolizumab</a:t>
            </a:r>
            <a:r>
              <a:rPr lang="es-ES" sz="1100" kern="100" dirty="0" smtClean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 de forma más temprana o con </a:t>
            </a:r>
            <a:r>
              <a:rPr lang="es-ES" sz="1100" kern="100" dirty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menor duración del </a:t>
            </a:r>
            <a:r>
              <a:rPr lang="es-ES" sz="1100" kern="100" dirty="0" smtClean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asma </a:t>
            </a:r>
            <a:r>
              <a:rPr lang="es-ES" sz="1100" kern="100" baseline="30000" dirty="0" smtClean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1,</a:t>
            </a:r>
            <a:r>
              <a:rPr lang="es-ES" sz="1100" kern="100" dirty="0" smtClean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 </a:t>
            </a:r>
            <a:r>
              <a:rPr lang="es-ES" sz="1100" kern="100" baseline="30000" dirty="0" smtClean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2</a:t>
            </a:r>
            <a:r>
              <a:rPr lang="es-ES" sz="1100" kern="100" dirty="0" smtClean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. </a:t>
            </a:r>
            <a:endParaRPr lang="es-ES" sz="1100" kern="100" dirty="0">
              <a:effectLst/>
              <a:latin typeface="Aptos"/>
              <a:ea typeface="Aptos"/>
              <a:cs typeface="Times New Roman" panose="02020603050405020304" pitchFamily="18" charset="0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281539" y="3888660"/>
            <a:ext cx="3672408" cy="4816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es-ES" sz="1100" b="1" kern="100" dirty="0" smtClean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Impacto</a:t>
            </a:r>
            <a:r>
              <a:rPr lang="es-ES" sz="1100" kern="100" dirty="0" smtClean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 de la </a:t>
            </a:r>
            <a:r>
              <a:rPr lang="es-ES" sz="1100" b="1" kern="100" dirty="0" smtClean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demora</a:t>
            </a:r>
            <a:r>
              <a:rPr lang="es-ES" sz="1100" kern="100" dirty="0" smtClean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 en </a:t>
            </a:r>
            <a:r>
              <a:rPr lang="es-ES" sz="1100" kern="100" dirty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el inicio de </a:t>
            </a:r>
            <a:r>
              <a:rPr lang="es-ES" sz="1100" kern="100" dirty="0" err="1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mepolizumab</a:t>
            </a:r>
            <a:r>
              <a:rPr lang="es-ES" sz="1100" kern="100" dirty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 sobre la remisión clínica </a:t>
            </a:r>
            <a:r>
              <a:rPr lang="es-ES" sz="1100" kern="100" dirty="0" smtClean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y </a:t>
            </a:r>
            <a:r>
              <a:rPr lang="es-ES" sz="1100" kern="100" dirty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la evolución </a:t>
            </a:r>
            <a:r>
              <a:rPr lang="es-ES" sz="1100" kern="100" dirty="0" smtClean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funcional.</a:t>
            </a:r>
            <a:endParaRPr lang="es-ES" sz="1100" kern="100" dirty="0">
              <a:latin typeface="Aptos"/>
              <a:ea typeface="Aptos"/>
              <a:cs typeface="Times New Roman" panose="02020603050405020304" pitchFamily="18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66DCC9C3-EDF6-B430-8A03-E9F29474419C}"/>
              </a:ext>
            </a:extLst>
          </p:cNvPr>
          <p:cNvSpPr txBox="1"/>
          <p:nvPr/>
        </p:nvSpPr>
        <p:spPr>
          <a:xfrm>
            <a:off x="487433" y="3426426"/>
            <a:ext cx="3312368" cy="369332"/>
          </a:xfrm>
          <a:prstGeom prst="rect">
            <a:avLst/>
          </a:prstGeom>
          <a:solidFill>
            <a:srgbClr val="DAF5D5">
              <a:alpha val="78824"/>
            </a:srgbClr>
          </a:solidFill>
          <a:ln>
            <a:solidFill>
              <a:srgbClr val="DAF5D5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rgbClr val="87575C"/>
                </a:solidFill>
                <a:latin typeface="Helvetica LT Std Cond" panose="020B0506020202030204" pitchFamily="34" charset="77"/>
                <a:ea typeface="HELVETICA NEUE CONDENSED" panose="02000503000000020004" pitchFamily="2" charset="0"/>
                <a:cs typeface="HELVETICA NEUE CONDENSED" panose="02000503000000020004" pitchFamily="2" charset="0"/>
              </a:rPr>
              <a:t>  </a:t>
            </a:r>
            <a:r>
              <a:rPr lang="es-ES" b="1" dirty="0" smtClean="0">
                <a:latin typeface="Helvetica LT Std Cond" panose="020B0506020202030204" pitchFamily="34" charset="77"/>
                <a:ea typeface="HELVETICA NEUE CONDENSED" panose="02000503000000020004" pitchFamily="2" charset="0"/>
                <a:cs typeface="HELVETICA NEUE CONDENSED" panose="02000503000000020004" pitchFamily="2" charset="0"/>
              </a:rPr>
              <a:t>OBJETIVO</a:t>
            </a:r>
            <a:endParaRPr lang="es-ES" b="1" dirty="0">
              <a:latin typeface="Helvetica LT Std Cond" panose="020B0506020202030204" pitchFamily="34" charset="77"/>
              <a:ea typeface="HELVETICA NEUE CONDENSED" panose="02000503000000020004" pitchFamily="2" charset="0"/>
              <a:cs typeface="HELVETICA NEUE CONDENSED" panose="02000503000000020004" pitchFamily="2" charset="0"/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130564" y="4816816"/>
            <a:ext cx="6624736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s-ES" sz="900" kern="100" dirty="0" smtClean="0">
                <a:latin typeface="Arial" panose="020B0604020202020204" pitchFamily="34" charset="0"/>
                <a:ea typeface="Aptos"/>
              </a:rPr>
              <a:t>3. Álvarez-Gutiérrez FJ, et </a:t>
            </a:r>
            <a:r>
              <a:rPr lang="es-ES" sz="900" kern="100" dirty="0">
                <a:latin typeface="Arial" panose="020B0604020202020204" pitchFamily="34" charset="0"/>
                <a:ea typeface="Aptos"/>
              </a:rPr>
              <a:t>al. </a:t>
            </a:r>
            <a:r>
              <a:rPr lang="en-US" sz="900" kern="100" dirty="0">
                <a:latin typeface="Arial" panose="020B0604020202020204" pitchFamily="34" charset="0"/>
                <a:ea typeface="Aptos"/>
              </a:rPr>
              <a:t>Spanish Consensus on Remission in Asthma (REMAS). Arch </a:t>
            </a:r>
            <a:r>
              <a:rPr lang="en-US" sz="900" kern="100" dirty="0" err="1">
                <a:latin typeface="Arial" panose="020B0604020202020204" pitchFamily="34" charset="0"/>
                <a:ea typeface="Aptos"/>
              </a:rPr>
              <a:t>Bronconeumol</a:t>
            </a:r>
            <a:r>
              <a:rPr lang="en-US" sz="900" kern="100" dirty="0">
                <a:latin typeface="Arial" panose="020B0604020202020204" pitchFamily="34" charset="0"/>
                <a:ea typeface="Aptos"/>
              </a:rPr>
              <a:t>. </a:t>
            </a:r>
            <a:r>
              <a:rPr lang="en-US" sz="900" kern="100" dirty="0" smtClean="0">
                <a:latin typeface="Arial" panose="020B0604020202020204" pitchFamily="34" charset="0"/>
                <a:ea typeface="Aptos"/>
              </a:rPr>
              <a:t>2024;60:503–9.</a:t>
            </a:r>
            <a:endParaRPr lang="es-ES" sz="1000" kern="100" dirty="0">
              <a:effectLst/>
              <a:latin typeface="Times New Roman" panose="02020603050405020304" pitchFamily="18" charset="0"/>
              <a:ea typeface="Aptos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xmlns="" id="{66DCC9C3-EDF6-B430-8A03-E9F29474419C}"/>
              </a:ext>
            </a:extLst>
          </p:cNvPr>
          <p:cNvSpPr txBox="1"/>
          <p:nvPr/>
        </p:nvSpPr>
        <p:spPr>
          <a:xfrm>
            <a:off x="5013495" y="1501681"/>
            <a:ext cx="3312368" cy="369332"/>
          </a:xfrm>
          <a:prstGeom prst="rect">
            <a:avLst/>
          </a:prstGeom>
          <a:solidFill>
            <a:srgbClr val="DAF5D5">
              <a:alpha val="78824"/>
            </a:srgbClr>
          </a:solidFill>
          <a:ln>
            <a:solidFill>
              <a:srgbClr val="DAF5D5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rgbClr val="87575C"/>
                </a:solidFill>
                <a:latin typeface="Helvetica LT Std Cond" panose="020B0506020202030204" pitchFamily="34" charset="77"/>
                <a:ea typeface="HELVETICA NEUE CONDENSED" panose="02000503000000020004" pitchFamily="2" charset="0"/>
                <a:cs typeface="HELVETICA NEUE CONDENSED" panose="02000503000000020004" pitchFamily="2" charset="0"/>
              </a:rPr>
              <a:t>  </a:t>
            </a:r>
            <a:r>
              <a:rPr lang="es-ES" b="1" dirty="0" smtClean="0">
                <a:latin typeface="Helvetica LT Std Cond" panose="020B0506020202030204" pitchFamily="34" charset="77"/>
                <a:ea typeface="HELVETICA NEUE CONDENSED" panose="02000503000000020004" pitchFamily="2" charset="0"/>
                <a:cs typeface="HELVETICA NEUE CONDENSED" panose="02000503000000020004" pitchFamily="2" charset="0"/>
              </a:rPr>
              <a:t>MATERIAL Y MÉTODOS</a:t>
            </a:r>
            <a:endParaRPr lang="es-ES" b="1" dirty="0">
              <a:latin typeface="Helvetica LT Std Cond" panose="020B0506020202030204" pitchFamily="34" charset="77"/>
              <a:ea typeface="HELVETICA NEUE CONDENSED" panose="02000503000000020004" pitchFamily="2" charset="0"/>
              <a:cs typeface="HELVETICA NEUE CONDENSED" panose="02000503000000020004" pitchFamily="2" charset="0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119721" y="4498546"/>
            <a:ext cx="8262664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800"/>
              </a:spcAft>
              <a:tabLst>
                <a:tab pos="457200" algn="l"/>
              </a:tabLst>
            </a:pPr>
            <a:r>
              <a:rPr lang="es-ES" sz="900" kern="100" dirty="0" smtClean="0">
                <a:latin typeface="Arial" panose="020B0604020202020204" pitchFamily="34" charset="0"/>
                <a:ea typeface="Aptos"/>
              </a:rPr>
              <a:t>1. González-</a:t>
            </a:r>
            <a:r>
              <a:rPr lang="es-ES" sz="900" kern="100" dirty="0" err="1" smtClean="0">
                <a:latin typeface="Arial" panose="020B0604020202020204" pitchFamily="34" charset="0"/>
                <a:ea typeface="Aptos"/>
              </a:rPr>
              <a:t>Barcala</a:t>
            </a:r>
            <a:r>
              <a:rPr lang="es-ES" sz="900" kern="100" dirty="0" smtClean="0">
                <a:latin typeface="Arial" panose="020B0604020202020204" pitchFamily="34" charset="0"/>
                <a:ea typeface="Aptos"/>
              </a:rPr>
              <a:t> FJ et al. </a:t>
            </a:r>
            <a:r>
              <a:rPr lang="en-US" sz="900" kern="100" dirty="0" smtClean="0">
                <a:latin typeface="Arial" panose="020B0604020202020204" pitchFamily="34" charset="0"/>
                <a:ea typeface="Aptos"/>
              </a:rPr>
              <a:t>Time is lung: preservation </a:t>
            </a:r>
            <a:r>
              <a:rPr lang="en-US" sz="900" kern="100" dirty="0">
                <a:latin typeface="Arial" panose="020B0604020202020204" pitchFamily="34" charset="0"/>
                <a:ea typeface="Aptos"/>
              </a:rPr>
              <a:t>of lung function after earlier </a:t>
            </a:r>
            <a:r>
              <a:rPr lang="en-US" sz="900" kern="100" dirty="0" err="1">
                <a:latin typeface="Arial" panose="020B0604020202020204" pitchFamily="34" charset="0"/>
                <a:ea typeface="Aptos"/>
              </a:rPr>
              <a:t>mepolizumab</a:t>
            </a:r>
            <a:r>
              <a:rPr lang="en-US" sz="900" kern="100" dirty="0">
                <a:latin typeface="Arial" panose="020B0604020202020204" pitchFamily="34" charset="0"/>
                <a:ea typeface="Aptos"/>
              </a:rPr>
              <a:t> treatment. ERJ Open Res. </a:t>
            </a:r>
            <a:r>
              <a:rPr lang="en-US" sz="900" kern="100" dirty="0" smtClean="0">
                <a:latin typeface="Arial" panose="020B0604020202020204" pitchFamily="34" charset="0"/>
                <a:ea typeface="Aptos"/>
              </a:rPr>
              <a:t>2025;11:1.</a:t>
            </a:r>
            <a:endParaRPr lang="es-ES" sz="900" kern="100" dirty="0" smtClean="0">
              <a:latin typeface="Times New Roman" panose="02020603050405020304" pitchFamily="18" charset="0"/>
              <a:ea typeface="Aptos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130564" y="4670669"/>
            <a:ext cx="7776864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800"/>
              </a:spcAft>
              <a:tabLst>
                <a:tab pos="457200" algn="l"/>
              </a:tabLst>
            </a:pPr>
            <a:r>
              <a:rPr lang="es-ES" sz="900" kern="100" dirty="0" smtClean="0">
                <a:latin typeface="Arial" panose="020B0604020202020204" pitchFamily="34" charset="0"/>
                <a:ea typeface="Aptos"/>
              </a:rPr>
              <a:t>2. Pérez-de </a:t>
            </a:r>
            <a:r>
              <a:rPr lang="es-ES" sz="900" kern="100" dirty="0">
                <a:latin typeface="Arial" panose="020B0604020202020204" pitchFamily="34" charset="0"/>
                <a:ea typeface="Aptos"/>
              </a:rPr>
              <a:t>Llano L et al. </a:t>
            </a:r>
            <a:r>
              <a:rPr lang="en-US" sz="900" kern="100" dirty="0">
                <a:latin typeface="Arial" panose="020B0604020202020204" pitchFamily="34" charset="0"/>
                <a:ea typeface="Aptos"/>
              </a:rPr>
              <a:t>Early treatment with biologics in severe asthma: scoping review and parallels with early RA. Open </a:t>
            </a:r>
            <a:r>
              <a:rPr lang="en-US" sz="900" kern="100" dirty="0" err="1">
                <a:latin typeface="Arial" panose="020B0604020202020204" pitchFamily="34" charset="0"/>
                <a:ea typeface="Aptos"/>
              </a:rPr>
              <a:t>Respir</a:t>
            </a:r>
            <a:r>
              <a:rPr lang="en-US" sz="900" kern="100" dirty="0">
                <a:latin typeface="Arial" panose="020B0604020202020204" pitchFamily="34" charset="0"/>
                <a:ea typeface="Aptos"/>
              </a:rPr>
              <a:t> Arch. 2025;7:2.</a:t>
            </a:r>
            <a:endParaRPr lang="es-ES" sz="900" kern="100" dirty="0">
              <a:latin typeface="Times New Roman" panose="02020603050405020304" pitchFamily="18" charset="0"/>
              <a:ea typeface="Apto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3337" y="280412"/>
            <a:ext cx="4485998" cy="2880319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4644008" y="3181233"/>
            <a:ext cx="4345327" cy="463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s-ES" sz="1050" b="1" kern="100" dirty="0"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Tabla 1. Remisión clínica en distintos momentos de seguimiento </a:t>
            </a:r>
            <a:r>
              <a:rPr lang="es-ES" sz="1050" b="1" kern="100"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según </a:t>
            </a:r>
            <a:r>
              <a:rPr lang="es-ES" sz="1050" b="1" kern="100" smtClean="0"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tertiles </a:t>
            </a:r>
            <a:r>
              <a:rPr lang="es-ES" sz="1050" b="1" kern="100" dirty="0"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de demora al inicio de </a:t>
            </a:r>
            <a:r>
              <a:rPr lang="es-ES" sz="1050" b="1" kern="100" dirty="0" err="1" smtClean="0"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mepolizumab</a:t>
            </a:r>
            <a:r>
              <a:rPr lang="es-ES" sz="1050" b="1" kern="100" dirty="0" smtClean="0"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.</a:t>
            </a:r>
            <a:endParaRPr lang="es-ES" sz="1050" kern="100" dirty="0">
              <a:effectLst/>
              <a:latin typeface="Aptos"/>
              <a:ea typeface="Aptos"/>
              <a:cs typeface="Times New Roman" panose="02020603050405020304" pitchFamily="18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470794" y="4279568"/>
            <a:ext cx="8282870" cy="6763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es-ES" sz="1100" kern="100" dirty="0" smtClean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La </a:t>
            </a:r>
            <a:r>
              <a:rPr lang="es-ES" sz="1100" b="1" kern="100" dirty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demora</a:t>
            </a:r>
            <a:r>
              <a:rPr lang="es-ES" sz="1100" kern="100" dirty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 en el inicio del tratamiento </a:t>
            </a:r>
            <a:r>
              <a:rPr lang="es-ES" sz="1100" b="1" kern="100" dirty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no</a:t>
            </a:r>
            <a:r>
              <a:rPr lang="es-ES" sz="1100" kern="100" dirty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 se asoció con </a:t>
            </a:r>
            <a:r>
              <a:rPr lang="es-ES" sz="1100" b="1" kern="100" dirty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diferencias</a:t>
            </a:r>
            <a:r>
              <a:rPr lang="es-ES" sz="1100" kern="100" dirty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 en la probabilidad de alcanzar la </a:t>
            </a:r>
            <a:r>
              <a:rPr lang="es-ES" sz="1100" b="1" kern="100" dirty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remisión</a:t>
            </a:r>
            <a:r>
              <a:rPr lang="es-ES" sz="1100" kern="100" dirty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 clínica en los grupos evaluados. Sin embargo, la </a:t>
            </a:r>
            <a:r>
              <a:rPr lang="es-ES" sz="1100" b="1" kern="100" dirty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función pulmonar basal fue </a:t>
            </a:r>
            <a:r>
              <a:rPr lang="es-ES" sz="1100" kern="100" dirty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significativamente </a:t>
            </a:r>
            <a:r>
              <a:rPr lang="es-ES" sz="1100" b="1" kern="100" dirty="0" smtClean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menor</a:t>
            </a:r>
            <a:r>
              <a:rPr lang="es-ES" sz="1100" kern="100" dirty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 </a:t>
            </a:r>
            <a:r>
              <a:rPr lang="es-ES" sz="1100" b="1" kern="100" dirty="0" smtClean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cuanto mayor era la demora </a:t>
            </a:r>
            <a:r>
              <a:rPr lang="es-ES" sz="1100" kern="100" dirty="0" smtClean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en el inicio del tratamiento aunque </a:t>
            </a:r>
            <a:r>
              <a:rPr lang="es-ES" sz="1100" b="1" kern="100" dirty="0" smtClean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no</a:t>
            </a:r>
            <a:r>
              <a:rPr lang="es-ES" sz="1100" kern="100" dirty="0" smtClean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 </a:t>
            </a:r>
            <a:r>
              <a:rPr lang="es-ES" sz="1100" kern="100" dirty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hubo </a:t>
            </a:r>
            <a:r>
              <a:rPr lang="es-ES" sz="1100" b="1" kern="100" dirty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diferencias</a:t>
            </a:r>
            <a:r>
              <a:rPr lang="es-ES" sz="1100" kern="100" dirty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 en el </a:t>
            </a:r>
            <a:r>
              <a:rPr lang="es-ES" sz="1100" b="1" kern="100" dirty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seguimiento</a:t>
            </a:r>
            <a:r>
              <a:rPr lang="es-ES" sz="1100" kern="100" dirty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 posterior. </a:t>
            </a:r>
            <a:endParaRPr lang="es-ES" sz="1100" kern="100" dirty="0">
              <a:effectLst/>
              <a:latin typeface="Aptos"/>
              <a:ea typeface="Aptos"/>
              <a:cs typeface="Times New Roman" panose="02020603050405020304" pitchFamily="18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530924" y="1724995"/>
            <a:ext cx="3946918" cy="18548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just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s-ES" sz="1100" b="1" kern="100" dirty="0" smtClean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No diferencias </a:t>
            </a:r>
            <a:r>
              <a:rPr lang="es-ES" sz="1100" kern="100" dirty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significativas en </a:t>
            </a:r>
            <a:r>
              <a:rPr lang="es-ES" sz="1100" kern="100" dirty="0" smtClean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la remisión </a:t>
            </a:r>
            <a:r>
              <a:rPr lang="es-ES" sz="1100" kern="100" dirty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clínica </a:t>
            </a:r>
            <a:r>
              <a:rPr lang="es-ES" sz="1100" kern="100" dirty="0" smtClean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según SEPAR-REMAS (</a:t>
            </a:r>
            <a:r>
              <a:rPr lang="es-ES" sz="1100" kern="100" dirty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Tabla 1). </a:t>
            </a:r>
            <a:endParaRPr lang="es-ES" sz="1100" kern="100" dirty="0" smtClean="0">
              <a:solidFill>
                <a:srgbClr val="222222"/>
              </a:solidFill>
              <a:latin typeface="Arial" panose="020B0604020202020204" pitchFamily="34" charset="0"/>
              <a:ea typeface="Aptos"/>
              <a:cs typeface="Times New Roman" panose="02020603050405020304" pitchFamily="18" charset="0"/>
            </a:endParaRPr>
          </a:p>
          <a:p>
            <a:pPr marL="228600" indent="-228600" algn="just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s-ES" sz="1100" kern="100" dirty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V</a:t>
            </a:r>
            <a:r>
              <a:rPr lang="es-ES" sz="1100" kern="100" dirty="0" smtClean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isita basal, </a:t>
            </a:r>
            <a:r>
              <a:rPr lang="es-ES" sz="1100" b="1" kern="100" dirty="0" smtClean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menor función pulmonar cuanto mayor</a:t>
            </a:r>
            <a:r>
              <a:rPr lang="es-ES" sz="1100" kern="100" dirty="0" smtClean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 era el tiempo de demora (FEV1%, p</a:t>
            </a:r>
            <a:r>
              <a:rPr lang="es-ES" sz="1100" kern="100" dirty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= </a:t>
            </a:r>
            <a:r>
              <a:rPr lang="es-ES" sz="1100" kern="100" dirty="0" smtClean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0.015; </a:t>
            </a:r>
            <a:r>
              <a:rPr lang="es-ES" sz="1100" kern="100" dirty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 FEV1 </a:t>
            </a:r>
            <a:r>
              <a:rPr lang="es-ES" sz="1100" kern="100" dirty="0" smtClean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cc, p</a:t>
            </a:r>
            <a:r>
              <a:rPr lang="es-ES" sz="1100" kern="100" dirty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= 0.039) y reversibilidad </a:t>
            </a:r>
            <a:r>
              <a:rPr lang="es-ES" sz="1100" kern="100" dirty="0" smtClean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de FEV1 cc, p</a:t>
            </a:r>
            <a:r>
              <a:rPr lang="es-ES" sz="1100" kern="100" dirty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= </a:t>
            </a:r>
            <a:r>
              <a:rPr lang="es-ES" sz="1100" kern="100" dirty="0" smtClean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0.028)</a:t>
            </a:r>
          </a:p>
          <a:p>
            <a:pPr marL="228600" indent="-228600" algn="just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s-ES" sz="1100" b="1" kern="100" dirty="0" smtClean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No diferencias significativas en la función pulmonar según los meses de demora e</a:t>
            </a:r>
            <a:r>
              <a:rPr lang="es-ES" sz="1100" kern="100" dirty="0" smtClean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n </a:t>
            </a:r>
            <a:r>
              <a:rPr lang="es-ES" sz="1100" kern="100" dirty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el </a:t>
            </a:r>
            <a:r>
              <a:rPr lang="es-ES" sz="1100" b="1" kern="100" dirty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seguimiento</a:t>
            </a:r>
            <a:r>
              <a:rPr lang="es-ES" sz="1100" kern="100" dirty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 a los 12 meses 3 y 5 </a:t>
            </a:r>
            <a:r>
              <a:rPr lang="es-ES" sz="1100" kern="100" dirty="0" smtClean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años. </a:t>
            </a:r>
            <a:endParaRPr lang="es-ES" sz="1100" kern="100" dirty="0">
              <a:effectLst/>
              <a:latin typeface="Aptos"/>
              <a:ea typeface="Aptos"/>
              <a:cs typeface="Times New Roman" panose="02020603050405020304" pitchFamily="18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66DCC9C3-EDF6-B430-8A03-E9F29474419C}"/>
              </a:ext>
            </a:extLst>
          </p:cNvPr>
          <p:cNvSpPr txBox="1"/>
          <p:nvPr/>
        </p:nvSpPr>
        <p:spPr>
          <a:xfrm>
            <a:off x="2411760" y="3734861"/>
            <a:ext cx="4464496" cy="369332"/>
          </a:xfrm>
          <a:prstGeom prst="rect">
            <a:avLst/>
          </a:prstGeom>
          <a:solidFill>
            <a:srgbClr val="DAF5D5">
              <a:alpha val="78824"/>
            </a:srgbClr>
          </a:solidFill>
          <a:ln>
            <a:solidFill>
              <a:srgbClr val="DAF5D5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rgbClr val="87575C"/>
                </a:solidFill>
                <a:latin typeface="Helvetica LT Std Cond" panose="020B0506020202030204" pitchFamily="34" charset="77"/>
                <a:ea typeface="HELVETICA NEUE CONDENSED" panose="02000503000000020004" pitchFamily="2" charset="0"/>
                <a:cs typeface="HELVETICA NEUE CONDENSED" panose="02000503000000020004" pitchFamily="2" charset="0"/>
              </a:rPr>
              <a:t>  </a:t>
            </a:r>
            <a:r>
              <a:rPr lang="es-ES" b="1" dirty="0" smtClean="0">
                <a:latin typeface="Helvetica LT Std Cond" panose="020B0506020202030204" pitchFamily="34" charset="77"/>
                <a:ea typeface="HELVETICA NEUE CONDENSED" panose="02000503000000020004" pitchFamily="2" charset="0"/>
                <a:cs typeface="HELVETICA NEUE CONDENSED" panose="02000503000000020004" pitchFamily="2" charset="0"/>
              </a:rPr>
              <a:t>CONCLUSIONES</a:t>
            </a:r>
            <a:endParaRPr lang="es-ES" b="1" dirty="0">
              <a:latin typeface="Helvetica LT Std Cond" panose="020B0506020202030204" pitchFamily="34" charset="77"/>
              <a:ea typeface="HELVETICA NEUE CONDENSED" panose="02000503000000020004" pitchFamily="2" charset="0"/>
              <a:cs typeface="HELVETICA NEUE CONDENSED" panose="02000503000000020004" pitchFamily="2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536519" y="1324686"/>
            <a:ext cx="348993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100" b="1" kern="100" dirty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117 </a:t>
            </a:r>
            <a:r>
              <a:rPr lang="es-ES" sz="1100" b="1" kern="100" dirty="0" smtClean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pacientes </a:t>
            </a:r>
            <a:r>
              <a:rPr lang="es-ES" sz="1100" kern="100" dirty="0" smtClean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; 60</a:t>
            </a:r>
            <a:r>
              <a:rPr lang="es-ES" sz="1100" kern="100" dirty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% </a:t>
            </a:r>
            <a:r>
              <a:rPr lang="es-ES" sz="1100" kern="100" dirty="0" smtClean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mujeres; 54 </a:t>
            </a:r>
            <a:r>
              <a:rPr lang="es-ES" sz="1100" kern="100" dirty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(14) </a:t>
            </a:r>
            <a:r>
              <a:rPr lang="es-ES" sz="1100" kern="100" dirty="0" smtClean="0">
                <a:solidFill>
                  <a:srgbClr val="222222"/>
                </a:solidFill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años. </a:t>
            </a:r>
            <a:endParaRPr lang="es-ES" sz="1100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66DCC9C3-EDF6-B430-8A03-E9F29474419C}"/>
              </a:ext>
            </a:extLst>
          </p:cNvPr>
          <p:cNvSpPr txBox="1"/>
          <p:nvPr/>
        </p:nvSpPr>
        <p:spPr>
          <a:xfrm>
            <a:off x="1241463" y="483623"/>
            <a:ext cx="3023430" cy="369332"/>
          </a:xfrm>
          <a:prstGeom prst="rect">
            <a:avLst/>
          </a:prstGeom>
          <a:solidFill>
            <a:srgbClr val="DAF5D5">
              <a:alpha val="78824"/>
            </a:srgbClr>
          </a:solidFill>
          <a:ln>
            <a:solidFill>
              <a:srgbClr val="DAF5D5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rgbClr val="87575C"/>
                </a:solidFill>
                <a:latin typeface="Helvetica LT Std Cond" panose="020B0506020202030204" pitchFamily="34" charset="77"/>
                <a:ea typeface="HELVETICA NEUE CONDENSED" panose="02000503000000020004" pitchFamily="2" charset="0"/>
                <a:cs typeface="HELVETICA NEUE CONDENSED" panose="02000503000000020004" pitchFamily="2" charset="0"/>
              </a:rPr>
              <a:t>  </a:t>
            </a:r>
            <a:r>
              <a:rPr lang="es-ES" b="1" dirty="0" smtClean="0">
                <a:latin typeface="Helvetica LT Std Cond" panose="020B0506020202030204" pitchFamily="34" charset="77"/>
                <a:ea typeface="HELVETICA NEUE CONDENSED" panose="02000503000000020004" pitchFamily="2" charset="0"/>
                <a:cs typeface="HELVETICA NEUE CONDENSED" panose="02000503000000020004" pitchFamily="2" charset="0"/>
              </a:rPr>
              <a:t>RESULTADOS</a:t>
            </a:r>
            <a:endParaRPr lang="es-ES" b="1" dirty="0">
              <a:latin typeface="Helvetica LT Std Cond" panose="020B0506020202030204" pitchFamily="34" charset="77"/>
              <a:ea typeface="HELVETICA NEUE CONDENSED" panose="02000503000000020004" pitchFamily="2" charset="0"/>
              <a:cs typeface="HELVETICA NEUE CONDENSED" panose="02000503000000020004" pitchFamily="2" charset="0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55554C1F-DDFC-B63B-7912-C30D6B156D0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l="49387" t="57237" r="36927" b="20394"/>
          <a:stretch/>
        </p:blipFill>
        <p:spPr>
          <a:xfrm>
            <a:off x="60007" y="1243972"/>
            <a:ext cx="477110" cy="438425"/>
          </a:xfrm>
          <a:prstGeom prst="rect">
            <a:avLst/>
          </a:prstGeom>
        </p:spPr>
      </p:pic>
      <p:pic>
        <p:nvPicPr>
          <p:cNvPr id="11" name="Gráfico 31" descr="Portapapeles comprobado contorno">
            <a:extLst>
              <a:ext uri="{FF2B5EF4-FFF2-40B4-BE49-F238E27FC236}">
                <a16:creationId xmlns:a16="http://schemas.microsoft.com/office/drawing/2014/main" xmlns="" id="{35CED4BE-5FB9-8F5E-E87B-0B511F26DB4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85415" y="2262722"/>
            <a:ext cx="445509" cy="4903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435</TotalTime>
  <Words>667</Words>
  <Application>Microsoft Office PowerPoint</Application>
  <PresentationFormat>Presentación en pantalla (16:9)</PresentationFormat>
  <Paragraphs>32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11" baseType="lpstr">
      <vt:lpstr>Aptos</vt:lpstr>
      <vt:lpstr>Arial</vt:lpstr>
      <vt:lpstr>Calibri</vt:lpstr>
      <vt:lpstr>Courier New</vt:lpstr>
      <vt:lpstr>Helvetica LT Std Cond</vt:lpstr>
      <vt:lpstr>HELVETICA NEUE CONDENSED</vt:lpstr>
      <vt:lpstr>Times New Roman</vt:lpstr>
      <vt:lpstr>Wingdings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CLARA</dc:creator>
  <cp:lastModifiedBy>varios</cp:lastModifiedBy>
  <cp:revision>34</cp:revision>
  <dcterms:created xsi:type="dcterms:W3CDTF">2025-10-16T09:08:13Z</dcterms:created>
  <dcterms:modified xsi:type="dcterms:W3CDTF">2026-02-24T14:24:00Z</dcterms:modified>
</cp:coreProperties>
</file>