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713" y="-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6A5-4280-A6B2-21A460C91270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6A5-4280-A6B2-21A460C91270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6A5-4280-A6B2-21A460C91270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253-45FC-8431-D27B12F53F99}"/>
              </c:ext>
            </c:extLst>
          </c:dPt>
          <c:cat>
            <c:numRef>
              <c:f>Hoja1!$A$2:$A$5</c:f>
              <c:numCache>
                <c:formatCode>General</c:formatCode>
                <c:ptCount val="4"/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43.8</c:v>
                </c:pt>
                <c:pt idx="1">
                  <c:v>52.1</c:v>
                </c:pt>
                <c:pt idx="2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A5-4280-A6B2-21A460C91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25/02/2026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719E0FD-692E-7D92-E2BE-745372013620}"/>
              </a:ext>
            </a:extLst>
          </p:cNvPr>
          <p:cNvSpPr txBox="1"/>
          <p:nvPr/>
        </p:nvSpPr>
        <p:spPr>
          <a:xfrm>
            <a:off x="1187624" y="37256"/>
            <a:ext cx="7848872" cy="6749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INCUMPLIMIENTO INCONSCIENTE EN PACIENTES CON TRATAMIENTO INHALADO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1C87352-A8CC-EEFB-3768-E790F9DEF6F9}"/>
              </a:ext>
            </a:extLst>
          </p:cNvPr>
          <p:cNvSpPr txBox="1"/>
          <p:nvPr/>
        </p:nvSpPr>
        <p:spPr>
          <a:xfrm>
            <a:off x="1187624" y="688627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1200" dirty="0"/>
              <a:t>JA. Marquez Alba, J. Hernandez Borge, E. </a:t>
            </a:r>
            <a:r>
              <a:rPr lang="es-ES" sz="1200" dirty="0" err="1"/>
              <a:t>Sanchez</a:t>
            </a:r>
            <a:r>
              <a:rPr lang="es-ES" sz="1200" dirty="0"/>
              <a:t> Calle, L. </a:t>
            </a:r>
            <a:r>
              <a:rPr lang="es-ES" sz="1200" dirty="0" err="1"/>
              <a:t>Galan</a:t>
            </a:r>
            <a:r>
              <a:rPr lang="es-ES" sz="1200" dirty="0"/>
              <a:t> Ledesma, R. Morante Espada, M.B. Pires </a:t>
            </a:r>
            <a:r>
              <a:rPr lang="es-ES" sz="1200" dirty="0" err="1"/>
              <a:t>Manso,A</a:t>
            </a:r>
            <a:r>
              <a:rPr lang="es-ES" sz="1200" dirty="0"/>
              <a:t>. </a:t>
            </a:r>
            <a:r>
              <a:rPr lang="es-ES" sz="1200" dirty="0" err="1"/>
              <a:t>Mendez</a:t>
            </a:r>
            <a:r>
              <a:rPr lang="es-ES" sz="1200" dirty="0"/>
              <a:t> Villaverde, D. </a:t>
            </a:r>
            <a:r>
              <a:rPr lang="es-ES" sz="1200" dirty="0" err="1"/>
              <a:t>Akrouh</a:t>
            </a:r>
            <a:r>
              <a:rPr lang="es-ES" sz="1200" dirty="0"/>
              <a:t> </a:t>
            </a:r>
            <a:r>
              <a:rPr lang="es-ES" sz="1200" dirty="0" err="1"/>
              <a:t>Ettaghadouini</a:t>
            </a:r>
            <a:r>
              <a:rPr lang="es-ES" sz="1200" dirty="0"/>
              <a:t>, VM. Martín </a:t>
            </a:r>
            <a:r>
              <a:rPr lang="es-ES" sz="1200" dirty="0" err="1"/>
              <a:t>Hernandez,MT</a:t>
            </a:r>
            <a:r>
              <a:rPr lang="es-ES" sz="1200" dirty="0"/>
              <a:t>. </a:t>
            </a:r>
            <a:r>
              <a:rPr lang="es-ES" sz="1200" dirty="0" err="1"/>
              <a:t>Gomez</a:t>
            </a:r>
            <a:r>
              <a:rPr lang="es-ES" sz="1200" dirty="0"/>
              <a:t> Vizcaino. </a:t>
            </a:r>
          </a:p>
          <a:p>
            <a:pPr lvl="0" algn="ctr"/>
            <a:r>
              <a:rPr lang="es-ES" sz="1200" dirty="0"/>
              <a:t>Servicio de Neumología. H. Universitario  de Badajoz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29988EF-B230-2291-B027-AD8263ACB16A}"/>
              </a:ext>
            </a:extLst>
          </p:cNvPr>
          <p:cNvSpPr txBox="1"/>
          <p:nvPr/>
        </p:nvSpPr>
        <p:spPr>
          <a:xfrm>
            <a:off x="323528" y="1764096"/>
            <a:ext cx="6794636" cy="1006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 incumplimiento inconsciente (II) es muy frecuente en pacientes con tratamiento inhalado (TI) y está relacionado con el empleo inadecuado del inhalador por un adiestramiento deficiente. Nuestro objetivo ha sido conocer que factores pueden relacionarse con este tipo de incumplimiento.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69397A4-EAE8-CEE5-2369-AA361EF03A5A}"/>
              </a:ext>
            </a:extLst>
          </p:cNvPr>
          <p:cNvSpPr txBox="1"/>
          <p:nvPr/>
        </p:nvSpPr>
        <p:spPr>
          <a:xfrm>
            <a:off x="395536" y="3451610"/>
            <a:ext cx="8208912" cy="123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Empleando una cohorte prospectiva de paciente ambulatorios con TI (EPOC y asma) se evalúo la adherencia al TI mediante el Test de adherencia a inhaladores (TAI), examinando específicamente la presencia de II. Se recogieron múltiples variables epidemiológicas, comorbilidad, tipo de tratamiento y dispositivos empleados, pruebas funcionales y exacerbaciones previas a la inclusión. Se realizó un análisis comparativo en función de la presencia de II (chi-cuadrado, t-</a:t>
            </a:r>
            <a:r>
              <a:rPr lang="es-E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Student</a:t>
            </a:r>
            <a:r>
              <a:rPr lang="es-E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D514513-7ECD-8203-8BA0-D48AFA6829E5}"/>
              </a:ext>
            </a:extLst>
          </p:cNvPr>
          <p:cNvSpPr txBox="1"/>
          <p:nvPr/>
        </p:nvSpPr>
        <p:spPr>
          <a:xfrm>
            <a:off x="2915816" y="1316050"/>
            <a:ext cx="2754560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Introducción y Objetivos</a:t>
            </a:r>
            <a:endParaRPr lang="es-ES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D266325-17B7-86A1-6F0A-82AD3E6CADD8}"/>
              </a:ext>
            </a:extLst>
          </p:cNvPr>
          <p:cNvSpPr txBox="1"/>
          <p:nvPr/>
        </p:nvSpPr>
        <p:spPr>
          <a:xfrm>
            <a:off x="3590764" y="2997263"/>
            <a:ext cx="152129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Metodología</a:t>
            </a:r>
            <a:endParaRPr lang="es-ES" b="1" dirty="0"/>
          </a:p>
        </p:txBody>
      </p:sp>
      <p:pic>
        <p:nvPicPr>
          <p:cNvPr id="5" name="Imagen 4" descr="Imagen que contiene persona, interior, rosa, sostener&#10;&#10;El contenido generado por IA puede ser incorrecto.">
            <a:extLst>
              <a:ext uri="{FF2B5EF4-FFF2-40B4-BE49-F238E27FC236}">
                <a16:creationId xmlns:a16="http://schemas.microsoft.com/office/drawing/2014/main" id="{6FDDAA60-D6E8-D985-3E7E-2B8386EFB1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384" y="1602493"/>
            <a:ext cx="2017825" cy="1329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D461F1-5639-FDB4-C8F8-CEB8DBDE9F08}"/>
              </a:ext>
            </a:extLst>
          </p:cNvPr>
          <p:cNvSpPr txBox="1"/>
          <p:nvPr/>
        </p:nvSpPr>
        <p:spPr>
          <a:xfrm>
            <a:off x="7168837" y="1389936"/>
            <a:ext cx="194421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s-ES" sz="1000" dirty="0">
              <a:latin typeface="Aptos" panose="020B0004020202020204" pitchFamily="34" charset="0"/>
            </a:endParaRPr>
          </a:p>
          <a:p>
            <a:pPr>
              <a:buNone/>
            </a:pPr>
            <a:r>
              <a:rPr lang="es-ES" sz="1400" b="1" dirty="0">
                <a:latin typeface="Aptos" panose="020B0004020202020204" pitchFamily="34" charset="0"/>
              </a:rPr>
              <a:t>Sin asociación con:</a:t>
            </a:r>
            <a:endParaRPr lang="es-ES" sz="1400" dirty="0">
              <a:latin typeface="Aptos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400" dirty="0">
                <a:latin typeface="Aptos" panose="020B0004020202020204" pitchFamily="34" charset="0"/>
              </a:rPr>
              <a:t>Género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400" dirty="0">
                <a:latin typeface="Aptos" panose="020B0004020202020204" pitchFamily="34" charset="0"/>
              </a:rPr>
              <a:t>Ámbito poblacional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400" dirty="0">
                <a:latin typeface="Aptos" panose="020B0004020202020204" pitchFamily="34" charset="0"/>
              </a:rPr>
              <a:t>Tipo de dispositivo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400" dirty="0">
                <a:latin typeface="Aptos" panose="020B0004020202020204" pitchFamily="34" charset="0"/>
              </a:rPr>
              <a:t>Uso de cámara de inhalación</a:t>
            </a:r>
          </a:p>
          <a:p>
            <a:endParaRPr lang="es-ES" sz="1000" dirty="0">
              <a:latin typeface="Aptos" panose="020B00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34998BF-51BC-2F5A-5F6C-0907EB64F51B}"/>
              </a:ext>
            </a:extLst>
          </p:cNvPr>
          <p:cNvSpPr txBox="1"/>
          <p:nvPr/>
        </p:nvSpPr>
        <p:spPr>
          <a:xfrm>
            <a:off x="3491880" y="80713"/>
            <a:ext cx="139502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Resultados</a:t>
            </a:r>
            <a:endParaRPr lang="es-ES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E872A8C-513F-55E3-C888-36DFC4B22505}"/>
              </a:ext>
            </a:extLst>
          </p:cNvPr>
          <p:cNvSpPr txBox="1"/>
          <p:nvPr/>
        </p:nvSpPr>
        <p:spPr>
          <a:xfrm>
            <a:off x="316492" y="4098021"/>
            <a:ext cx="8280920" cy="1045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Encontramos II en el 34.7% de los pacientes estudiados. Este problema fue más frecuente en pacientes EPOC, de mayor edad y complejidad (</a:t>
            </a:r>
            <a:r>
              <a:rPr lang="es-ES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Charlson</a:t>
            </a:r>
            <a:r>
              <a:rPr lang="es-ES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), con peor situación clínica y funcional y mayor número de exacerbaciones ambulatorias y hospitalarias.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8EBE188-3860-0441-E233-52C167C8BFE0}"/>
              </a:ext>
            </a:extLst>
          </p:cNvPr>
          <p:cNvSpPr txBox="1"/>
          <p:nvPr/>
        </p:nvSpPr>
        <p:spPr>
          <a:xfrm>
            <a:off x="3635896" y="3772969"/>
            <a:ext cx="164211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Conclusiones</a:t>
            </a:r>
            <a:endParaRPr lang="es-ES" b="1" dirty="0"/>
          </a:p>
        </p:txBody>
      </p:sp>
      <p:pic>
        <p:nvPicPr>
          <p:cNvPr id="8" name="Imagen 7" descr="Interfaz de usuario gráfica, Texto, Aplicación, Chat o mensaje de texto&#10;&#10;El contenido generado por IA puede ser incorrecto.">
            <a:extLst>
              <a:ext uri="{FF2B5EF4-FFF2-40B4-BE49-F238E27FC236}">
                <a16:creationId xmlns:a16="http://schemas.microsoft.com/office/drawing/2014/main" id="{5B773EC1-5BD5-8046-A221-D29EAB27B2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00943"/>
            <a:ext cx="6336704" cy="3249214"/>
          </a:xfrm>
          <a:prstGeom prst="rect">
            <a:avLst/>
          </a:prstGeom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D5070510-B44B-BDAE-D81F-AF1CBE919B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2892682"/>
              </p:ext>
            </p:extLst>
          </p:nvPr>
        </p:nvGraphicFramePr>
        <p:xfrm>
          <a:off x="908930" y="1635646"/>
          <a:ext cx="2145959" cy="1582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CEE49D06-863F-52B9-80AD-37DA517CAB8E}"/>
              </a:ext>
            </a:extLst>
          </p:cNvPr>
          <p:cNvSpPr txBox="1"/>
          <p:nvPr/>
        </p:nvSpPr>
        <p:spPr>
          <a:xfrm>
            <a:off x="2018250" y="2236321"/>
            <a:ext cx="643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EPOC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1E8D797-D30C-847A-7BFE-F6AB5D1A79E8}"/>
              </a:ext>
            </a:extLst>
          </p:cNvPr>
          <p:cNvSpPr txBox="1"/>
          <p:nvPr/>
        </p:nvSpPr>
        <p:spPr>
          <a:xfrm>
            <a:off x="1380214" y="2417861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/>
              <a:t>ASMA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259</Words>
  <Application>Microsoft Office PowerPoint</Application>
  <PresentationFormat>Presentación en pantalla (16:9)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jacinto hernandez borge</cp:lastModifiedBy>
  <cp:revision>8</cp:revision>
  <dcterms:created xsi:type="dcterms:W3CDTF">2025-10-16T09:08:13Z</dcterms:created>
  <dcterms:modified xsi:type="dcterms:W3CDTF">2026-02-25T17:45:51Z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1db87c7-a2ca-4484-8eb8-6f7c884911fa_Enabled">
    <vt:lpwstr>true</vt:lpwstr>
  </property>
  <property fmtid="{D5CDD505-2E9C-101B-9397-08002B2CF9AE}" pid="3" name="MSIP_Label_11db87c7-a2ca-4484-8eb8-6f7c884911fa_SetDate">
    <vt:lpwstr>2026-02-12T21:15:39Z</vt:lpwstr>
  </property>
  <property fmtid="{D5CDD505-2E9C-101B-9397-08002B2CF9AE}" pid="4" name="MSIP_Label_11db87c7-a2ca-4484-8eb8-6f7c884911fa_Method">
    <vt:lpwstr>Standard</vt:lpwstr>
  </property>
  <property fmtid="{D5CDD505-2E9C-101B-9397-08002B2CF9AE}" pid="5" name="MSIP_Label_11db87c7-a2ca-4484-8eb8-6f7c884911fa_Name">
    <vt:lpwstr>defa4170-0d19-0005-0004-bc88714345d2</vt:lpwstr>
  </property>
  <property fmtid="{D5CDD505-2E9C-101B-9397-08002B2CF9AE}" pid="6" name="MSIP_Label_11db87c7-a2ca-4484-8eb8-6f7c884911fa_SiteId">
    <vt:lpwstr>8344d72d-e21b-485a-b9a1-52078e79010e</vt:lpwstr>
  </property>
  <property fmtid="{D5CDD505-2E9C-101B-9397-08002B2CF9AE}" pid="7" name="MSIP_Label_11db87c7-a2ca-4484-8eb8-6f7c884911fa_ActionId">
    <vt:lpwstr>d6505daa-9614-440b-b6cb-d6279963e9b0</vt:lpwstr>
  </property>
  <property fmtid="{D5CDD505-2E9C-101B-9397-08002B2CF9AE}" pid="8" name="MSIP_Label_11db87c7-a2ca-4484-8eb8-6f7c884911fa_ContentBits">
    <vt:lpwstr>0</vt:lpwstr>
  </property>
  <property fmtid="{D5CDD505-2E9C-101B-9397-08002B2CF9AE}" pid="9" name="MSIP_Label_11db87c7-a2ca-4484-8eb8-6f7c884911fa_Tag">
    <vt:lpwstr>10, 3, 0, 1</vt:lpwstr>
  </property>
</Properties>
</file>