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D1C42DE-7F7E-EC9B-0AC1-FA1A4117368D}"/>
              </a:ext>
            </a:extLst>
          </p:cNvPr>
          <p:cNvSpPr txBox="1"/>
          <p:nvPr/>
        </p:nvSpPr>
        <p:spPr>
          <a:xfrm>
            <a:off x="1682721" y="337176"/>
            <a:ext cx="9171208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ES"/>
            </a:defPPr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EVALUACIÓN PRONÓSTICA TRAS TRATAMIENTO DE LOS PACIENTES CON HIPERTENSIÓN PULMONAR TROMBOEMBÓLICA CRÓNICA DEL HOSPITAL UNIVERSITARIO DE JAÉN</a:t>
            </a:r>
          </a:p>
          <a:p>
            <a:endParaRPr lang="en-US" sz="1200" b="1" dirty="0">
              <a:ea typeface="+mn-lt"/>
              <a:cs typeface="+mn-lt"/>
            </a:endParaRPr>
          </a:p>
          <a:p>
            <a:r>
              <a:rPr lang="en-US" sz="1200" u="sng" dirty="0">
                <a:ea typeface="+mn-lt"/>
                <a:cs typeface="+mn-lt"/>
              </a:rPr>
              <a:t>M.C Mata </a:t>
            </a:r>
            <a:r>
              <a:rPr lang="en-US" sz="1200" u="sng" dirty="0" err="1">
                <a:ea typeface="+mn-lt"/>
                <a:cs typeface="+mn-lt"/>
              </a:rPr>
              <a:t>López</a:t>
            </a:r>
            <a:r>
              <a:rPr lang="en-US" sz="1200" dirty="0">
                <a:ea typeface="+mn-lt"/>
                <a:cs typeface="+mn-lt"/>
              </a:rPr>
              <a:t> ,Y.Y Portillo Gutiérrez, P. </a:t>
            </a:r>
            <a:r>
              <a:rPr lang="en-US" sz="1200" dirty="0" err="1">
                <a:ea typeface="+mn-lt"/>
                <a:cs typeface="+mn-lt"/>
              </a:rPr>
              <a:t>Barragán</a:t>
            </a:r>
            <a:r>
              <a:rPr lang="en-US" sz="1200" dirty="0">
                <a:ea typeface="+mn-lt"/>
                <a:cs typeface="+mn-lt"/>
              </a:rPr>
              <a:t> Reyes, C. </a:t>
            </a:r>
            <a:r>
              <a:rPr lang="en-US" sz="1200" dirty="0" err="1">
                <a:ea typeface="+mn-lt"/>
                <a:cs typeface="+mn-lt"/>
              </a:rPr>
              <a:t>Lacarcel</a:t>
            </a:r>
            <a:r>
              <a:rPr lang="en-US" sz="1200" dirty="0">
                <a:ea typeface="+mn-lt"/>
                <a:cs typeface="+mn-lt"/>
              </a:rPr>
              <a:t> Bautista</a:t>
            </a:r>
            <a:endParaRPr lang="en-US" sz="1200" dirty="0">
              <a:ea typeface="Calibri"/>
              <a:cs typeface="Calibri"/>
            </a:endParaRPr>
          </a:p>
          <a:p>
            <a:r>
              <a:rPr lang="en-US" sz="1200" dirty="0" err="1">
                <a:ea typeface="Calibri"/>
                <a:cs typeface="Calibri"/>
              </a:rPr>
              <a:t>Servicio</a:t>
            </a:r>
            <a:r>
              <a:rPr lang="en-US" sz="1200" dirty="0">
                <a:ea typeface="Calibri"/>
                <a:cs typeface="Calibri"/>
              </a:rPr>
              <a:t> de </a:t>
            </a:r>
            <a:r>
              <a:rPr lang="en-US" sz="1200" dirty="0" err="1">
                <a:ea typeface="Calibri"/>
                <a:cs typeface="Calibri"/>
              </a:rPr>
              <a:t>Neumología</a:t>
            </a:r>
            <a:r>
              <a:rPr lang="en-US" sz="1200" dirty="0">
                <a:ea typeface="Calibri"/>
                <a:cs typeface="Calibri"/>
              </a:rPr>
              <a:t>. Hospital </a:t>
            </a:r>
            <a:r>
              <a:rPr lang="en-US" sz="1200" dirty="0" err="1">
                <a:ea typeface="Calibri"/>
                <a:cs typeface="Calibri"/>
              </a:rPr>
              <a:t>Universitario</a:t>
            </a:r>
            <a:r>
              <a:rPr lang="en-US" sz="1200" dirty="0">
                <a:ea typeface="Calibri"/>
                <a:cs typeface="Calibri"/>
              </a:rPr>
              <a:t> de </a:t>
            </a:r>
            <a:r>
              <a:rPr lang="en-US" sz="1200" dirty="0" err="1">
                <a:ea typeface="Calibri"/>
                <a:cs typeface="Calibri"/>
              </a:rPr>
              <a:t>Jaén</a:t>
            </a:r>
            <a:r>
              <a:rPr lang="en-US" sz="1200" dirty="0">
                <a:ea typeface="Calibri"/>
                <a:cs typeface="Calibri"/>
              </a:rPr>
              <a:t> </a:t>
            </a:r>
          </a:p>
          <a:p>
            <a:endParaRPr lang="en-US" sz="1600" dirty="0">
              <a:ea typeface="Calibri"/>
              <a:cs typeface="Calibri"/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1682721" y="1900501"/>
            <a:ext cx="2376264" cy="28803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Introducción y objetivo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682721" y="2195351"/>
            <a:ext cx="5102127" cy="434572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 algn="just">
              <a:buFontTx/>
              <a:buChar char="-"/>
            </a:pPr>
            <a:endParaRPr lang="es-E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774161" y="2383055"/>
            <a:ext cx="47823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La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hipertensión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pulmonar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tromboembólica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crónica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(HPTEC)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es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una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forma de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hipertensión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pulmonar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(HP)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causada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por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la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obstrucción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y el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remodelado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de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las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arterias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pulmonares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tras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un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episodio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de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embolia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pulmonar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(EP). </a:t>
            </a:r>
          </a:p>
          <a:p>
            <a:pPr marL="171450" indent="-171450" algn="just">
              <a:buFontTx/>
              <a:buChar char="-"/>
            </a:pPr>
            <a:endParaRPr lang="en-US" sz="1400" dirty="0">
              <a:solidFill>
                <a:srgbClr val="242424"/>
              </a:solidFill>
              <a:ea typeface="arial"/>
              <a:cs typeface="Arial"/>
            </a:endParaRPr>
          </a:p>
          <a:p>
            <a:pPr marL="171450" indent="-171450" algn="just">
              <a:buFontTx/>
              <a:buChar char="-"/>
            </a:pP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Se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estima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que la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incidencia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acumulada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de HPTEC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oscila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entre 0,1-11,8% en los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primeros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dos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años</a:t>
            </a:r>
            <a:r>
              <a:rPr lang="en-US" sz="1400" b="1" dirty="0">
                <a:solidFill>
                  <a:srgbClr val="242424"/>
                </a:solidFill>
                <a:ea typeface="arial"/>
                <a:cs typeface="Arial"/>
              </a:rPr>
              <a:t> 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después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de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una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EP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sintomática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. </a:t>
            </a:r>
          </a:p>
          <a:p>
            <a:pPr marL="171450" indent="-171450" algn="just">
              <a:buFontTx/>
              <a:buChar char="-"/>
            </a:pPr>
            <a:endParaRPr lang="en-US" sz="1400" dirty="0">
              <a:solidFill>
                <a:srgbClr val="242424"/>
              </a:solidFill>
              <a:ea typeface="arial"/>
              <a:cs typeface="Arial"/>
            </a:endParaRPr>
          </a:p>
          <a:p>
            <a:pPr marL="171450" indent="-171450" algn="just">
              <a:buFontTx/>
              <a:buChar char="-"/>
            </a:pP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El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algoritmo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de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tratamiento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para la HPTEC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incluye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un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enfoque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multimodal que combine la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endarterectomía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pulmonar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(EAP), la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angioplastia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(APB) y los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tratamientos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médicos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cuyo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objetivo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son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las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lesiones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anatómicas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mixtas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: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proximales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,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distales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y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microvasculopatía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,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respectivamente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.</a:t>
            </a:r>
          </a:p>
          <a:p>
            <a:pPr marL="171450" indent="-171450" algn="just">
              <a:buFontTx/>
              <a:buChar char="-"/>
            </a:pPr>
            <a:endParaRPr lang="en-US" sz="1400" dirty="0">
              <a:solidFill>
                <a:srgbClr val="242424"/>
              </a:solidFill>
              <a:ea typeface="arial"/>
              <a:cs typeface="Arial"/>
            </a:endParaRPr>
          </a:p>
          <a:p>
            <a:pPr marL="171450" indent="-171450" algn="just">
              <a:buFontTx/>
              <a:buChar char="-"/>
            </a:pP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El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objetivo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de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este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estudio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es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describir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las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características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de los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pacientes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con HPTEC de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nuestro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hospital y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tratamiento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 </a:t>
            </a:r>
            <a:r>
              <a:rPr lang="en-US" sz="1400" dirty="0" err="1">
                <a:solidFill>
                  <a:srgbClr val="242424"/>
                </a:solidFill>
                <a:ea typeface="arial"/>
                <a:cs typeface="Arial"/>
              </a:rPr>
              <a:t>recibido</a:t>
            </a:r>
            <a:r>
              <a:rPr lang="en-US" sz="1400" dirty="0">
                <a:solidFill>
                  <a:srgbClr val="242424"/>
                </a:solidFill>
                <a:ea typeface="arial"/>
                <a:cs typeface="Arial"/>
              </a:rPr>
              <a:t>.</a:t>
            </a:r>
            <a:endParaRPr lang="es-ES" sz="1400" dirty="0"/>
          </a:p>
        </p:txBody>
      </p:sp>
      <p:sp>
        <p:nvSpPr>
          <p:cNvPr id="9" name="Rectángulo redondeado 8"/>
          <p:cNvSpPr/>
          <p:nvPr/>
        </p:nvSpPr>
        <p:spPr>
          <a:xfrm>
            <a:off x="8164119" y="1936223"/>
            <a:ext cx="2376264" cy="28803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Material y  métodos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407852"/>
              </p:ext>
            </p:extLst>
          </p:nvPr>
        </p:nvGraphicFramePr>
        <p:xfrm>
          <a:off x="7003992" y="2281348"/>
          <a:ext cx="4968552" cy="273293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84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4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7568">
                <a:tc gridSpan="2">
                  <a:txBody>
                    <a:bodyPr/>
                    <a:lstStyle/>
                    <a:p>
                      <a:pPr algn="just"/>
                      <a:r>
                        <a:rPr lang="es-ES" sz="1000" b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  <a:r>
                        <a:rPr lang="es-ES" sz="1000" b="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lang="en-US" sz="1400" b="0" i="0" dirty="0" err="1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Análisis</a:t>
                      </a:r>
                      <a:r>
                        <a:rPr lang="en-US" sz="1400" b="0" i="0" dirty="0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400" b="0" i="0" dirty="0" err="1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descriptivo</a:t>
                      </a:r>
                      <a:r>
                        <a:rPr lang="en-US" sz="1400" b="0" i="0" dirty="0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 de los </a:t>
                      </a:r>
                      <a:r>
                        <a:rPr lang="en-US" sz="1400" b="0" i="0" dirty="0" err="1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pacientes</a:t>
                      </a:r>
                      <a:r>
                        <a:rPr lang="en-US" sz="1400" b="0" i="0" dirty="0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 con HPTEC del</a:t>
                      </a:r>
                      <a:r>
                        <a:rPr lang="en-US" sz="1400" b="0" i="0" baseline="0" dirty="0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 Hospital </a:t>
                      </a:r>
                      <a:r>
                        <a:rPr lang="en-US" sz="1400" b="0" i="0" baseline="0" dirty="0" err="1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Universitario</a:t>
                      </a:r>
                      <a:r>
                        <a:rPr lang="en-US" sz="1400" b="0" i="0" baseline="0" dirty="0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 de </a:t>
                      </a:r>
                      <a:r>
                        <a:rPr lang="en-US" sz="1400" b="0" i="0" baseline="0" dirty="0" err="1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Jaén</a:t>
                      </a:r>
                      <a:r>
                        <a:rPr lang="en-US" sz="1400" b="0" i="0" dirty="0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 </a:t>
                      </a:r>
                      <a:r>
                        <a:rPr lang="en-US" sz="1400" b="0" i="0" dirty="0" err="1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desde</a:t>
                      </a:r>
                      <a:r>
                        <a:rPr lang="en-US" sz="1400" b="0" i="0" dirty="0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 2019 hasta </a:t>
                      </a:r>
                      <a:r>
                        <a:rPr lang="en-US" sz="1400" b="0" i="0" dirty="0" err="1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septiembre</a:t>
                      </a:r>
                      <a:r>
                        <a:rPr lang="en-US" sz="1400" b="0" i="0" dirty="0">
                          <a:solidFill>
                            <a:srgbClr val="242424"/>
                          </a:solidFill>
                          <a:latin typeface="+mn-lt"/>
                          <a:ea typeface="arial"/>
                          <a:cs typeface="Arial"/>
                        </a:rPr>
                        <a:t> de 2025. 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8929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Localización</a:t>
                      </a:r>
                      <a:r>
                        <a:rPr lang="es-ES" sz="12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 trombos: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2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Central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2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Lobar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2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Segmentario- </a:t>
                      </a:r>
                      <a:r>
                        <a:rPr lang="es-ES" sz="1200" baseline="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subsegmentario</a:t>
                      </a:r>
                      <a:endParaRPr lang="es-E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Medición</a:t>
                      </a:r>
                      <a:r>
                        <a:rPr lang="es-ES" sz="12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 Test 6 minutos marcha posterior a tratamiento. </a:t>
                      </a:r>
                      <a:endParaRPr lang="es-ES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6438"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Tratamiento</a:t>
                      </a:r>
                      <a:r>
                        <a:rPr lang="es-ES" sz="12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recibido: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200" baseline="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Endarterectomía</a:t>
                      </a:r>
                      <a:r>
                        <a:rPr lang="es-ES" sz="12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pulmonar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2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Angioplastia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200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Tratamiento médico vasodilatador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Capacidad</a:t>
                      </a:r>
                      <a:r>
                        <a:rPr lang="es-ES" sz="1200" kern="1200" baseline="0" dirty="0">
                          <a:solidFill>
                            <a:schemeClr val="dk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 difusión de la DLCO posterior al tratamiento. </a:t>
                      </a:r>
                      <a:endParaRPr lang="es-ES" sz="1200" kern="1200" dirty="0">
                        <a:solidFill>
                          <a:schemeClr val="dk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B069B684-872C-DF59-C477-27E3AA5C8F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29" r="1555" b="3125"/>
          <a:stretch/>
        </p:blipFill>
        <p:spPr>
          <a:xfrm>
            <a:off x="7416857" y="3419856"/>
            <a:ext cx="4168592" cy="2448500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1610132" y="323477"/>
            <a:ext cx="2559532" cy="284869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831230"/>
              </p:ext>
            </p:extLst>
          </p:nvPr>
        </p:nvGraphicFramePr>
        <p:xfrm>
          <a:off x="1610132" y="694668"/>
          <a:ext cx="5219372" cy="34721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096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96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372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i="0" u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Total de pacientes</a:t>
                      </a:r>
                      <a:r>
                        <a:rPr lang="es-ES" sz="1200" b="1" i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es-ES" sz="1200" b="1" i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19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i="0" u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Localización</a:t>
                      </a:r>
                      <a:r>
                        <a:rPr lang="es-ES" sz="1200" b="1" i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 trombos</a:t>
                      </a:r>
                      <a:endParaRPr lang="es-ES" sz="1200" b="1" i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localización central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s-ES" sz="12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lobar </a:t>
                      </a:r>
                    </a:p>
                    <a:p>
                      <a:pPr marL="0" indent="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segmentarios y/o </a:t>
                      </a:r>
                      <a:r>
                        <a:rPr lang="es-ES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subsegmentarios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583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i="0" u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Tratamiento</a:t>
                      </a:r>
                      <a:r>
                        <a:rPr lang="es-ES" sz="1200" b="1" i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recibido </a:t>
                      </a:r>
                      <a:endParaRPr lang="es-ES" sz="1200" b="1" i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angioplastia.</a:t>
                      </a:r>
                      <a:r>
                        <a:rPr lang="es-ES" sz="12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es-ES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endarterectomía</a:t>
                      </a:r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pulmonar.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paciente tiene Hipertensión Pulmonar Residual de los que se ha realizado EAP. 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 pacientes con tratamiento médico vasodilatador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34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i="0" u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Media</a:t>
                      </a:r>
                      <a:r>
                        <a:rPr lang="es-ES" sz="1200" b="1" i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de metros recorridos en T6MM</a:t>
                      </a:r>
                      <a:endParaRPr lang="es-ES" sz="1200" b="1" i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343</a:t>
                      </a:r>
                      <a:r>
                        <a:rPr lang="es-ES" sz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metros</a:t>
                      </a:r>
                      <a:endParaRPr lang="es-E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05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i="0" u="non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DLCO</a:t>
                      </a:r>
                      <a:r>
                        <a:rPr lang="es-ES" sz="1200" b="1" i="0" u="non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media </a:t>
                      </a:r>
                      <a:r>
                        <a:rPr lang="es-ES" sz="1200" b="1" i="0" u="non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postratamiento</a:t>
                      </a:r>
                      <a:endParaRPr lang="es-ES" sz="1200" b="1" i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64%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Imagen 6" descr="Gráfico, Gráfico de barras&#10;&#10;El contenido generado por IA puede ser incorrecto.">
            <a:extLst>
              <a:ext uri="{FF2B5EF4-FFF2-40B4-BE49-F238E27FC236}">
                <a16:creationId xmlns:a16="http://schemas.microsoft.com/office/drawing/2014/main" id="{369E2EDB-0707-1166-34E9-51B925586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075" y="465912"/>
            <a:ext cx="5024433" cy="2953944"/>
          </a:xfrm>
          <a:prstGeom prst="rect">
            <a:avLst/>
          </a:prstGeom>
        </p:spPr>
      </p:pic>
      <p:sp>
        <p:nvSpPr>
          <p:cNvPr id="8" name="Rectángulo redondeado 7"/>
          <p:cNvSpPr/>
          <p:nvPr/>
        </p:nvSpPr>
        <p:spPr>
          <a:xfrm>
            <a:off x="1610132" y="4278346"/>
            <a:ext cx="2559532" cy="36576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610132" y="4688780"/>
            <a:ext cx="5390943" cy="177393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lvl="0" indent="-171450">
              <a:buFontTx/>
              <a:buChar char="-"/>
            </a:pPr>
            <a:endParaRPr lang="es-E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610132" y="4775529"/>
            <a:ext cx="539094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algn="just">
              <a:buFontTx/>
              <a:buChar char="-"/>
            </a:pPr>
            <a:r>
              <a:rPr lang="es-ES" sz="1400" dirty="0"/>
              <a:t>El pronóstico de los pacientes que han sido candidatos a EAP es muy favorable, persistiendo solo 1 paciente con hipertensión pulmonar residual.</a:t>
            </a:r>
          </a:p>
          <a:p>
            <a:pPr marL="171450" lvl="0" indent="-171450" algn="just">
              <a:buFontTx/>
              <a:buChar char="-"/>
            </a:pPr>
            <a:r>
              <a:rPr lang="es-ES" sz="1400" dirty="0"/>
              <a:t>La mayoría de nuestros pacientes presentaban localización de los trombos a nivel lobar o segmentario y/o </a:t>
            </a:r>
            <a:r>
              <a:rPr lang="es-ES" sz="1400" dirty="0" err="1"/>
              <a:t>subsegmentario</a:t>
            </a:r>
            <a:r>
              <a:rPr lang="es-ES" sz="1400" dirty="0"/>
              <a:t>, realizándose a 12 de ellos ABP con DLCO post tratamiento con valores dentro de la normalidad.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278</Words>
  <Application>Microsoft Office PowerPoint</Application>
  <PresentationFormat>Panorámica</PresentationFormat>
  <Paragraphs>43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mamen mata lopez</cp:lastModifiedBy>
  <cp:revision>37</cp:revision>
  <dcterms:created xsi:type="dcterms:W3CDTF">2025-10-16T09:08:13Z</dcterms:created>
  <dcterms:modified xsi:type="dcterms:W3CDTF">2026-03-01T21:06:56Z</dcterms:modified>
</cp:coreProperties>
</file>