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9E33"/>
    <a:srgbClr val="F75B07"/>
    <a:srgbClr val="F7BB07"/>
    <a:srgbClr val="F77307"/>
    <a:srgbClr val="FADD37"/>
    <a:srgbClr val="FAB237"/>
    <a:srgbClr val="FFAA00"/>
    <a:srgbClr val="FFAA4F"/>
    <a:srgbClr val="ED6C1C"/>
    <a:srgbClr val="F78F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5F6D0-B729-4C9D-871E-0DA92507AD7D}" v="1497" dt="2026-03-02T21:46:52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2D712E5-2556-9FA8-764F-2A91E81F57A0}"/>
              </a:ext>
            </a:extLst>
          </p:cNvPr>
          <p:cNvSpPr/>
          <p:nvPr/>
        </p:nvSpPr>
        <p:spPr>
          <a:xfrm>
            <a:off x="1249832" y="-1661"/>
            <a:ext cx="7894154" cy="1429767"/>
          </a:xfrm>
          <a:prstGeom prst="rect">
            <a:avLst/>
          </a:prstGeom>
          <a:solidFill>
            <a:srgbClr val="FFAA4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6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VALORACIÓN DE LOS PACIENTES CON FIBROSIS PULMONAR PROGRESIVA EN TRATAMIENTO CON NINTEDANIB</a:t>
            </a:r>
          </a:p>
          <a:p>
            <a:pPr algn="ctr"/>
            <a:r>
              <a:rPr lang="es-ES" sz="1200" dirty="0">
                <a:solidFill>
                  <a:srgbClr val="FFFFFF"/>
                </a:solidFill>
                <a:latin typeface="Arial"/>
                <a:ea typeface="Calibri"/>
                <a:cs typeface="Arial"/>
              </a:rPr>
              <a:t>Isabel Castillo Rivillas, María Del Mar </a:t>
            </a:r>
            <a:r>
              <a:rPr lang="es-ES" sz="1200" dirty="0" err="1">
                <a:solidFill>
                  <a:srgbClr val="FFFFFF"/>
                </a:solidFill>
                <a:latin typeface="Arial"/>
                <a:ea typeface="Calibri"/>
                <a:cs typeface="Arial"/>
              </a:rPr>
              <a:t>Ugía</a:t>
            </a:r>
            <a:r>
              <a:rPr lang="es-ES" sz="1200" dirty="0">
                <a:solidFill>
                  <a:srgbClr val="FFFFFF"/>
                </a:solidFill>
                <a:latin typeface="Arial"/>
                <a:ea typeface="Calibri"/>
                <a:cs typeface="Arial"/>
              </a:rPr>
              <a:t> Acosta, Sofia Gutiérrez Hernández, Ángel Carmona González, María Del Valle Rivero García, Aurelio </a:t>
            </a:r>
            <a:r>
              <a:rPr lang="es-ES" sz="1200" dirty="0" err="1">
                <a:solidFill>
                  <a:srgbClr val="FFFFFF"/>
                </a:solidFill>
                <a:latin typeface="Arial"/>
                <a:ea typeface="Calibri"/>
                <a:cs typeface="Arial"/>
              </a:rPr>
              <a:t>Arnedillo</a:t>
            </a:r>
            <a:r>
              <a:rPr lang="es-ES" sz="1200" dirty="0">
                <a:solidFill>
                  <a:srgbClr val="FFFFFF"/>
                </a:solidFill>
                <a:latin typeface="Arial"/>
                <a:ea typeface="Calibri"/>
                <a:cs typeface="Arial"/>
              </a:rPr>
              <a:t> Muñoz</a:t>
            </a:r>
          </a:p>
          <a:p>
            <a:pPr algn="ctr"/>
            <a:r>
              <a:rPr lang="es-ES" sz="1400" dirty="0">
                <a:solidFill>
                  <a:srgbClr val="FFFFFF"/>
                </a:solidFill>
                <a:latin typeface="Arial"/>
                <a:ea typeface="Roboto Condensed"/>
                <a:cs typeface="Arial"/>
              </a:rPr>
              <a:t>HOSPITAL UNIVERSITARIO PUERTA DEL MAR, Cádiz, España</a:t>
            </a:r>
            <a:endParaRPr lang="es-ES" sz="1400" dirty="0">
              <a:latin typeface="Arial"/>
              <a:ea typeface="Calibri"/>
              <a:cs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B0F9B5D-6DFC-7117-8CD6-A37C9A437C38}"/>
              </a:ext>
            </a:extLst>
          </p:cNvPr>
          <p:cNvSpPr/>
          <p:nvPr/>
        </p:nvSpPr>
        <p:spPr>
          <a:xfrm>
            <a:off x="5256" y="2820704"/>
            <a:ext cx="9137230" cy="621538"/>
          </a:xfrm>
          <a:prstGeom prst="rect">
            <a:avLst/>
          </a:prstGeom>
          <a:solidFill>
            <a:srgbClr val="F7BB07"/>
          </a:solidFill>
          <a:ln>
            <a:solidFill>
              <a:srgbClr val="F7BB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CF1ED16-38D9-09B0-438A-6CEFAEFC0099}"/>
              </a:ext>
            </a:extLst>
          </p:cNvPr>
          <p:cNvSpPr/>
          <p:nvPr/>
        </p:nvSpPr>
        <p:spPr>
          <a:xfrm>
            <a:off x="2825590" y="1429231"/>
            <a:ext cx="6321187" cy="2364565"/>
          </a:xfrm>
          <a:prstGeom prst="rect">
            <a:avLst/>
          </a:prstGeom>
          <a:solidFill>
            <a:srgbClr val="FADD3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Se realizó un estudio observacional, descriptivo y retrospectivo en 21 pacientes tratados con </a:t>
            </a:r>
            <a:r>
              <a:rPr lang="es-ES" sz="1600" dirty="0" err="1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Nintedanib</a:t>
            </a:r>
            <a:r>
              <a:rPr lang="es-ES" sz="1600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, evaluando progresión: </a:t>
            </a:r>
            <a:endParaRPr lang="es-ES" u="sng" dirty="0">
              <a:solidFill>
                <a:schemeClr val="accent2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600" dirty="0">
              <a:solidFill>
                <a:schemeClr val="accent2">
                  <a:lumMod val="49000"/>
                </a:schemeClr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FF086E-BA72-AE69-9FE3-2EEE33FF575C}"/>
              </a:ext>
            </a:extLst>
          </p:cNvPr>
          <p:cNvSpPr/>
          <p:nvPr/>
        </p:nvSpPr>
        <p:spPr>
          <a:xfrm>
            <a:off x="6707" y="3807900"/>
            <a:ext cx="9140072" cy="1337417"/>
          </a:xfrm>
          <a:prstGeom prst="rect">
            <a:avLst/>
          </a:prstGeom>
          <a:noFill/>
          <a:ln w="28575">
            <a:solidFill>
              <a:srgbClr val="F773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s-ES" sz="1600" dirty="0">
                <a:solidFill>
                  <a:schemeClr val="accent2">
                    <a:lumMod val="76000"/>
                  </a:schemeClr>
                </a:solidFill>
                <a:latin typeface="Arial"/>
                <a:ea typeface="Calibri"/>
                <a:cs typeface="Arial"/>
              </a:rPr>
              <a:t>VARIABLES</a:t>
            </a:r>
            <a:endParaRPr lang="es-ES" sz="1600" dirty="0">
              <a:solidFill>
                <a:schemeClr val="accent2">
                  <a:lumMod val="76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39895A8-6DEC-6C9A-C3DC-D6D585DF2DDA}"/>
              </a:ext>
            </a:extLst>
          </p:cNvPr>
          <p:cNvSpPr/>
          <p:nvPr/>
        </p:nvSpPr>
        <p:spPr>
          <a:xfrm>
            <a:off x="720166" y="4667567"/>
            <a:ext cx="2235797" cy="424387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 FVC Y FEV1/FVC 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5F94145-B58A-3FD5-A98C-FECA83015DBF}"/>
              </a:ext>
            </a:extLst>
          </p:cNvPr>
          <p:cNvSpPr/>
          <p:nvPr/>
        </p:nvSpPr>
        <p:spPr>
          <a:xfrm>
            <a:off x="720166" y="4103790"/>
            <a:ext cx="2235797" cy="424387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Datos demográficos</a:t>
            </a:r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EC9864E-E6D1-2A45-0130-DB807C2861C6}"/>
              </a:ext>
            </a:extLst>
          </p:cNvPr>
          <p:cNvSpPr/>
          <p:nvPr/>
        </p:nvSpPr>
        <p:spPr>
          <a:xfrm>
            <a:off x="3454097" y="4096066"/>
            <a:ext cx="2235797" cy="432109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Disnea </a:t>
            </a:r>
            <a:r>
              <a:rPr lang="es-ES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mMRC</a:t>
            </a:r>
            <a:endParaRPr lang="es-ES" dirty="0" err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8CE6DB4-8288-8086-3402-43FA6D85EE16}"/>
              </a:ext>
            </a:extLst>
          </p:cNvPr>
          <p:cNvSpPr/>
          <p:nvPr/>
        </p:nvSpPr>
        <p:spPr>
          <a:xfrm>
            <a:off x="3454099" y="4667566"/>
            <a:ext cx="2235797" cy="424387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TACAR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555CF45-0C19-843E-33B8-9FB1F2D9579E}"/>
              </a:ext>
            </a:extLst>
          </p:cNvPr>
          <p:cNvSpPr/>
          <p:nvPr/>
        </p:nvSpPr>
        <p:spPr>
          <a:xfrm>
            <a:off x="6188030" y="4103788"/>
            <a:ext cx="2235797" cy="424387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Oxigenoterapia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1B88E03-F4D1-E197-5E5A-E9A0FE2C90D4}"/>
              </a:ext>
            </a:extLst>
          </p:cNvPr>
          <p:cNvSpPr/>
          <p:nvPr/>
        </p:nvSpPr>
        <p:spPr>
          <a:xfrm>
            <a:off x="6188031" y="4667565"/>
            <a:ext cx="2235797" cy="424387"/>
          </a:xfrm>
          <a:prstGeom prst="rect">
            <a:avLst/>
          </a:prstGeom>
          <a:solidFill>
            <a:srgbClr val="F75B07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latin typeface="Aptos"/>
              </a:rPr>
              <a:t>Tratamiento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5F51368-BA0D-89EF-714F-0525285E1E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10" r="9703"/>
          <a:stretch>
            <a:fillRect/>
          </a:stretch>
        </p:blipFill>
        <p:spPr>
          <a:xfrm>
            <a:off x="3860" y="1444198"/>
            <a:ext cx="2803968" cy="2347783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7D4DB7ED-E37A-4E44-AB1B-4C2513942FBF}"/>
              </a:ext>
            </a:extLst>
          </p:cNvPr>
          <p:cNvSpPr/>
          <p:nvPr/>
        </p:nvSpPr>
        <p:spPr>
          <a:xfrm>
            <a:off x="3031369" y="1521584"/>
            <a:ext cx="2463518" cy="64111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Fibrosis pulmonar progresiva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65A1ADE-65BF-F0D3-596D-E7820925C5E9}"/>
              </a:ext>
            </a:extLst>
          </p:cNvPr>
          <p:cNvSpPr/>
          <p:nvPr/>
        </p:nvSpPr>
        <p:spPr>
          <a:xfrm>
            <a:off x="6429477" y="1521584"/>
            <a:ext cx="2463518" cy="64111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err="1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Nintedanib</a:t>
            </a:r>
            <a:endParaRPr lang="es-ES" err="1">
              <a:solidFill>
                <a:schemeClr val="accent2">
                  <a:lumMod val="49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67CA4DE-777C-CDB9-9C30-5466AA5D4000}"/>
              </a:ext>
            </a:extLst>
          </p:cNvPr>
          <p:cNvCxnSpPr/>
          <p:nvPr/>
        </p:nvCxnSpPr>
        <p:spPr>
          <a:xfrm>
            <a:off x="5622854" y="1837528"/>
            <a:ext cx="724564" cy="10353"/>
          </a:xfrm>
          <a:prstGeom prst="straightConnector1">
            <a:avLst/>
          </a:prstGeom>
          <a:ln w="28575">
            <a:solidFill>
              <a:srgbClr val="F75B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áfico 15" descr="Pulmones con relleno sólido">
            <a:extLst>
              <a:ext uri="{FF2B5EF4-FFF2-40B4-BE49-F238E27FC236}">
                <a16:creationId xmlns:a16="http://schemas.microsoft.com/office/drawing/2014/main" id="{515FF49E-04F2-D170-6817-162CC7D91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2807" y="3126262"/>
            <a:ext cx="644096" cy="698156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EA57B4CB-A34A-4990-0533-BD7E51DEF8C8}"/>
              </a:ext>
            </a:extLst>
          </p:cNvPr>
          <p:cNvSpPr/>
          <p:nvPr/>
        </p:nvSpPr>
        <p:spPr>
          <a:xfrm>
            <a:off x="2917456" y="2817915"/>
            <a:ext cx="2005288" cy="3282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ea typeface="Calibri"/>
                <a:cs typeface="Calibri"/>
              </a:rPr>
              <a:t> Funcional</a:t>
            </a:r>
            <a:endParaRPr lang="es-ES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D7CD254-FC8F-5599-C92F-7BBD1E1A779D}"/>
              </a:ext>
            </a:extLst>
          </p:cNvPr>
          <p:cNvSpPr/>
          <p:nvPr/>
        </p:nvSpPr>
        <p:spPr>
          <a:xfrm>
            <a:off x="7056968" y="2810192"/>
            <a:ext cx="2005288" cy="3282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ea typeface="Calibri"/>
                <a:cs typeface="Calibri"/>
              </a:rPr>
              <a:t>Radiológica</a:t>
            </a:r>
            <a:endParaRPr lang="es-ES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5392425-892B-F324-E2E7-CB0DC3C91C74}"/>
              </a:ext>
            </a:extLst>
          </p:cNvPr>
          <p:cNvSpPr/>
          <p:nvPr/>
        </p:nvSpPr>
        <p:spPr>
          <a:xfrm>
            <a:off x="4987212" y="2810191"/>
            <a:ext cx="2005288" cy="3282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ea typeface="Calibri"/>
                <a:cs typeface="Calibri"/>
              </a:rPr>
              <a:t>Clínica</a:t>
            </a:r>
          </a:p>
        </p:txBody>
      </p:sp>
      <p:pic>
        <p:nvPicPr>
          <p:cNvPr id="22" name="Gráfico 21" descr="Ojo con relleno sólido">
            <a:extLst>
              <a:ext uri="{FF2B5EF4-FFF2-40B4-BE49-F238E27FC236}">
                <a16:creationId xmlns:a16="http://schemas.microsoft.com/office/drawing/2014/main" id="{6109BFEA-E5A2-21D6-2605-C5F90D51C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0043" y="3149428"/>
            <a:ext cx="667265" cy="636373"/>
          </a:xfrm>
          <a:prstGeom prst="rect">
            <a:avLst/>
          </a:prstGeom>
        </p:spPr>
      </p:pic>
      <p:pic>
        <p:nvPicPr>
          <p:cNvPr id="25" name="Gráfico 24" descr="Médico con relleno sólido">
            <a:extLst>
              <a:ext uri="{FF2B5EF4-FFF2-40B4-BE49-F238E27FC236}">
                <a16:creationId xmlns:a16="http://schemas.microsoft.com/office/drawing/2014/main" id="{03C6D352-5DE0-A477-E948-4F99B6BF45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90286" y="3126259"/>
            <a:ext cx="698157" cy="6672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A13FF19-EC30-2F7E-3B80-6F371F2E75CF}"/>
              </a:ext>
            </a:extLst>
          </p:cNvPr>
          <p:cNvSpPr/>
          <p:nvPr/>
        </p:nvSpPr>
        <p:spPr>
          <a:xfrm>
            <a:off x="1248170" y="2628"/>
            <a:ext cx="7886593" cy="88754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bg1"/>
                </a:solidFill>
                <a:ea typeface="Calibri"/>
                <a:cs typeface="Calibri"/>
              </a:rPr>
              <a:t>RESULTADOS Y CONCLUSIONES</a:t>
            </a:r>
            <a:endParaRPr lang="es-ES" sz="2000" dirty="0">
              <a:solidFill>
                <a:schemeClr val="bg1"/>
              </a:solidFill>
            </a:endParaRPr>
          </a:p>
        </p:txBody>
      </p:sp>
      <p:pic>
        <p:nvPicPr>
          <p:cNvPr id="7" name="Imagen 6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5642E905-8A62-0498-051C-CBAF80E59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0" t="26116" r="166" b="362"/>
          <a:stretch>
            <a:fillRect/>
          </a:stretch>
        </p:blipFill>
        <p:spPr>
          <a:xfrm>
            <a:off x="6184821" y="1684312"/>
            <a:ext cx="2966252" cy="23276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D91C902-0D89-AC17-B9A9-9004FD908777}"/>
              </a:ext>
            </a:extLst>
          </p:cNvPr>
          <p:cNvSpPr/>
          <p:nvPr/>
        </p:nvSpPr>
        <p:spPr>
          <a:xfrm>
            <a:off x="3786679" y="1185747"/>
            <a:ext cx="2176111" cy="508842"/>
          </a:xfrm>
          <a:prstGeom prst="rect">
            <a:avLst/>
          </a:prstGeom>
          <a:solidFill>
            <a:schemeClr val="bg1"/>
          </a:solidFill>
          <a:ln>
            <a:solidFill>
              <a:srgbClr val="F75B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Efectos adversos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3300F54-A910-B53B-B9BB-730A4AAC57B5}"/>
              </a:ext>
            </a:extLst>
          </p:cNvPr>
          <p:cNvSpPr/>
          <p:nvPr/>
        </p:nvSpPr>
        <p:spPr>
          <a:xfrm>
            <a:off x="6577226" y="1172184"/>
            <a:ext cx="2176111" cy="508842"/>
          </a:xfrm>
          <a:prstGeom prst="rect">
            <a:avLst/>
          </a:prstGeom>
          <a:solidFill>
            <a:schemeClr val="bg1"/>
          </a:solidFill>
          <a:ln>
            <a:solidFill>
              <a:srgbClr val="F75B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Progresión en TACAR</a:t>
            </a:r>
            <a:endParaRPr lang="es-ES" dirty="0">
              <a:solidFill>
                <a:schemeClr val="accent2">
                  <a:lumMod val="49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7300FCC-02A3-5CA4-8DEA-BFAF43B75BB2}"/>
              </a:ext>
            </a:extLst>
          </p:cNvPr>
          <p:cNvSpPr/>
          <p:nvPr/>
        </p:nvSpPr>
        <p:spPr>
          <a:xfrm>
            <a:off x="15445" y="4254307"/>
            <a:ext cx="9118349" cy="89216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74EACD9-A437-4237-FD96-3F2B364A40E7}"/>
              </a:ext>
            </a:extLst>
          </p:cNvPr>
          <p:cNvSpPr/>
          <p:nvPr/>
        </p:nvSpPr>
        <p:spPr>
          <a:xfrm>
            <a:off x="-3633" y="4357039"/>
            <a:ext cx="8752305" cy="526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600" dirty="0">
              <a:solidFill>
                <a:schemeClr val="accent2">
                  <a:lumMod val="49000"/>
                </a:schemeClr>
              </a:solidFill>
              <a:latin typeface="Arial"/>
              <a:ea typeface="Calibri"/>
              <a:cs typeface="Arial"/>
            </a:endParaRPr>
          </a:p>
          <a:p>
            <a:pPr algn="ctr"/>
            <a:r>
              <a:rPr lang="es-ES" sz="1600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Diferencias estadísticamente significativas en el descenso del FVC a los dos años de inicio del tratamiento con </a:t>
            </a:r>
            <a:r>
              <a:rPr lang="es-ES" sz="1600" dirty="0" err="1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Nintedanib</a:t>
            </a:r>
            <a:r>
              <a:rPr lang="es-ES" sz="1600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, asociando progresión radiológica desde el primer año junto con una tendencia a presentar mayor disnea. Tolerancia globalmente aceptable.</a:t>
            </a:r>
            <a:endParaRPr lang="es-ES" dirty="0">
              <a:solidFill>
                <a:schemeClr val="accent2">
                  <a:lumMod val="49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2" name="Imagen 1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1E0193D2-0673-47B2-BB71-8AE05C6598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57" r="25000" b="-410"/>
          <a:stretch>
            <a:fillRect/>
          </a:stretch>
        </p:blipFill>
        <p:spPr>
          <a:xfrm>
            <a:off x="3988015" y="1777700"/>
            <a:ext cx="1766799" cy="172729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E3A2ACC-FD58-EB7E-D6A5-BE2D1EDDE062}"/>
              </a:ext>
            </a:extLst>
          </p:cNvPr>
          <p:cNvSpPr txBox="1"/>
          <p:nvPr/>
        </p:nvSpPr>
        <p:spPr>
          <a:xfrm>
            <a:off x="4295363" y="3764300"/>
            <a:ext cx="147460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>
                <a:latin typeface="Arial"/>
                <a:ea typeface="Calibri"/>
                <a:cs typeface="Arial"/>
              </a:rPr>
              <a:t>SI    NO</a:t>
            </a:r>
            <a:endParaRPr lang="es-ES" sz="1000" dirty="0">
              <a:latin typeface="Arial"/>
              <a:cs typeface="Arial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7BBD3C-1EB1-005A-7C72-D94F8F76ED00}"/>
              </a:ext>
            </a:extLst>
          </p:cNvPr>
          <p:cNvSpPr txBox="1"/>
          <p:nvPr/>
        </p:nvSpPr>
        <p:spPr>
          <a:xfrm>
            <a:off x="3530842" y="2771577"/>
            <a:ext cx="72359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latin typeface="Arial"/>
                <a:ea typeface="Calibri"/>
                <a:cs typeface="Arial"/>
              </a:rPr>
              <a:t>38,10%</a:t>
            </a:r>
            <a:endParaRPr lang="es-ES" sz="1000" dirty="0">
              <a:latin typeface="Arial"/>
              <a:cs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D5EFAA5-E407-C312-D151-7F8F69825577}"/>
              </a:ext>
            </a:extLst>
          </p:cNvPr>
          <p:cNvSpPr txBox="1"/>
          <p:nvPr/>
        </p:nvSpPr>
        <p:spPr>
          <a:xfrm>
            <a:off x="5757737" y="2322092"/>
            <a:ext cx="65210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000" dirty="0">
                <a:latin typeface="Arial"/>
                <a:ea typeface="Calibri"/>
                <a:cs typeface="Arial"/>
              </a:rPr>
              <a:t>61,90%</a:t>
            </a:r>
            <a:endParaRPr lang="es-ES" sz="1000" dirty="0">
              <a:latin typeface="Arial"/>
              <a:cs typeface="Arial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CFF773D-1870-F1A1-CA20-2E37C72D25B0}"/>
              </a:ext>
            </a:extLst>
          </p:cNvPr>
          <p:cNvSpPr/>
          <p:nvPr/>
        </p:nvSpPr>
        <p:spPr>
          <a:xfrm>
            <a:off x="4255997" y="3847751"/>
            <a:ext cx="82807" cy="828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614C2F4-4D0A-B4E3-6972-54CF1296D729}"/>
              </a:ext>
            </a:extLst>
          </p:cNvPr>
          <p:cNvSpPr/>
          <p:nvPr/>
        </p:nvSpPr>
        <p:spPr>
          <a:xfrm>
            <a:off x="4526301" y="3847750"/>
            <a:ext cx="82807" cy="82807"/>
          </a:xfrm>
          <a:prstGeom prst="rect">
            <a:avLst/>
          </a:prstGeom>
          <a:solidFill>
            <a:srgbClr val="1B9E33"/>
          </a:solidFill>
          <a:ln>
            <a:solidFill>
              <a:srgbClr val="1B9E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1DDCDC8D-479F-0674-3CC1-A2BA491B19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82" t="104" r="142" b="2338"/>
          <a:stretch>
            <a:fillRect/>
          </a:stretch>
        </p:blipFill>
        <p:spPr>
          <a:xfrm>
            <a:off x="-2906" y="1285102"/>
            <a:ext cx="3535007" cy="2900752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CD30A916-E83D-B023-80DB-5DC7464B2476}"/>
              </a:ext>
            </a:extLst>
          </p:cNvPr>
          <p:cNvSpPr/>
          <p:nvPr/>
        </p:nvSpPr>
        <p:spPr>
          <a:xfrm>
            <a:off x="963969" y="1172185"/>
            <a:ext cx="2176111" cy="508842"/>
          </a:xfrm>
          <a:prstGeom prst="rect">
            <a:avLst/>
          </a:prstGeom>
          <a:solidFill>
            <a:schemeClr val="bg1"/>
          </a:solidFill>
          <a:ln>
            <a:solidFill>
              <a:srgbClr val="F75B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dirty="0">
                <a:solidFill>
                  <a:schemeClr val="accent2">
                    <a:lumMod val="49000"/>
                  </a:schemeClr>
                </a:solidFill>
                <a:latin typeface="Arial"/>
                <a:ea typeface="Calibri"/>
                <a:cs typeface="Arial"/>
              </a:rPr>
              <a:t>FVC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secretaría Neumosur</cp:lastModifiedBy>
  <cp:revision>688</cp:revision>
  <dcterms:created xsi:type="dcterms:W3CDTF">2025-10-16T09:08:13Z</dcterms:created>
  <dcterms:modified xsi:type="dcterms:W3CDTF">2026-03-02T21:47:06Z</dcterms:modified>
</cp:coreProperties>
</file>