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hp1DibC16bWyaGZMcWrak9aEm2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b104a973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cb104a973b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cb104a973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cb104a973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b104a973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cb104a973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b104a973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cb104a973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cb104a973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cb104a973b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cb104a973b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cb104a973b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98600" y="1145442"/>
            <a:ext cx="6946800" cy="26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3200" dirty="0" err="1">
                <a:solidFill>
                  <a:schemeClr val="dk1"/>
                </a:solidFill>
              </a:rPr>
              <a:t>Biodistribución</a:t>
            </a:r>
            <a:r>
              <a:rPr lang="es-ES" sz="3200" dirty="0">
                <a:solidFill>
                  <a:schemeClr val="dk1"/>
                </a:solidFill>
              </a:rPr>
              <a:t> de vesículas extracelulares y su impacto </a:t>
            </a:r>
            <a:r>
              <a:rPr lang="es-ES" sz="3200" dirty="0" err="1">
                <a:solidFill>
                  <a:schemeClr val="dk1"/>
                </a:solidFill>
              </a:rPr>
              <a:t>antifibrótico</a:t>
            </a:r>
            <a:r>
              <a:rPr lang="es-ES" sz="3200" dirty="0">
                <a:solidFill>
                  <a:schemeClr val="dk1"/>
                </a:solidFill>
              </a:rPr>
              <a:t> en un modelo de fibrosis pulmonar envejecido</a:t>
            </a:r>
            <a:endParaRPr sz="3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714300" y="4268563"/>
            <a:ext cx="3857700" cy="8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Teresa Gómez- Pontes Cabrera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R2 Neumología. HUVN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8150" y="4421537"/>
            <a:ext cx="1106125" cy="56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l="50602" b="25116"/>
          <a:stretch/>
        </p:blipFill>
        <p:spPr>
          <a:xfrm>
            <a:off x="6748175" y="4356287"/>
            <a:ext cx="1106124" cy="69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/>
        </p:nvSpPr>
        <p:spPr>
          <a:xfrm>
            <a:off x="311700" y="1161169"/>
            <a:ext cx="80679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-ES" sz="1800">
                <a:solidFill>
                  <a:srgbClr val="000000"/>
                </a:solidFill>
              </a:rPr>
              <a:t>La EPI fibrosante afecta &gt; 5 millones de personas en el mundo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s-ES" sz="1800">
                <a:solidFill>
                  <a:srgbClr val="000000"/>
                </a:solidFill>
              </a:rPr>
              <a:t>La edad es un factor de riesgo crítico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311700" y="1943799"/>
            <a:ext cx="175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20" b="1">
                <a:solidFill>
                  <a:srgbClr val="000000"/>
                </a:solidFill>
              </a:rPr>
              <a:t>OBJETIVO</a:t>
            </a:r>
            <a:endParaRPr sz="2020" b="1">
              <a:solidFill>
                <a:srgbClr val="000000"/>
              </a:solidFill>
            </a:endParaRPr>
          </a:p>
        </p:txBody>
      </p:sp>
      <p:pic>
        <p:nvPicPr>
          <p:cNvPr id="94" name="Google Shape;94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126" y="2516501"/>
            <a:ext cx="2355945" cy="239857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2929522" y="3737151"/>
            <a:ext cx="2240400" cy="803400"/>
          </a:xfrm>
          <a:prstGeom prst="rect">
            <a:avLst/>
          </a:prstGeom>
          <a:noFill/>
          <a:ln w="28575" cap="flat" cmpd="sng">
            <a:solidFill>
              <a:srgbClr val="07376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0000"/>
                </a:solidFill>
              </a:rPr>
              <a:t>EFECTO TERAPÉUTICO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5238000" y="3626600"/>
            <a:ext cx="38262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Char char="●"/>
            </a:pPr>
            <a:r>
              <a:rPr lang="es-ES" sz="1600">
                <a:solidFill>
                  <a:srgbClr val="000000"/>
                </a:solidFill>
              </a:rPr>
              <a:t>FP inducida bleomicina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Char char="●"/>
            </a:pPr>
            <a:r>
              <a:rPr lang="es-ES" sz="1600">
                <a:solidFill>
                  <a:srgbClr val="000000"/>
                </a:solidFill>
              </a:rPr>
              <a:t>Ratón C57BL/6 envejecido (&gt;2 a) </a:t>
            </a:r>
            <a:endParaRPr sz="1600">
              <a:solidFill>
                <a:srgbClr val="000000"/>
              </a:solidFill>
            </a:endParaRPr>
          </a:p>
        </p:txBody>
      </p:sp>
      <p:grpSp>
        <p:nvGrpSpPr>
          <p:cNvPr id="97" name="Google Shape;97;p2"/>
          <p:cNvGrpSpPr/>
          <p:nvPr/>
        </p:nvGrpSpPr>
        <p:grpSpPr>
          <a:xfrm>
            <a:off x="2942847" y="2051113"/>
            <a:ext cx="5031876" cy="1203062"/>
            <a:chOff x="3236000" y="1957025"/>
            <a:chExt cx="5031876" cy="1203062"/>
          </a:xfrm>
        </p:grpSpPr>
        <p:sp>
          <p:nvSpPr>
            <p:cNvPr id="98" name="Google Shape;98;p2"/>
            <p:cNvSpPr txBox="1"/>
            <p:nvPr/>
          </p:nvSpPr>
          <p:spPr>
            <a:xfrm>
              <a:off x="3236000" y="2341984"/>
              <a:ext cx="2240400" cy="467700"/>
            </a:xfrm>
            <a:prstGeom prst="rect">
              <a:avLst/>
            </a:prstGeom>
            <a:noFill/>
            <a:ln w="28575" cap="flat" cmpd="sng">
              <a:solidFill>
                <a:srgbClr val="07376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rgbClr val="000000"/>
                  </a:solidFill>
                </a:rPr>
                <a:t>BIODISTRIBUCIÓN</a:t>
              </a:r>
              <a:endParaRPr sz="1800">
                <a:solidFill>
                  <a:srgbClr val="000000"/>
                </a:solidFill>
              </a:endParaRPr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6263651" y="1957025"/>
              <a:ext cx="1999200" cy="46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rgbClr val="000000"/>
                  </a:solidFill>
                </a:rPr>
                <a:t>Intravenosa (IV)</a:t>
              </a:r>
              <a:endParaRPr sz="1800">
                <a:solidFill>
                  <a:srgbClr val="000000"/>
                </a:solidFill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 rot="-782659">
              <a:off x="5704439" y="2208181"/>
              <a:ext cx="466539" cy="16569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73763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5704375" y="2488950"/>
              <a:ext cx="466500" cy="165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73763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 rot="760122">
              <a:off x="5704338" y="2769736"/>
              <a:ext cx="466456" cy="16572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73763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6268676" y="2337912"/>
              <a:ext cx="1999200" cy="46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rgbClr val="000000"/>
                  </a:solidFill>
                </a:rPr>
                <a:t>Intrapleural (IP)</a:t>
              </a:r>
              <a:endParaRPr sz="1800">
                <a:solidFill>
                  <a:srgbClr val="000000"/>
                </a:solidFill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</a:endParaRPr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6268676" y="2692387"/>
              <a:ext cx="1999200" cy="46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rgbClr val="000000"/>
                  </a:solidFill>
                </a:rPr>
                <a:t>Intratraqueal (IT)</a:t>
              </a:r>
              <a:endParaRPr sz="1800">
                <a:solidFill>
                  <a:srgbClr val="000000"/>
                </a:solidFill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</a:endParaRPr>
            </a:p>
          </p:txBody>
        </p:sp>
      </p:grpSp>
      <p:sp>
        <p:nvSpPr>
          <p:cNvPr id="105" name="Google Shape;105;p2"/>
          <p:cNvSpPr txBox="1"/>
          <p:nvPr/>
        </p:nvSpPr>
        <p:spPr>
          <a:xfrm>
            <a:off x="1193300" y="238475"/>
            <a:ext cx="76995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AutoNum type="arabicPeriod"/>
            </a:pPr>
            <a:r>
              <a:rPr lang="es-E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cb104a973b_0_18"/>
          <p:cNvSpPr txBox="1"/>
          <p:nvPr/>
        </p:nvSpPr>
        <p:spPr>
          <a:xfrm>
            <a:off x="319591" y="1286312"/>
            <a:ext cx="4823700" cy="515400"/>
          </a:xfrm>
          <a:prstGeom prst="rect">
            <a:avLst/>
          </a:prstGeom>
          <a:noFill/>
          <a:ln w="28575" cap="flat" cmpd="sng">
            <a:solidFill>
              <a:srgbClr val="07376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000000"/>
                </a:solidFill>
              </a:rPr>
              <a:t>ANÁLISIS BIODISTRIBUCIÓN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111" name="Google Shape;111;g3cb104a973b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531" y="2040005"/>
            <a:ext cx="1147900" cy="14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cb104a973b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0475" y="1880126"/>
            <a:ext cx="1147900" cy="1625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3cb104a973b_0_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4425" y="1663574"/>
            <a:ext cx="502738" cy="194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3cb104a973b_0_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83893" y="2097590"/>
            <a:ext cx="1707225" cy="105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3cb104a973b_0_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 flipH="1">
            <a:off x="1744834" y="2467087"/>
            <a:ext cx="1051300" cy="2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3cb104a973b_0_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 flipH="1">
            <a:off x="4026934" y="2480503"/>
            <a:ext cx="1051300" cy="2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3cb104a973b_0_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800000" flipH="1">
            <a:off x="5990071" y="2467091"/>
            <a:ext cx="1051300" cy="2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cb104a973b_0_18"/>
          <p:cNvSpPr txBox="1"/>
          <p:nvPr/>
        </p:nvSpPr>
        <p:spPr>
          <a:xfrm>
            <a:off x="221175" y="3585475"/>
            <a:ext cx="1902600" cy="1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000000"/>
                </a:solidFill>
              </a:rPr>
              <a:t>Aislamiento EVs</a:t>
            </a:r>
            <a:endParaRPr sz="16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000000"/>
                </a:solidFill>
              </a:rPr>
              <a:t>(hUC-MSCs)</a:t>
            </a:r>
            <a:endParaRPr sz="16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➔"/>
            </a:pPr>
            <a:r>
              <a:rPr lang="es-ES" sz="1200">
                <a:solidFill>
                  <a:srgbClr val="000000"/>
                </a:solidFill>
              </a:rPr>
              <a:t>SEC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➔"/>
            </a:pPr>
            <a:r>
              <a:rPr lang="es-ES" sz="1200">
                <a:solidFill>
                  <a:srgbClr val="000000"/>
                </a:solidFill>
              </a:rPr>
              <a:t>Western Blot (ALIX, HSC70)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</p:txBody>
      </p:sp>
      <p:sp>
        <p:nvSpPr>
          <p:cNvPr id="119" name="Google Shape;119;g3cb104a973b_0_18"/>
          <p:cNvSpPr txBox="1"/>
          <p:nvPr/>
        </p:nvSpPr>
        <p:spPr>
          <a:xfrm>
            <a:off x="2443125" y="3585475"/>
            <a:ext cx="1902600" cy="7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000000"/>
                </a:solidFill>
              </a:rPr>
              <a:t>Marcaje de las EVs</a:t>
            </a:r>
            <a:endParaRPr sz="16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➔"/>
            </a:pPr>
            <a:r>
              <a:rPr lang="es-ES" sz="1200">
                <a:solidFill>
                  <a:srgbClr val="000000"/>
                </a:solidFill>
              </a:rPr>
              <a:t>Tinte DiR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</p:txBody>
      </p:sp>
      <p:sp>
        <p:nvSpPr>
          <p:cNvPr id="120" name="Google Shape;120;g3cb104a973b_0_18"/>
          <p:cNvSpPr txBox="1"/>
          <p:nvPr/>
        </p:nvSpPr>
        <p:spPr>
          <a:xfrm>
            <a:off x="4582850" y="3585475"/>
            <a:ext cx="1902600" cy="7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000000"/>
                </a:solidFill>
              </a:rPr>
              <a:t>Administración por vía IV, IP, IT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</p:txBody>
      </p:sp>
      <p:sp>
        <p:nvSpPr>
          <p:cNvPr id="121" name="Google Shape;121;g3cb104a973b_0_18"/>
          <p:cNvSpPr txBox="1"/>
          <p:nvPr/>
        </p:nvSpPr>
        <p:spPr>
          <a:xfrm>
            <a:off x="6901088" y="3585475"/>
            <a:ext cx="1902600" cy="7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000000"/>
                </a:solidFill>
              </a:rPr>
              <a:t>Análisis in- vivo y ex-vivo</a:t>
            </a:r>
            <a:endParaRPr sz="16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➔"/>
            </a:pPr>
            <a:r>
              <a:rPr lang="es-ES" sz="1200">
                <a:solidFill>
                  <a:srgbClr val="000000"/>
                </a:solidFill>
              </a:rPr>
              <a:t>LICOR pearl (0-24-48-72h)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➔"/>
            </a:pPr>
            <a:r>
              <a:rPr lang="es-ES" sz="1200">
                <a:solidFill>
                  <a:srgbClr val="000000"/>
                </a:solidFill>
              </a:rPr>
              <a:t>An</a:t>
            </a:r>
            <a:r>
              <a:rPr lang="es-ES" sz="1200"/>
              <a:t>.</a:t>
            </a:r>
            <a:r>
              <a:rPr lang="es-ES" sz="1200">
                <a:solidFill>
                  <a:srgbClr val="000000"/>
                </a:solidFill>
              </a:rPr>
              <a:t> </a:t>
            </a:r>
            <a:r>
              <a:rPr lang="es-ES" sz="1200"/>
              <a:t>órganos</a:t>
            </a:r>
            <a:endParaRPr sz="1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</p:txBody>
      </p:sp>
      <p:sp>
        <p:nvSpPr>
          <p:cNvPr id="122" name="Google Shape;122;g3cb104a973b_0_18"/>
          <p:cNvSpPr txBox="1"/>
          <p:nvPr/>
        </p:nvSpPr>
        <p:spPr>
          <a:xfrm>
            <a:off x="1193300" y="238475"/>
            <a:ext cx="76995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MATERIAL Y MÉTODOS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3cb104a973b_0_33"/>
          <p:cNvPicPr preferRelativeResize="0"/>
          <p:nvPr/>
        </p:nvPicPr>
        <p:blipFill rotWithShape="1">
          <a:blip r:embed="rId3">
            <a:alphaModFix/>
          </a:blip>
          <a:srcRect l="53148" t="5383" b="49528"/>
          <a:stretch/>
        </p:blipFill>
        <p:spPr>
          <a:xfrm>
            <a:off x="4693225" y="1025719"/>
            <a:ext cx="3319474" cy="203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3cb104a973b_0_33"/>
          <p:cNvPicPr preferRelativeResize="0"/>
          <p:nvPr/>
        </p:nvPicPr>
        <p:blipFill rotWithShape="1">
          <a:blip r:embed="rId3">
            <a:alphaModFix/>
          </a:blip>
          <a:srcRect t="7390" r="52725"/>
          <a:stretch/>
        </p:blipFill>
        <p:spPr>
          <a:xfrm>
            <a:off x="1206577" y="870225"/>
            <a:ext cx="3319474" cy="414309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cb104a973b_0_33"/>
          <p:cNvSpPr txBox="1"/>
          <p:nvPr/>
        </p:nvSpPr>
        <p:spPr>
          <a:xfrm>
            <a:off x="1193300" y="238475"/>
            <a:ext cx="76995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RESULTADOS ANÁLISIS BIODISTRIBUCIÓN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g3cb104a973b_0_33"/>
          <p:cNvPicPr preferRelativeResize="0"/>
          <p:nvPr/>
        </p:nvPicPr>
        <p:blipFill rotWithShape="1">
          <a:blip r:embed="rId3">
            <a:alphaModFix/>
          </a:blip>
          <a:srcRect l="53148" t="59364"/>
          <a:stretch/>
        </p:blipFill>
        <p:spPr>
          <a:xfrm>
            <a:off x="4829375" y="3061132"/>
            <a:ext cx="3319474" cy="183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b104a973b_0_40"/>
          <p:cNvSpPr txBox="1"/>
          <p:nvPr/>
        </p:nvSpPr>
        <p:spPr>
          <a:xfrm>
            <a:off x="394400" y="1328247"/>
            <a:ext cx="4823700" cy="515400"/>
          </a:xfrm>
          <a:prstGeom prst="rect">
            <a:avLst/>
          </a:prstGeom>
          <a:noFill/>
          <a:ln w="28575" cap="flat" cmpd="sng">
            <a:solidFill>
              <a:srgbClr val="07376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000000"/>
                </a:solidFill>
              </a:rPr>
              <a:t>ANÁLISIS EFECTOS TERAPÉUTICOS</a:t>
            </a:r>
            <a:endParaRPr sz="2000">
              <a:solidFill>
                <a:srgbClr val="000000"/>
              </a:solidFill>
            </a:endParaRPr>
          </a:p>
        </p:txBody>
      </p:sp>
      <p:sp>
        <p:nvSpPr>
          <p:cNvPr id="136" name="Google Shape;136;g3cb104a973b_0_40"/>
          <p:cNvSpPr txBox="1"/>
          <p:nvPr/>
        </p:nvSpPr>
        <p:spPr>
          <a:xfrm>
            <a:off x="394400" y="2045315"/>
            <a:ext cx="4380300" cy="865200"/>
          </a:xfrm>
          <a:prstGeom prst="rect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000000"/>
                </a:solidFill>
              </a:rPr>
              <a:t>EVALUACIÓN CAPACIDAD REGENERATIVA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000000"/>
                </a:solidFill>
              </a:rPr>
              <a:t>Administración EVs 7 días post- bleomicina</a:t>
            </a:r>
            <a:endParaRPr sz="1600">
              <a:solidFill>
                <a:srgbClr val="000000"/>
              </a:solidFill>
            </a:endParaRPr>
          </a:p>
        </p:txBody>
      </p:sp>
      <p:sp>
        <p:nvSpPr>
          <p:cNvPr id="137" name="Google Shape;137;g3cb104a973b_0_40"/>
          <p:cNvSpPr txBox="1"/>
          <p:nvPr/>
        </p:nvSpPr>
        <p:spPr>
          <a:xfrm>
            <a:off x="394400" y="3102328"/>
            <a:ext cx="4380300" cy="865200"/>
          </a:xfrm>
          <a:prstGeom prst="rect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00000"/>
                </a:solidFill>
              </a:rPr>
              <a:t>EVALUACIÓN EFECTO ANTI FIBRÓTICO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 err="1">
                <a:solidFill>
                  <a:srgbClr val="000000"/>
                </a:solidFill>
              </a:rPr>
              <a:t>EVs</a:t>
            </a:r>
            <a:r>
              <a:rPr lang="es-ES" sz="1600" dirty="0">
                <a:solidFill>
                  <a:srgbClr val="000000"/>
                </a:solidFill>
              </a:rPr>
              <a:t> administradas días 0-3-6 post bleomicina, sacrificio día 14</a:t>
            </a:r>
            <a:endParaRPr sz="1600" dirty="0">
              <a:solidFill>
                <a:srgbClr val="000000"/>
              </a:solidFill>
            </a:endParaRPr>
          </a:p>
        </p:txBody>
      </p:sp>
      <p:sp>
        <p:nvSpPr>
          <p:cNvPr id="138" name="Google Shape;138;g3cb104a973b_0_40"/>
          <p:cNvSpPr txBox="1"/>
          <p:nvPr/>
        </p:nvSpPr>
        <p:spPr>
          <a:xfrm>
            <a:off x="394400" y="4159340"/>
            <a:ext cx="4380300" cy="865200"/>
          </a:xfrm>
          <a:prstGeom prst="rect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rgbClr val="000000"/>
                </a:solidFill>
              </a:rPr>
              <a:t>EVALUACIÓN ANTIINFLAMATORIO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 err="1">
                <a:solidFill>
                  <a:srgbClr val="000000"/>
                </a:solidFill>
              </a:rPr>
              <a:t>EVs</a:t>
            </a:r>
            <a:r>
              <a:rPr lang="es-ES" sz="1600" dirty="0">
                <a:solidFill>
                  <a:srgbClr val="000000"/>
                </a:solidFill>
              </a:rPr>
              <a:t> administradas días 0- 3 post bleomicina, sacrificio día 6</a:t>
            </a:r>
            <a:endParaRPr sz="1600" dirty="0">
              <a:solidFill>
                <a:srgbClr val="000000"/>
              </a:solidFill>
            </a:endParaRPr>
          </a:p>
        </p:txBody>
      </p:sp>
      <p:pic>
        <p:nvPicPr>
          <p:cNvPr id="139" name="Google Shape;139;g3cb104a973b_0_40"/>
          <p:cNvPicPr preferRelativeResize="0"/>
          <p:nvPr/>
        </p:nvPicPr>
        <p:blipFill rotWithShape="1">
          <a:blip r:embed="rId3">
            <a:alphaModFix/>
          </a:blip>
          <a:srcRect l="2062" t="1788" r="59022" b="84009"/>
          <a:stretch/>
        </p:blipFill>
        <p:spPr>
          <a:xfrm>
            <a:off x="5085864" y="3698934"/>
            <a:ext cx="2399349" cy="131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cb104a973b_0_40"/>
          <p:cNvPicPr preferRelativeResize="0"/>
          <p:nvPr/>
        </p:nvPicPr>
        <p:blipFill rotWithShape="1">
          <a:blip r:embed="rId4">
            <a:alphaModFix/>
          </a:blip>
          <a:srcRect l="11202" r="43404" b="71540"/>
          <a:stretch/>
        </p:blipFill>
        <p:spPr>
          <a:xfrm>
            <a:off x="5042575" y="1765240"/>
            <a:ext cx="3698749" cy="165661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3cb104a973b_0_40"/>
          <p:cNvSpPr txBox="1"/>
          <p:nvPr/>
        </p:nvSpPr>
        <p:spPr>
          <a:xfrm>
            <a:off x="1193300" y="238475"/>
            <a:ext cx="76995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MATERIAL Y MÉTODOS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3cb104a973b_0_49"/>
          <p:cNvPicPr preferRelativeResize="0"/>
          <p:nvPr/>
        </p:nvPicPr>
        <p:blipFill rotWithShape="1">
          <a:blip r:embed="rId3">
            <a:alphaModFix/>
          </a:blip>
          <a:srcRect l="23104" t="34391" r="34749" b="37355"/>
          <a:stretch/>
        </p:blipFill>
        <p:spPr>
          <a:xfrm>
            <a:off x="5226637" y="1414625"/>
            <a:ext cx="3597824" cy="1722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3cb104a973b_0_49"/>
          <p:cNvPicPr preferRelativeResize="0"/>
          <p:nvPr/>
        </p:nvPicPr>
        <p:blipFill rotWithShape="1">
          <a:blip r:embed="rId4">
            <a:alphaModFix/>
          </a:blip>
          <a:srcRect l="9600" t="38000" b="19455"/>
          <a:stretch/>
        </p:blipFill>
        <p:spPr>
          <a:xfrm>
            <a:off x="0" y="1221250"/>
            <a:ext cx="5226625" cy="368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3cb104a973b_0_49"/>
          <p:cNvSpPr txBox="1"/>
          <p:nvPr/>
        </p:nvSpPr>
        <p:spPr>
          <a:xfrm>
            <a:off x="5226475" y="3137575"/>
            <a:ext cx="3597900" cy="1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es-ES">
                <a:solidFill>
                  <a:srgbClr val="000000"/>
                </a:solidFill>
              </a:rPr>
              <a:t>Disminución depósito colágeno</a:t>
            </a:r>
            <a:endParaRPr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es-ES">
                <a:solidFill>
                  <a:srgbClr val="000000"/>
                </a:solidFill>
              </a:rPr>
              <a:t>Reducción genes pro fibróticos (COL1A1)</a:t>
            </a:r>
            <a:endParaRPr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es-ES">
                <a:solidFill>
                  <a:srgbClr val="000000"/>
                </a:solidFill>
              </a:rPr>
              <a:t>Reducción infiltración inflamatoria en BAL (IL1β e IL6)</a:t>
            </a:r>
            <a:endParaRPr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➔"/>
            </a:pPr>
            <a:r>
              <a:rPr lang="es-ES">
                <a:solidFill>
                  <a:srgbClr val="000000"/>
                </a:solidFill>
              </a:rPr>
              <a:t>Polarización de macrófagos a fenotipo M2 (CD206)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9" name="Google Shape;149;g3cb104a973b_0_49"/>
          <p:cNvSpPr txBox="1"/>
          <p:nvPr/>
        </p:nvSpPr>
        <p:spPr>
          <a:xfrm>
            <a:off x="1193300" y="238475"/>
            <a:ext cx="79506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RESULTADOS ANÁLISIS EFECTOS TERAPÉUTICOS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cb104a973b_0_55"/>
          <p:cNvSpPr txBox="1"/>
          <p:nvPr/>
        </p:nvSpPr>
        <p:spPr>
          <a:xfrm>
            <a:off x="423525" y="1173239"/>
            <a:ext cx="8535900" cy="29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AutoNum type="arabicPeriod"/>
            </a:pPr>
            <a:r>
              <a:rPr lang="es-ES" sz="1700">
                <a:solidFill>
                  <a:srgbClr val="000000"/>
                </a:solidFill>
              </a:rPr>
              <a:t>La vía intravenosa es la más eficaz para distribuir EVs tanto en pulmón sano como fibrótico.</a:t>
            </a:r>
            <a:endParaRPr sz="1700">
              <a:solidFill>
                <a:srgbClr val="000000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AutoNum type="arabicPeriod"/>
            </a:pPr>
            <a:r>
              <a:rPr lang="es-ES" sz="1700">
                <a:solidFill>
                  <a:srgbClr val="000000"/>
                </a:solidFill>
              </a:rPr>
              <a:t>La vía intrapleural no logra penetración pulmonar y la intratraqueal produce solo depósito superficial, con eliminación completa tras BAL.</a:t>
            </a:r>
            <a:endParaRPr sz="1700">
              <a:solidFill>
                <a:srgbClr val="000000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AutoNum type="arabicPeriod"/>
            </a:pPr>
            <a:r>
              <a:rPr lang="es-ES" sz="1700">
                <a:solidFill>
                  <a:srgbClr val="000000"/>
                </a:solidFill>
              </a:rPr>
              <a:t>Las EVs administradas por vía IV reducen marcadores moleculares de fibrosis, depósito de colágeno e infiltración celular en BAL cuando se administran antes de la instigación con bleomicina.</a:t>
            </a:r>
            <a:endParaRPr sz="1700">
              <a:solidFill>
                <a:srgbClr val="000000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AutoNum type="arabicPeriod"/>
            </a:pPr>
            <a:r>
              <a:rPr lang="es-ES" sz="1700">
                <a:solidFill>
                  <a:srgbClr val="000000"/>
                </a:solidFill>
              </a:rPr>
              <a:t>Las EVs inducen una polarización de macrófagos hacia fenotipo M2 antiinflamatorio (aumento CD206+, </a:t>
            </a:r>
            <a:r>
              <a:rPr lang="es-ES" sz="1700"/>
              <a:t>disminucion</a:t>
            </a:r>
            <a:r>
              <a:rPr lang="es-ES" sz="1700">
                <a:solidFill>
                  <a:srgbClr val="000000"/>
                </a:solidFill>
              </a:rPr>
              <a:t> CD80+/CD68+), modulando la respuesta inmune local.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155" name="Google Shape;155;g3cb104a973b_0_55"/>
          <p:cNvSpPr txBox="1"/>
          <p:nvPr/>
        </p:nvSpPr>
        <p:spPr>
          <a:xfrm>
            <a:off x="1126500" y="4159150"/>
            <a:ext cx="6891000" cy="721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0000"/>
                </a:solidFill>
              </a:rPr>
              <a:t>La administración intravenosa se posiciona como la estrategia óptima para terapias basadas en EVs en fibrosis pulmonar.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156" name="Google Shape;156;g3cb104a973b_0_55"/>
          <p:cNvSpPr txBox="1"/>
          <p:nvPr/>
        </p:nvSpPr>
        <p:spPr>
          <a:xfrm>
            <a:off x="1193300" y="238475"/>
            <a:ext cx="76995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CONCLUSIONES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cb104a973b_0_67"/>
          <p:cNvSpPr txBox="1"/>
          <p:nvPr/>
        </p:nvSpPr>
        <p:spPr>
          <a:xfrm>
            <a:off x="2502100" y="492975"/>
            <a:ext cx="4641600" cy="7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MUCHAS GRACIAS</a:t>
            </a:r>
            <a:endParaRPr sz="3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g3cb104a973b_0_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570"/>
            <a:ext cx="9144000" cy="3240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cb104a973b_0_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5305" y="4556351"/>
            <a:ext cx="870942" cy="447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cb104a973b_0_67"/>
          <p:cNvPicPr preferRelativeResize="0"/>
          <p:nvPr/>
        </p:nvPicPr>
        <p:blipFill rotWithShape="1">
          <a:blip r:embed="rId5">
            <a:alphaModFix/>
          </a:blip>
          <a:srcRect l="50602" b="25116"/>
          <a:stretch/>
        </p:blipFill>
        <p:spPr>
          <a:xfrm>
            <a:off x="7363302" y="4504975"/>
            <a:ext cx="870959" cy="55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</Words>
  <Application>Microsoft Office PowerPoint</Application>
  <PresentationFormat>Presentación en pantalla (16:9)</PresentationFormat>
  <Paragraphs>51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CLARA</dc:creator>
  <cp:lastModifiedBy>Tere Gómez</cp:lastModifiedBy>
  <cp:revision>2</cp:revision>
  <dcterms:created xsi:type="dcterms:W3CDTF">2025-10-16T09:08:13Z</dcterms:created>
  <dcterms:modified xsi:type="dcterms:W3CDTF">2026-02-25T14:50:26Z</dcterms:modified>
</cp:coreProperties>
</file>