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84" y="-4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87624" y="113059"/>
            <a:ext cx="7776864" cy="37045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Características de pacientes con sarcoidosis en consulta EPI del Hospital Juan Ramón Jiménez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259632" y="486484"/>
            <a:ext cx="77048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>
                <a:latin typeface="Arial" pitchFamily="34" charset="0"/>
                <a:cs typeface="Arial" pitchFamily="34" charset="0"/>
              </a:rPr>
              <a:t>J. Domínguez Caro,  F. Díaz Chantar, M. Pérez Ortega, R. Del Pozo Rivas, M. Gandulfo Lara, S. González Gutiérrez</a:t>
            </a:r>
          </a:p>
          <a:p>
            <a:pPr algn="ctr"/>
            <a:endParaRPr lang="es-ES" sz="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1000" dirty="0" smtClean="0">
                <a:latin typeface="Arial" pitchFamily="34" charset="0"/>
                <a:cs typeface="Arial" pitchFamily="34" charset="0"/>
              </a:rPr>
              <a:t>Hospital Juan Ramón Jiménez. Huelva </a:t>
            </a:r>
            <a:endParaRPr lang="es-E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07504" y="1347614"/>
            <a:ext cx="1296144" cy="2520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Introducción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07504" y="1606958"/>
            <a:ext cx="885698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05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ES_tradnl" sz="1050" dirty="0">
                <a:latin typeface="Arial" pitchFamily="34" charset="0"/>
                <a:cs typeface="Arial" pitchFamily="34" charset="0"/>
              </a:rPr>
              <a:t>sarcoidosis es una enfermedad inflamatoria crónica de etiología desconocida que puede afectar prácticamente a cualquier órgano, con afectación pulmonar en más del 90 % de los casos. Presenta curso clínico variable, desde asintomático con resolución espontánea hasta progresión a enfermedad grave que puede conducir a la muerte del paciente</a:t>
            </a:r>
            <a:endParaRPr lang="es-ES" sz="105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07504" y="2314114"/>
            <a:ext cx="1296144" cy="2520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Objetivos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07504" y="2630462"/>
            <a:ext cx="885698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050" dirty="0" smtClean="0">
                <a:latin typeface="Arial" pitchFamily="34" charset="0"/>
                <a:cs typeface="Arial" pitchFamily="34" charset="0"/>
              </a:rPr>
              <a:t>Describir </a:t>
            </a:r>
            <a:r>
              <a:rPr lang="es-ES_tradnl" sz="1050" dirty="0">
                <a:latin typeface="Arial" pitchFamily="34" charset="0"/>
                <a:cs typeface="Arial" pitchFamily="34" charset="0"/>
              </a:rPr>
              <a:t>las características </a:t>
            </a:r>
            <a:r>
              <a:rPr lang="es-ES_tradnl" sz="1050" dirty="0" smtClean="0">
                <a:latin typeface="Arial" pitchFamily="34" charset="0"/>
                <a:cs typeface="Arial" pitchFamily="34" charset="0"/>
              </a:rPr>
              <a:t>clínicas, </a:t>
            </a:r>
            <a:r>
              <a:rPr lang="es-ES_tradnl" sz="1050" dirty="0">
                <a:latin typeface="Arial" pitchFamily="34" charset="0"/>
                <a:cs typeface="Arial" pitchFamily="34" charset="0"/>
              </a:rPr>
              <a:t>funcionales y radiológicas de los pacientes valorados  en </a:t>
            </a:r>
            <a:r>
              <a:rPr lang="es-ES_tradnl" sz="1050" dirty="0" smtClean="0">
                <a:latin typeface="Arial" pitchFamily="34" charset="0"/>
                <a:cs typeface="Arial" pitchFamily="34" charset="0"/>
              </a:rPr>
              <a:t>consulta </a:t>
            </a:r>
            <a:r>
              <a:rPr lang="es-ES_tradnl" sz="1050" dirty="0">
                <a:latin typeface="Arial" pitchFamily="34" charset="0"/>
                <a:cs typeface="Arial" pitchFamily="34" charset="0"/>
              </a:rPr>
              <a:t>de EPI de nuestro centro, </a:t>
            </a:r>
            <a:r>
              <a:rPr lang="es-ES_tradnl" sz="1050" dirty="0" smtClean="0">
                <a:latin typeface="Arial" pitchFamily="34" charset="0"/>
                <a:cs typeface="Arial" pitchFamily="34" charset="0"/>
              </a:rPr>
              <a:t>así </a:t>
            </a:r>
            <a:r>
              <a:rPr lang="es-ES_tradnl" sz="1050" dirty="0">
                <a:latin typeface="Arial" pitchFamily="34" charset="0"/>
                <a:cs typeface="Arial" pitchFamily="34" charset="0"/>
              </a:rPr>
              <a:t>como el tipo de tratamiento utilizado </a:t>
            </a:r>
            <a:endParaRPr lang="es-ES" sz="105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07504" y="3156977"/>
            <a:ext cx="1728192" cy="2520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Material y métodos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13884" y="3757182"/>
            <a:ext cx="3540951" cy="7447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Análisis descriptivo retrospectivo </a:t>
            </a:r>
            <a:r>
              <a:rPr lang="es-E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pacientes con sarcoidosis valorados en consulta EPI desde 2016 -2024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Abrir llave"/>
          <p:cNvSpPr/>
          <p:nvPr/>
        </p:nvSpPr>
        <p:spPr>
          <a:xfrm>
            <a:off x="3754835" y="3282991"/>
            <a:ext cx="435861" cy="1700932"/>
          </a:xfrm>
          <a:prstGeom prst="leftBrac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4178596" y="3401497"/>
            <a:ext cx="3057700" cy="234026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Variables epidemiológicas y clínicas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4190696" y="3756106"/>
            <a:ext cx="3045600" cy="234026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Características funcionales y radiológicas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190696" y="4189222"/>
            <a:ext cx="3045600" cy="234026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Métodos diagnósticos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209980" y="4583037"/>
            <a:ext cx="3026316" cy="234026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Tipo de tratamiento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1347614"/>
            <a:ext cx="1296144" cy="2520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Resultados</a:t>
            </a:r>
            <a:endParaRPr lang="es-E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74822" y="1851670"/>
            <a:ext cx="1300834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 = 85 pacientes</a:t>
            </a:r>
            <a:endParaRPr lang="es-ES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614613"/>
              </p:ext>
            </p:extLst>
          </p:nvPr>
        </p:nvGraphicFramePr>
        <p:xfrm>
          <a:off x="1619672" y="136602"/>
          <a:ext cx="3528392" cy="29260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32948"/>
                <a:gridCol w="2195444"/>
              </a:tblGrid>
              <a:tr h="223220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Sexo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Varones (62,4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Mujeres (37,6 %)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79824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Edad media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58 años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Estadio </a:t>
                      </a: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radiológico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Estadio I 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(45,9 %)</a:t>
                      </a:r>
                    </a:p>
                    <a:p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Estadio II (42,4 %)</a:t>
                      </a:r>
                    </a:p>
                    <a:p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Estadio III (5,9 %)</a:t>
                      </a:r>
                    </a:p>
                    <a:p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Estadio IV (5,9 %)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Clínica </a:t>
                      </a:r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(62,4 % inicio)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Tos (16,5 %)</a:t>
                      </a: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Disnea grado 2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(11,8 %)</a:t>
                      </a:r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Disnea grado 1 y 3 (≈ 9,4 %)</a:t>
                      </a:r>
                    </a:p>
                    <a:p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Pérdida de peso (5,9 %)</a:t>
                      </a:r>
                    </a:p>
                    <a:p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Astenia (5,9 %)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Afectación </a:t>
                      </a: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extrapulmonar </a:t>
                      </a:r>
                    </a:p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(22,4 %)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Cutánea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(7,1 %)</a:t>
                      </a:r>
                    </a:p>
                    <a:p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Articular (5,9 %)</a:t>
                      </a: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Cardíaca (3,5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Hepática (2,4 %)</a:t>
                      </a: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Multisistémica (2,4 %)</a:t>
                      </a: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Oftálmica (1,2 %)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10 Rectángulo"/>
          <p:cNvSpPr/>
          <p:nvPr/>
        </p:nvSpPr>
        <p:spPr>
          <a:xfrm>
            <a:off x="189588" y="3471850"/>
            <a:ext cx="1296144" cy="2520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Conclusiones</a:t>
            </a:r>
            <a:endParaRPr lang="es-E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50724" y="3795886"/>
            <a:ext cx="8357618" cy="1423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itchFamily="2" charset="2"/>
              <a:buChar char="ü"/>
            </a:pP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Perfil 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predominante de varón con estadio radiológico I-II y clínica respiratoria como presentación más frecuente, siendo la afectación extrapulmonar poco </a:t>
            </a: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común</a:t>
            </a:r>
          </a:p>
          <a:p>
            <a:pPr marL="171450" indent="-171450" algn="just">
              <a:buFont typeface="Wingdings" pitchFamily="2" charset="2"/>
              <a:buChar char="ü"/>
            </a:pPr>
            <a:endParaRPr lang="es-ES_tradnl" sz="500" dirty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 typeface="Wingdings" pitchFamily="2" charset="2"/>
              <a:buChar char="ü"/>
            </a:pPr>
            <a:r>
              <a:rPr lang="es-ES_tradnl" sz="1000" dirty="0">
                <a:latin typeface="Arial" pitchFamily="34" charset="0"/>
                <a:cs typeface="Arial" pitchFamily="34" charset="0"/>
              </a:rPr>
              <a:t>La fibrobroncoscopia es el principal método diagnóstico aunque la EBUS adquiere cada vez mayor </a:t>
            </a: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relevancia</a:t>
            </a:r>
            <a:endParaRPr lang="es-ES" sz="1000" dirty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 typeface="Wingdings" pitchFamily="2" charset="2"/>
              <a:buChar char="ü"/>
            </a:pPr>
            <a:endParaRPr lang="es-ES" sz="500" dirty="0" smtClean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 typeface="Wingdings" pitchFamily="2" charset="2"/>
              <a:buChar char="ü"/>
            </a:pP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Prednisona 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fue primera opción de tratamiento, mientras metotrexato destaca como terapia ahorradora y de segunda </a:t>
            </a: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línea</a:t>
            </a:r>
          </a:p>
          <a:p>
            <a:pPr marL="171450" indent="-171450" algn="just">
              <a:buFont typeface="Wingdings" pitchFamily="2" charset="2"/>
              <a:buChar char="ü"/>
            </a:pPr>
            <a:endParaRPr lang="es-ES_tradnl" sz="500" dirty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 typeface="Wingdings" pitchFamily="2" charset="2"/>
              <a:buChar char="ü"/>
            </a:pPr>
            <a:r>
              <a:rPr lang="es-ES" sz="1000" dirty="0">
                <a:latin typeface="Arial" pitchFamily="34" charset="0"/>
                <a:cs typeface="Arial" pitchFamily="34" charset="0"/>
              </a:rPr>
              <a:t>La mayoría de los pacientes presentaban  estabilidad clínica, radiológica y funcional durante el seguimiento, con una proporción relevante de remisiones espontáneas o asociadas al tratamiento</a:t>
            </a:r>
            <a:endParaRPr lang="es-ES" sz="1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608531"/>
              </p:ext>
            </p:extLst>
          </p:nvPr>
        </p:nvGraphicFramePr>
        <p:xfrm>
          <a:off x="5364088" y="123478"/>
          <a:ext cx="3528392" cy="914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8152"/>
                <a:gridCol w="2160240"/>
              </a:tblGrid>
              <a:tr h="223220">
                <a:tc>
                  <a:txBody>
                    <a:bodyPr/>
                    <a:lstStyle/>
                    <a:p>
                      <a:pPr algn="ctr"/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Diagnóstico</a:t>
                      </a:r>
                    </a:p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(11,8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% no diagnóstico)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Lavado broncoalveolar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(32,9 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Punción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aspiración aguja fina</a:t>
                      </a: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 (21,2 %)</a:t>
                      </a: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Criobiopsia EBUS (12,9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Biopsia transbronquial (11,8 %)</a:t>
                      </a: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Videotorascocopia (7 %)</a:t>
                      </a: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Fórceps con EBUS (2,4 %)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61678"/>
              </p:ext>
            </p:extLst>
          </p:nvPr>
        </p:nvGraphicFramePr>
        <p:xfrm>
          <a:off x="5364088" y="1131590"/>
          <a:ext cx="3528392" cy="12344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8152"/>
                <a:gridCol w="2160240"/>
              </a:tblGrid>
              <a:tr h="223220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Tratamiento 1ª línea</a:t>
                      </a:r>
                    </a:p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(41,2 %)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Prednisona (94,4 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Metotrexato (5,6 %)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3220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Tratamiento ahorrador (14,1 %)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Metotrexato (66,7 %)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Azatioprina (25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Micofenolato (8,3 %)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3220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Tratamiento 2ª línea (8,2 %)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Metotrexato (57,1 %)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Azatioprina y micofenolato 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(≈ 14,3 %)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957942"/>
              </p:ext>
            </p:extLst>
          </p:nvPr>
        </p:nvGraphicFramePr>
        <p:xfrm>
          <a:off x="5364088" y="2499742"/>
          <a:ext cx="3528392" cy="7315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8152"/>
                <a:gridCol w="2160240"/>
              </a:tblGrid>
              <a:tr h="223220">
                <a:tc rowSpan="2">
                  <a:txBody>
                    <a:bodyPr/>
                    <a:lstStyle/>
                    <a:p>
                      <a:pPr algn="ctr"/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Seguimiento</a:t>
                      </a:r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32,5 % mejoría FVC tras tratamiento</a:t>
                      </a:r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3220">
                <a:tc vMerge="1">
                  <a:txBody>
                    <a:bodyPr/>
                    <a:lstStyle/>
                    <a:p>
                      <a:pPr algn="ctr"/>
                      <a:endParaRPr lang="es-ES" sz="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63,5 % estabilidad clínica y radiológica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12,9 % remisión espontánea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latin typeface="Arial" pitchFamily="34" charset="0"/>
                          <a:cs typeface="Arial" pitchFamily="34" charset="0"/>
                        </a:rPr>
                        <a:t>14,1</a:t>
                      </a:r>
                      <a:r>
                        <a:rPr lang="es-ES" sz="900" b="0" baseline="0" dirty="0" smtClean="0">
                          <a:latin typeface="Arial" pitchFamily="34" charset="0"/>
                          <a:cs typeface="Arial" pitchFamily="34" charset="0"/>
                        </a:rPr>
                        <a:t> % remisión con tratamiento</a:t>
                      </a:r>
                      <a:endParaRPr lang="es-ES" sz="9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457</Words>
  <Application>Microsoft Office PowerPoint</Application>
  <PresentationFormat>Presentación en pantalla (16:9)</PresentationFormat>
  <Paragraphs>82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Jaime Domínguez</cp:lastModifiedBy>
  <cp:revision>19</cp:revision>
  <dcterms:created xsi:type="dcterms:W3CDTF">2025-10-16T09:08:13Z</dcterms:created>
  <dcterms:modified xsi:type="dcterms:W3CDTF">2026-02-28T09:15:10Z</dcterms:modified>
</cp:coreProperties>
</file>