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19" autoAdjust="0"/>
    <p:restoredTop sz="94660"/>
  </p:normalViewPr>
  <p:slideViewPr>
    <p:cSldViewPr snapToGrid="0">
      <p:cViewPr varScale="1">
        <p:scale>
          <a:sx n="74" d="100"/>
          <a:sy n="74" d="100"/>
        </p:scale>
        <p:origin x="691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7" d="100"/>
        <a:sy n="18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0E00DA-8FA7-4ADA-AA14-14A2E237AE6E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7FB1F-F0D7-4984-B855-A7DFFDC9D289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23514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7FB1F-F0D7-4984-B855-A7DFFDC9D289}" type="slidenum">
              <a:rPr lang="es-EC" smtClean="0"/>
              <a:t>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87067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8800E8A-E348-76E0-AF7A-FEBDA4A1CA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72BD91E8-4872-B40A-B3FD-266007127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2DADCBAA-95B8-8E0D-D645-59D78364C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F47EC28-48EE-C318-AE3E-54F68907D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4C2DE31-E195-3262-7209-4F9A9BBA4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4565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052A31D-4FF9-3D18-506C-A8CEC1588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1B3FB59-F546-63A8-A71A-DAF295098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45A6F0B-2AE4-5283-1BD2-A453D6544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84ABE27-A848-694F-FD67-E7C2169B5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A2A5490E-C824-1D40-FEBA-2DA76FE76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35958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2E1AAB2-49C9-0C13-E795-49655DD0D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4367443-0030-8F18-C503-F4DAB5E9D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7C7AC35-EA39-35AB-7649-A66797F25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242589B-364D-E784-FFB3-634BBAB2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A32230E-C4CC-E122-B3AB-17335C3C2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5749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75BBBFD-F69A-467B-1BC2-80C24435F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88FED51-CB34-EDD2-7946-FCD2D14F74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6BCBF48-6ED0-3700-EAF8-ED65A748B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A41C5272-DC1A-8387-500F-16DFB3D5A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343C57DE-1CA5-1D73-D3C9-A28085B1C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7FE49A4-4F27-1FB3-0B53-FF25DF47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736023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3F4F376-E098-89BB-9815-B7443EEE2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7B23FE5-0CD8-31CD-BFC7-CEFA304E6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BFC944B-FF0A-98DE-D1B0-72FEC800F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61D537AB-DE2F-AE6A-F747-972EE0218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204E9897-4778-C56F-CEC2-BF5B2EEAA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015C146C-15D3-DFD0-048B-752844A85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0C602A37-786E-FF03-910D-495CB37B8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FF495E3F-F8E9-45C5-98D0-7A2AE4213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16435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D376F6B-1FB3-DADB-AEFD-F7CC9A68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825A0959-949E-C89B-15A8-762DC5538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1164534F-6C69-0207-97FA-E6B75934D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0714709-8915-9595-A1F8-869F15306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6881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AD469121-B667-0B61-05BC-1A3136816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E4AAAD72-5526-BBE3-AFA6-EAE45894D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EC8FFC35-1AE8-AE83-B743-5B38A72AF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20405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154D9E-5AA8-9AA3-21D5-58FBBF0FA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603A7227-1100-B0D6-EFB8-FFB7CD0AF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A890FA79-08FA-D2E8-10D5-156D825EA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6A38429-A9E1-D473-A4A1-B618103E1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2FE173C-5DD9-D90E-B361-D7A0F9093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312096A9-9ECE-1C23-02C6-4B507900A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61590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63EB8E1-CDE1-BCEF-3170-24C2B4F59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A7960748-1EDD-7BF9-E6EA-01670A4DD4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FD3D6E2F-E184-D439-A544-03F82DF76B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DB2F01E-9DE5-32BF-FD2D-B8BD19DB8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067CD0E-CE62-15E5-9D07-C0CBA8783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3C6941AA-06F0-33AC-A0CD-8631A91E2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9893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DE26F8C-C7DF-2F44-2D56-A01DACBF7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EF8621D8-3033-5AF8-8FD1-B9C5766C2E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3E76EFA-5FF7-549A-1B91-69C3C5A78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24E5929-4AD6-5E22-80B8-4DFF8F9BE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D4BB430-BB01-F97C-F3BF-6E616DB77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50419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1F2777D7-9B6D-4FFC-8132-1C6E88D1E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EFF58A48-B27F-F442-E348-32C861C4B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071C2D5-CC44-C4E9-68A3-45CA78418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3E68AC4-E28C-2DB9-DA46-0D21A726E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3F44E2B-6B71-FA94-2B45-01534DFBE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6703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67744651-33C7-C751-B12B-AA067C676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819DE80C-02E1-DD6D-275B-57D7F50E8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C4336A2-03C0-B392-3066-209544E648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2AE062-6B0A-4B84-ADE3-09AC8E09203C}" type="datetimeFigureOut">
              <a:rPr lang="es-EC" smtClean="0"/>
              <a:t>1/3/2026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DCA2211-0908-4B03-F364-1FDEB0C687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8D0F40D-1DAA-9B3A-285A-84DD34C29F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6430EB-7B4A-45DB-BC75-B0A90A938F8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0869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791D7A-0983-CB16-BB65-9162E4B92A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4075" y="285750"/>
            <a:ext cx="9410700" cy="1100138"/>
          </a:xfrm>
        </p:spPr>
        <p:txBody>
          <a:bodyPr>
            <a:noAutofit/>
          </a:bodyPr>
          <a:lstStyle/>
          <a:p>
            <a:r>
              <a:rPr lang="es-EC" sz="2000" b="1" dirty="0">
                <a:latin typeface="Arial" panose="020B0604020202020204" pitchFamily="34" charset="0"/>
                <a:cs typeface="Arial" panose="020B0604020202020204" pitchFamily="34" charset="0"/>
              </a:rPr>
              <a:t>PAPEL DE LA DIFUSIÓN PULMONAR COMO MARCADOR TEMPRANO DE PROGRESIÓN EN PACIENTES CON EPID: EXPERIENCIA DE UNA CONSULTA MONOGRÁFICA EN HOSPITAL COSTA DEL SOL, MARBELLA</a:t>
            </a:r>
            <a:endParaRPr lang="es-EC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A455F0C4-0E69-68FB-45A5-016F83CB8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028" y="1469487"/>
            <a:ext cx="10193972" cy="877887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s-EC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Santiago Jiménez Roche </a:t>
            </a:r>
            <a:r>
              <a:rPr lang="es-EC" sz="1400" baseline="30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C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C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Susana Ruiz Rodríguez</a:t>
            </a:r>
            <a:r>
              <a:rPr lang="es-EC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C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C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Cristina Álvarez Sonco</a:t>
            </a:r>
            <a:r>
              <a:rPr lang="es-EC" sz="1400" baseline="30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C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s-EC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María Pérez Morales </a:t>
            </a:r>
            <a:r>
              <a:rPr lang="es-EC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EC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María del Carmen Morillo</a:t>
            </a:r>
            <a:r>
              <a:rPr lang="es-EC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es-EC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José Joaquín Cebrián Gallardo</a:t>
            </a:r>
            <a:r>
              <a:rPr lang="es-EC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endParaRPr lang="es-EC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s-EC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1Residentes del servicio de Neumología del H. Universitario Costa de Sol.  </a:t>
            </a:r>
            <a:endParaRPr lang="es-EC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es-EC" sz="14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Neumólogos adjunto</a:t>
            </a:r>
            <a:r>
              <a:rPr lang="es-EC" sz="1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 del H. Universitario Costa del sol. </a:t>
            </a:r>
            <a:endParaRPr lang="es-EC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BD82AB34-9153-C830-7847-B3755E7AD3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224" t="78700" r="22389" b="14015"/>
          <a:stretch/>
        </p:blipFill>
        <p:spPr>
          <a:xfrm>
            <a:off x="11189970" y="5972175"/>
            <a:ext cx="1002031" cy="885824"/>
          </a:xfrm>
          <a:prstGeom prst="rect">
            <a:avLst/>
          </a:prstGeom>
        </p:spPr>
      </p:pic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xmlns="" id="{387A100E-586F-3280-20D6-FAFCDB096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208975"/>
              </p:ext>
            </p:extLst>
          </p:nvPr>
        </p:nvGraphicFramePr>
        <p:xfrm>
          <a:off x="371286" y="2759746"/>
          <a:ext cx="5483225" cy="331526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483225">
                  <a:extLst>
                    <a:ext uri="{9D8B030D-6E8A-4147-A177-3AD203B41FA5}">
                      <a16:colId xmlns:a16="http://schemas.microsoft.com/office/drawing/2014/main" xmlns="" val="1398045912"/>
                    </a:ext>
                  </a:extLst>
                </a:gridCol>
              </a:tblGrid>
              <a:tr h="6615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INTRODUCCIÓN Y </a:t>
                      </a:r>
                      <a:r>
                        <a:rPr lang="es-EC" sz="1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OBJETIVO</a:t>
                      </a:r>
                      <a:endParaRPr lang="es-EC" sz="1800" kern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87863608"/>
                  </a:ext>
                </a:extLst>
              </a:tr>
              <a:tr h="2653713">
                <a:tc>
                  <a:txBody>
                    <a:bodyPr/>
                    <a:lstStyle/>
                    <a:p>
                      <a:pPr algn="just"/>
                      <a:r>
                        <a:rPr lang="es-EC" sz="1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difusión pulmonar (DLCO) es un parámetro fundamental en la evaluación de las EPID.</a:t>
                      </a:r>
                      <a:b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 utilidad como marcador temprano de progresión clínica en la práctica real sigue siendo relevante.</a:t>
                      </a:r>
                      <a:r>
                        <a:rPr lang="es-EC" sz="1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C" sz="1800" kern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Evaluar si la DLCO basal permite anticipar la necesidad de oxigenoterapia crónica o derivación para valoración de trasplante durante el seguimiento.</a:t>
                      </a:r>
                      <a:endParaRPr lang="es-EC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32310917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xmlns="" id="{00142842-980A-AF78-0F64-DFD4719872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97199"/>
              </p:ext>
            </p:extLst>
          </p:nvPr>
        </p:nvGraphicFramePr>
        <p:xfrm>
          <a:off x="6051550" y="2739197"/>
          <a:ext cx="5208926" cy="334310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08926">
                  <a:extLst>
                    <a:ext uri="{9D8B030D-6E8A-4147-A177-3AD203B41FA5}">
                      <a16:colId xmlns:a16="http://schemas.microsoft.com/office/drawing/2014/main" xmlns="" val="1398045912"/>
                    </a:ext>
                  </a:extLst>
                </a:gridCol>
              </a:tblGrid>
              <a:tr h="634093">
                <a:tc>
                  <a:txBody>
                    <a:bodyPr/>
                    <a:lstStyle/>
                    <a:p>
                      <a:pPr lvl="0" algn="ctr"/>
                      <a:r>
                        <a:rPr lang="es-EC" sz="18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MATERIALES Y </a:t>
                      </a:r>
                      <a:r>
                        <a:rPr lang="es-EC" sz="18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MÉTODOS</a:t>
                      </a:r>
                      <a:endParaRPr lang="es-EC" sz="1800" kern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87863608"/>
                  </a:ext>
                </a:extLst>
              </a:tr>
              <a:tr h="2709010">
                <a:tc>
                  <a:txBody>
                    <a:bodyPr/>
                    <a:lstStyle/>
                    <a:p>
                      <a:pPr algn="l"/>
                      <a: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Estudio retrospectivo descriptivo</a:t>
                      </a:r>
                      <a:b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55 pacientes consecutivos con EPID</a:t>
                      </a:r>
                      <a:b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DLCO basal analizada como variable continua y por categorías</a:t>
                      </a:r>
                      <a:b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(≤35%, 36–50%, 51–65%, &gt;65%)</a:t>
                      </a:r>
                      <a:b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Evento compuesto: oxigenoterapia crónica y/o derivación a trasplante</a:t>
                      </a:r>
                      <a:b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Análisis descriptivo con SPSS v28</a:t>
                      </a:r>
                      <a:endParaRPr lang="es-EC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32310917"/>
                  </a:ext>
                </a:extLst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20" y="0"/>
            <a:ext cx="960203" cy="11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9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44E3342-4731-68D7-B635-B521C6519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D3FCFD49-FEA8-418E-DA92-CF4FA708C6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224" t="78700" r="22389" b="14015"/>
          <a:stretch/>
        </p:blipFill>
        <p:spPr>
          <a:xfrm>
            <a:off x="11189970" y="6115049"/>
            <a:ext cx="1002031" cy="742949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xmlns="" id="{BC86D129-F1B6-030C-6E48-1E96CB7A3E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869190"/>
              </p:ext>
            </p:extLst>
          </p:nvPr>
        </p:nvGraphicFramePr>
        <p:xfrm>
          <a:off x="2113722" y="198140"/>
          <a:ext cx="9201978" cy="58654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201978">
                  <a:extLst>
                    <a:ext uri="{9D8B030D-6E8A-4147-A177-3AD203B41FA5}">
                      <a16:colId xmlns:a16="http://schemas.microsoft.com/office/drawing/2014/main" xmlns="" val="1497549857"/>
                    </a:ext>
                  </a:extLst>
                </a:gridCol>
              </a:tblGrid>
              <a:tr h="586541">
                <a:tc>
                  <a:txBody>
                    <a:bodyPr/>
                    <a:lstStyle/>
                    <a:p>
                      <a:pPr algn="ctr"/>
                      <a:r>
                        <a:rPr lang="es-EC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RESULTADOS</a:t>
                      </a:r>
                      <a:endParaRPr lang="es-EC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97139296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xmlns="" id="{7BB3FE59-9338-4769-CD73-3F45B85E0D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371231"/>
              </p:ext>
            </p:extLst>
          </p:nvPr>
        </p:nvGraphicFramePr>
        <p:xfrm>
          <a:off x="1014357" y="4781184"/>
          <a:ext cx="10177363" cy="188866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177363">
                  <a:extLst>
                    <a:ext uri="{9D8B030D-6E8A-4147-A177-3AD203B41FA5}">
                      <a16:colId xmlns:a16="http://schemas.microsoft.com/office/drawing/2014/main" xmlns="" val="231572816"/>
                    </a:ext>
                  </a:extLst>
                </a:gridCol>
              </a:tblGrid>
              <a:tr h="225623">
                <a:tc>
                  <a:txBody>
                    <a:bodyPr/>
                    <a:lstStyle/>
                    <a:p>
                      <a:pPr algn="ctr"/>
                      <a:r>
                        <a:rPr lang="es-EC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27727783"/>
                  </a:ext>
                </a:extLst>
              </a:tr>
              <a:tr h="1522909">
                <a:tc>
                  <a:txBody>
                    <a:bodyPr/>
                    <a:lstStyle/>
                    <a:p>
                      <a:pPr lvl="0" algn="l"/>
                      <a: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Una DLCO basal reducida se asoció a mayor probabilidad de intervenciones avanzadas</a:t>
                      </a:r>
                      <a:b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La DLCO mostró mejor capacidad discriminativa que la FVC basal</a:t>
                      </a:r>
                      <a:b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Refuerza su valor como marcador práctico para estratificación de riesgo</a:t>
                      </a:r>
                      <a:b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Útil para priorizar seguimiento y anticipar decisiones clínicas</a:t>
                      </a:r>
                      <a:endParaRPr lang="es-EC" sz="18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24166792"/>
                  </a:ext>
                </a:extLst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474611"/>
              </p:ext>
            </p:extLst>
          </p:nvPr>
        </p:nvGraphicFramePr>
        <p:xfrm>
          <a:off x="6174769" y="1150720"/>
          <a:ext cx="5280915" cy="33832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80915"/>
              </a:tblGrid>
              <a:tr h="2296274">
                <a:tc>
                  <a:txBody>
                    <a:bodyPr/>
                    <a:lstStyle/>
                    <a:p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51 pacientes con DLCO basal interpretable</a:t>
                      </a:r>
                      <a:b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24 pacientes (44%) presentaron evento O₂/trasplante</a:t>
                      </a:r>
                    </a:p>
                    <a:p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DLCO media:</a:t>
                      </a:r>
                      <a:b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Con evento: ≈45%</a:t>
                      </a:r>
                      <a:b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Sin evento: ≈56%</a:t>
                      </a:r>
                    </a:p>
                    <a:p>
                      <a:endParaRPr lang="es-EC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 estratificar por categorías:</a:t>
                      </a:r>
                      <a:b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Mayor proporción de eventos en DLCO ≤35%</a:t>
                      </a:r>
                      <a:b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Incidencia claramente inferior en DLCO &gt;65%</a:t>
                      </a:r>
                    </a:p>
                    <a:p>
                      <a:r>
                        <a:rPr lang="es-EC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FVC basal no mostró diferencias relevantes entre los grupos.</a:t>
                      </a:r>
                      <a:endParaRPr lang="es-EC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54" y="0"/>
            <a:ext cx="960203" cy="115072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04" y="1096036"/>
            <a:ext cx="5122478" cy="365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2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129</Words>
  <Application>Microsoft Office PowerPoint</Application>
  <PresentationFormat>Panorámica</PresentationFormat>
  <Paragraphs>19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Tema de Office</vt:lpstr>
      <vt:lpstr>PAPEL DE LA DIFUSIÓN PULMONAR COMO MARCADOR TEMPRANO DE PROGRESIÓN EN PACIENTES CON EPID: EXPERIENCIA DE UNA CONSULTA MONOGRÁFICA EN HOSPITAL COSTA DEL SOL, MARBELLA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ESTUDIO DESCRIPTIVO DE LOS RESULTADOS DE CRIO-EBUS EN PACIENTES CON ADENOPATÍAS HILIARES Y MEDIASTÍNICAS EN EL HOSPITAL UNIVERSITARIO COSTA DEL SOL: EVALUACIÓN DE LA EXPERIENCIA Y CONCORDANCIA DIAGNÓSTICA EN 2024</dc:title>
  <dc:creator>Santiago Jiménez R.</dc:creator>
  <cp:lastModifiedBy>Santiago Jiménez</cp:lastModifiedBy>
  <cp:revision>9</cp:revision>
  <dcterms:created xsi:type="dcterms:W3CDTF">2025-02-28T22:51:32Z</dcterms:created>
  <dcterms:modified xsi:type="dcterms:W3CDTF">2026-03-01T19:41:32Z</dcterms:modified>
</cp:coreProperties>
</file>