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Default Extension="fntdata" ContentType="application/x-fontdata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presProps.xml" ContentType="application/vnd.openxmlformats-officedocument.presentationml.presProps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</p:sldIdLst>
  <p:sldSz cx="9144000" cy="5145088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Imagen con título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792440" y="3600720"/>
            <a:ext cx="5484600" cy="423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s-E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Haga clic para modificar el estilo de título del patrón</a:t>
            </a:r>
            <a:endParaRPr b="0" lang="es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1792440" y="459720"/>
            <a:ext cx="5484600" cy="3084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Pulse para editar el formato de texto del esquema</a:t>
            </a:r>
            <a:endParaRPr b="0" lang="es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Segundo nivel del esquema</a:t>
            </a:r>
            <a:endParaRPr b="0" lang="es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Tercer nivel del esquema</a:t>
            </a:r>
            <a:endParaRPr b="0" lang="es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Cuarto nivel del esquema</a:t>
            </a:r>
            <a:endParaRPr b="0" lang="es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Quinto nivel del esquema</a:t>
            </a:r>
            <a:endParaRPr b="0" lang="es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Sexto nivel del esquema</a:t>
            </a:r>
            <a:endParaRPr b="0" lang="es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Séptimo nivel del esquema</a:t>
            </a:r>
            <a:endParaRPr b="0" lang="es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body"/>
          </p:nvPr>
        </p:nvSpPr>
        <p:spPr>
          <a:xfrm>
            <a:off x="1792440" y="4025880"/>
            <a:ext cx="5484600" cy="601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es-ES" sz="1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Haga clic para modificar el estilo de texto del patrón</a:t>
            </a:r>
            <a:endParaRPr b="0" lang="es-E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>
          <a:xfrm>
            <a:off x="457200" y="4767480"/>
            <a:ext cx="2131920" cy="272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s-E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s-E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 </a:t>
            </a:r>
            <a:endParaRPr b="0" lang="es-E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>
          <a:xfrm>
            <a:off x="3124080" y="4767480"/>
            <a:ext cx="2893680" cy="272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s-E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s-E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s-E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>
          <a:xfrm>
            <a:off x="6553080" y="4767480"/>
            <a:ext cx="2131920" cy="272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s-E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9B30AC50-7D7E-41E4-8241-4D8C6C593C7E}" type="slidenum">
              <a:rPr b="0" lang="es-E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1</a:t>
            </a:fld>
            <a:endParaRPr b="0" lang="es-E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iapositiva de título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0600" cy="1100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s-E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Haga clic para modificar el estilo de título del patrón</a:t>
            </a:r>
            <a:endParaRPr b="0" lang="es-E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dt" idx="4"/>
          </p:nvPr>
        </p:nvSpPr>
        <p:spPr>
          <a:xfrm>
            <a:off x="457200" y="4767480"/>
            <a:ext cx="2131920" cy="272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s-E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s-E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 </a:t>
            </a:r>
            <a:endParaRPr b="0" lang="es-E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ftr" idx="5"/>
          </p:nvPr>
        </p:nvSpPr>
        <p:spPr>
          <a:xfrm>
            <a:off x="3124080" y="4767480"/>
            <a:ext cx="2893680" cy="272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s-E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s-E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s-E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4"/>
          <p:cNvSpPr>
            <a:spLocks noGrp="1"/>
          </p:cNvSpPr>
          <p:nvPr>
            <p:ph type="sldNum" idx="6"/>
          </p:nvPr>
        </p:nvSpPr>
        <p:spPr>
          <a:xfrm>
            <a:off x="6553080" y="4767480"/>
            <a:ext cx="2131920" cy="272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s-E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B246E207-1D12-41BA-92B2-8B18734052BD}" type="slidenum">
              <a:rPr b="0" lang="es-E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1</a:t>
            </a:fld>
            <a:endParaRPr b="0" lang="es-E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7800" cy="2981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lnSpcReduction="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Pulse para editar el formato de texto del esquema</a:t>
            </a:r>
            <a:endParaRPr b="0" lang="es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Segundo nivel del esquema</a:t>
            </a:r>
            <a:endParaRPr b="0" lang="es-E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Tercer nivel del esquema</a:t>
            </a:r>
            <a:endParaRPr b="0" lang="es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Cuarto nivel del esquema</a:t>
            </a:r>
            <a:endParaRPr b="0" lang="es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Quinto nivel del esquema</a:t>
            </a:r>
            <a:endParaRPr b="0" lang="es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Sexto nivel del esquema</a:t>
            </a:r>
            <a:endParaRPr b="0" lang="es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Séptimo nivel del esquema</a:t>
            </a:r>
            <a:endParaRPr b="0" lang="es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ítulo y texto vertical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7800" cy="855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s-E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Haga clic para modificar el estilo de título del patrón</a:t>
            </a:r>
            <a:endParaRPr b="0" lang="es-E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8227800" cy="3393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s-E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Haga clic para modificar el estilo de texto del patrón</a:t>
            </a:r>
            <a:endParaRPr b="0" lang="es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s-E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Segundo nivel</a:t>
            </a:r>
            <a:endParaRPr b="0" lang="es-E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s-E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Tercer nivel</a:t>
            </a:r>
            <a:endParaRPr b="0" lang="es-E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s-E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Cuarto nivel</a:t>
            </a:r>
            <a:endParaRPr b="0" lang="es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s-E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Quinto nivel</a:t>
            </a:r>
            <a:endParaRPr b="0" lang="es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dt" idx="7"/>
          </p:nvPr>
        </p:nvSpPr>
        <p:spPr>
          <a:xfrm>
            <a:off x="457200" y="4767480"/>
            <a:ext cx="2131920" cy="272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s-E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s-E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&lt;fecha/hora&gt;</a:t>
            </a:r>
            <a:endParaRPr b="0" lang="es-E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ftr" idx="8"/>
          </p:nvPr>
        </p:nvSpPr>
        <p:spPr>
          <a:xfrm>
            <a:off x="3124080" y="4767480"/>
            <a:ext cx="2893680" cy="272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s-E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s-E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&lt;pie de página&gt;</a:t>
            </a:r>
            <a:endParaRPr b="0" lang="es-E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PlaceHolder 5"/>
          <p:cNvSpPr>
            <a:spLocks noGrp="1"/>
          </p:cNvSpPr>
          <p:nvPr>
            <p:ph type="sldNum" idx="9"/>
          </p:nvPr>
        </p:nvSpPr>
        <p:spPr>
          <a:xfrm>
            <a:off x="6553080" y="4767480"/>
            <a:ext cx="2131920" cy="272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s-E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B68F0476-991F-480D-A1FA-F479363DE994}" type="slidenum">
              <a:rPr b="0" lang="es-E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&lt;número&gt;</a:t>
            </a:fld>
            <a:endParaRPr b="0" lang="es-E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Título vertical y texto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629400" y="205920"/>
            <a:ext cx="2055600" cy="4387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s-E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Haga clic para modificar el estilo de título del patrón</a:t>
            </a:r>
            <a:endParaRPr b="0" lang="es-E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205920"/>
            <a:ext cx="6018120" cy="4387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s-E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Haga clic para modificar el estilo de texto del patrón</a:t>
            </a:r>
            <a:endParaRPr b="0" lang="es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s-E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Segundo nivel</a:t>
            </a:r>
            <a:endParaRPr b="0" lang="es-E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s-E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Tercer nivel</a:t>
            </a:r>
            <a:endParaRPr b="0" lang="es-E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s-E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Cuarto nivel</a:t>
            </a:r>
            <a:endParaRPr b="0" lang="es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s-E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Quinto nivel</a:t>
            </a:r>
            <a:endParaRPr b="0" lang="es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dt" idx="10"/>
          </p:nvPr>
        </p:nvSpPr>
        <p:spPr>
          <a:xfrm>
            <a:off x="457200" y="4767480"/>
            <a:ext cx="2131920" cy="272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s-E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s-E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&lt;fecha/hora&gt;</a:t>
            </a:r>
            <a:endParaRPr b="0" lang="es-E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ftr" idx="11"/>
          </p:nvPr>
        </p:nvSpPr>
        <p:spPr>
          <a:xfrm>
            <a:off x="3124080" y="4767480"/>
            <a:ext cx="2893680" cy="272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s-E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s-E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&lt;pie de página&gt;</a:t>
            </a:r>
            <a:endParaRPr b="0" lang="es-E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" name="PlaceHolder 5"/>
          <p:cNvSpPr>
            <a:spLocks noGrp="1"/>
          </p:cNvSpPr>
          <p:nvPr>
            <p:ph type="sldNum" idx="12"/>
          </p:nvPr>
        </p:nvSpPr>
        <p:spPr>
          <a:xfrm>
            <a:off x="6553080" y="4767480"/>
            <a:ext cx="2131920" cy="272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s-E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C15241CF-5B98-4519-815C-6263B34E508D}" type="slidenum">
              <a:rPr b="0" lang="es-E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&lt;número&gt;</a:t>
            </a:fld>
            <a:endParaRPr b="0" lang="es-E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ítulo y objetos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7800" cy="855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s-E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Haga clic para modificar el estilo de título del patrón</a:t>
            </a:r>
            <a:endParaRPr b="0" lang="es-E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8227800" cy="3393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s-E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Haga clic para modificar el estilo de texto del patrón</a:t>
            </a:r>
            <a:endParaRPr b="0" lang="es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s-E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Segundo nivel</a:t>
            </a:r>
            <a:endParaRPr b="0" lang="es-E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s-E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Tercer nivel</a:t>
            </a:r>
            <a:endParaRPr b="0" lang="es-E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s-E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Cuarto nivel</a:t>
            </a:r>
            <a:endParaRPr b="0" lang="es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s-E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Quinto nivel</a:t>
            </a:r>
            <a:endParaRPr b="0" lang="es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dt" idx="13"/>
          </p:nvPr>
        </p:nvSpPr>
        <p:spPr>
          <a:xfrm>
            <a:off x="457200" y="4767480"/>
            <a:ext cx="2131920" cy="272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s-E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s-E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&lt;fecha/hora&gt;</a:t>
            </a:r>
            <a:endParaRPr b="0" lang="es-E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ftr" idx="14"/>
          </p:nvPr>
        </p:nvSpPr>
        <p:spPr>
          <a:xfrm>
            <a:off x="3124080" y="4767480"/>
            <a:ext cx="2893680" cy="272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s-E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s-E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&lt;pie de página&gt;</a:t>
            </a:r>
            <a:endParaRPr b="0" lang="es-E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" name="PlaceHolder 5"/>
          <p:cNvSpPr>
            <a:spLocks noGrp="1"/>
          </p:cNvSpPr>
          <p:nvPr>
            <p:ph type="sldNum" idx="15"/>
          </p:nvPr>
        </p:nvSpPr>
        <p:spPr>
          <a:xfrm>
            <a:off x="6553080" y="4767480"/>
            <a:ext cx="2131920" cy="272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s-E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C8671743-1D76-42CC-B6B9-232D44029841}" type="slidenum">
              <a:rPr b="0" lang="es-E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&lt;número&gt;</a:t>
            </a:fld>
            <a:endParaRPr b="0" lang="es-E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Encabezado de sección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722160" y="3305520"/>
            <a:ext cx="7770600" cy="1019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s-ES" sz="4000" strike="noStrike" u="none" cap="all">
                <a:solidFill>
                  <a:schemeClr val="dk1"/>
                </a:solidFill>
                <a:effectLst/>
                <a:uFillTx/>
                <a:latin typeface="Calibri"/>
              </a:rPr>
              <a:t>Haga clic para modificar el estilo de título del patrón</a:t>
            </a:r>
            <a:endParaRPr b="0" lang="es-ES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722160" y="2180160"/>
            <a:ext cx="7770600" cy="1123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es-ES" sz="20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Haga clic para modificar el estilo de texto del patrón</a:t>
            </a:r>
            <a:endParaRPr b="0" lang="es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dt" idx="16"/>
          </p:nvPr>
        </p:nvSpPr>
        <p:spPr>
          <a:xfrm>
            <a:off x="457200" y="4767480"/>
            <a:ext cx="2131920" cy="272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s-E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s-E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&lt;fecha/hora&gt;</a:t>
            </a:r>
            <a:endParaRPr b="0" lang="es-E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ftr" idx="17"/>
          </p:nvPr>
        </p:nvSpPr>
        <p:spPr>
          <a:xfrm>
            <a:off x="3124080" y="4767480"/>
            <a:ext cx="2893680" cy="272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s-E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s-E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&lt;pie de página&gt;</a:t>
            </a:r>
            <a:endParaRPr b="0" lang="es-E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sldNum" idx="18"/>
          </p:nvPr>
        </p:nvSpPr>
        <p:spPr>
          <a:xfrm>
            <a:off x="6553080" y="4767480"/>
            <a:ext cx="2131920" cy="272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s-E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942B1C5F-41D5-4426-B8B7-064CC9460314}" type="slidenum">
              <a:rPr b="0" lang="es-E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&lt;número&gt;</a:t>
            </a:fld>
            <a:endParaRPr b="0" lang="es-E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os objetos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7800" cy="855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s-E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Haga clic para modificar el estilo de título del patrón</a:t>
            </a:r>
            <a:endParaRPr b="0" lang="es-E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36680" cy="3393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s-E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Haga clic para modificar el estilo de texto del patrón</a:t>
            </a:r>
            <a:endParaRPr b="0" lang="es-E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es-E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Segundo nivel</a:t>
            </a:r>
            <a:endParaRPr b="0" lang="es-E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s-E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Tercer nivel</a:t>
            </a:r>
            <a:endParaRPr b="0" lang="es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es-E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Cuarto nivel</a:t>
            </a:r>
            <a:endParaRPr b="0" lang="es-E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es-E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Quinto nivel</a:t>
            </a:r>
            <a:endParaRPr b="0" lang="es-E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4648320" y="1200240"/>
            <a:ext cx="4036680" cy="3393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s-E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Haga clic para modificar el estilo de texto del patrón</a:t>
            </a:r>
            <a:endParaRPr b="0" lang="es-E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es-E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Segundo nivel</a:t>
            </a:r>
            <a:endParaRPr b="0" lang="es-E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s-E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Tercer nivel</a:t>
            </a:r>
            <a:endParaRPr b="0" lang="es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es-E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Cuarto nivel</a:t>
            </a:r>
            <a:endParaRPr b="0" lang="es-E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es-E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Quinto nivel</a:t>
            </a:r>
            <a:endParaRPr b="0" lang="es-E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dt" idx="19"/>
          </p:nvPr>
        </p:nvSpPr>
        <p:spPr>
          <a:xfrm>
            <a:off x="457200" y="4767480"/>
            <a:ext cx="2131920" cy="272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s-E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s-E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&lt;fecha/hora&gt;</a:t>
            </a:r>
            <a:endParaRPr b="0" lang="es-E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ftr" idx="20"/>
          </p:nvPr>
        </p:nvSpPr>
        <p:spPr>
          <a:xfrm>
            <a:off x="3124080" y="4767480"/>
            <a:ext cx="2893680" cy="272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s-E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s-E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&lt;pie de página&gt;</a:t>
            </a:r>
            <a:endParaRPr b="0" lang="es-E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" name="PlaceHolder 6"/>
          <p:cNvSpPr>
            <a:spLocks noGrp="1"/>
          </p:cNvSpPr>
          <p:nvPr>
            <p:ph type="sldNum" idx="21"/>
          </p:nvPr>
        </p:nvSpPr>
        <p:spPr>
          <a:xfrm>
            <a:off x="6553080" y="4767480"/>
            <a:ext cx="2131920" cy="272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s-E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57C9A997-103A-4B36-862E-8BE563EB3946}" type="slidenum">
              <a:rPr b="0" lang="es-E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&lt;número&gt;</a:t>
            </a:fld>
            <a:endParaRPr b="0" lang="es-E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ación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7800" cy="855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s-E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Haga clic para modificar el estilo de título del patrón</a:t>
            </a:r>
            <a:endParaRPr b="0" lang="es-E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457200" y="1151280"/>
            <a:ext cx="4038480" cy="478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s-E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Haga clic para modificar el estilo de texto del patrón</a:t>
            </a:r>
            <a:endParaRPr b="0" lang="es-E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457200" y="1631160"/>
            <a:ext cx="4038480" cy="2962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s-E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Haga clic para modificar el estilo de texto del patrón</a:t>
            </a:r>
            <a:endParaRPr b="0" lang="es-E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s-E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Segundo nivel</a:t>
            </a:r>
            <a:endParaRPr b="0" lang="es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s-E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Tercer nivel</a:t>
            </a:r>
            <a:endParaRPr b="0" lang="es-E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es-E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Cuarto nivel</a:t>
            </a:r>
            <a:endParaRPr b="0" lang="es-E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es-E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Quinto nivel</a:t>
            </a:r>
            <a:endParaRPr b="0" lang="es-E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body"/>
          </p:nvPr>
        </p:nvSpPr>
        <p:spPr>
          <a:xfrm>
            <a:off x="4645080" y="1151280"/>
            <a:ext cx="4039920" cy="478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s-E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Haga clic para modificar el estilo de texto del patrón</a:t>
            </a:r>
            <a:endParaRPr b="0" lang="es-E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body"/>
          </p:nvPr>
        </p:nvSpPr>
        <p:spPr>
          <a:xfrm>
            <a:off x="4645080" y="1631160"/>
            <a:ext cx="4039920" cy="2962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s-E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Haga clic para modificar el estilo de texto del patrón</a:t>
            </a:r>
            <a:endParaRPr b="0" lang="es-E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s-E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Segundo nivel</a:t>
            </a:r>
            <a:endParaRPr b="0" lang="es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s-E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Tercer nivel</a:t>
            </a:r>
            <a:endParaRPr b="0" lang="es-E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es-E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Cuarto nivel</a:t>
            </a:r>
            <a:endParaRPr b="0" lang="es-E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es-E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Quinto nivel</a:t>
            </a:r>
            <a:endParaRPr b="0" lang="es-E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 type="dt" idx="22"/>
          </p:nvPr>
        </p:nvSpPr>
        <p:spPr>
          <a:xfrm>
            <a:off x="457200" y="4767480"/>
            <a:ext cx="2131920" cy="272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s-E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s-E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&lt;fecha/hora&gt;</a:t>
            </a:r>
            <a:endParaRPr b="0" lang="es-E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PlaceHolder 7"/>
          <p:cNvSpPr>
            <a:spLocks noGrp="1"/>
          </p:cNvSpPr>
          <p:nvPr>
            <p:ph type="ftr" idx="23"/>
          </p:nvPr>
        </p:nvSpPr>
        <p:spPr>
          <a:xfrm>
            <a:off x="3124080" y="4767480"/>
            <a:ext cx="2893680" cy="272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s-E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s-E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&lt;pie de página&gt;</a:t>
            </a:r>
            <a:endParaRPr b="0" lang="es-E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PlaceHolder 8"/>
          <p:cNvSpPr>
            <a:spLocks noGrp="1"/>
          </p:cNvSpPr>
          <p:nvPr>
            <p:ph type="sldNum" idx="24"/>
          </p:nvPr>
        </p:nvSpPr>
        <p:spPr>
          <a:xfrm>
            <a:off x="6553080" y="4767480"/>
            <a:ext cx="2131920" cy="272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s-E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809129EC-0504-473C-9906-4714CC888A67}" type="slidenum">
              <a:rPr b="0" lang="es-E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&lt;número&gt;</a:t>
            </a:fld>
            <a:endParaRPr b="0" lang="es-E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Sólo el título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7800" cy="855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s-E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Haga clic para modificar el estilo de título del patrón</a:t>
            </a:r>
            <a:endParaRPr b="0" lang="es-E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dt" idx="25"/>
          </p:nvPr>
        </p:nvSpPr>
        <p:spPr>
          <a:xfrm>
            <a:off x="457200" y="4767480"/>
            <a:ext cx="2131920" cy="272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s-E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s-E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&lt;fecha/hora&gt;</a:t>
            </a:r>
            <a:endParaRPr b="0" lang="es-E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ftr" idx="26"/>
          </p:nvPr>
        </p:nvSpPr>
        <p:spPr>
          <a:xfrm>
            <a:off x="3124080" y="4767480"/>
            <a:ext cx="2893680" cy="272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s-E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s-E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&lt;pie de página&gt;</a:t>
            </a:r>
            <a:endParaRPr b="0" lang="es-E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sldNum" idx="27"/>
          </p:nvPr>
        </p:nvSpPr>
        <p:spPr>
          <a:xfrm>
            <a:off x="6553080" y="4767480"/>
            <a:ext cx="2131920" cy="272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s-E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86A4D20D-9886-4046-9303-FBC7CA598843}" type="slidenum">
              <a:rPr b="0" lang="es-E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&lt;número&gt;</a:t>
            </a:fld>
            <a:endParaRPr b="0" lang="es-E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1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7800" cy="2981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lnSpcReduction="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Pulse para editar el formato de texto del esquema</a:t>
            </a:r>
            <a:endParaRPr b="0" lang="es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Segundo nivel del esquema</a:t>
            </a:r>
            <a:endParaRPr b="0" lang="es-E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Tercer nivel del esquema</a:t>
            </a:r>
            <a:endParaRPr b="0" lang="es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Cuarto nivel del esquema</a:t>
            </a:r>
            <a:endParaRPr b="0" lang="es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Quinto nivel del esquema</a:t>
            </a:r>
            <a:endParaRPr b="0" lang="es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Sexto nivel del esquema</a:t>
            </a:r>
            <a:endParaRPr b="0" lang="es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Séptimo nivel del esquema</a:t>
            </a:r>
            <a:endParaRPr b="0" lang="es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En blanco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dt" idx="28"/>
          </p:nvPr>
        </p:nvSpPr>
        <p:spPr>
          <a:xfrm>
            <a:off x="457200" y="4767480"/>
            <a:ext cx="2131920" cy="272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s-E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s-E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&lt;fecha/hora&gt;</a:t>
            </a:r>
            <a:endParaRPr b="0" lang="es-E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ftr" idx="29"/>
          </p:nvPr>
        </p:nvSpPr>
        <p:spPr>
          <a:xfrm>
            <a:off x="3124080" y="4767480"/>
            <a:ext cx="2893680" cy="272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s-E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s-E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&lt;pie de página&gt;</a:t>
            </a:r>
            <a:endParaRPr b="0" lang="es-E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sldNum" idx="30"/>
          </p:nvPr>
        </p:nvSpPr>
        <p:spPr>
          <a:xfrm>
            <a:off x="6553080" y="4767480"/>
            <a:ext cx="2131920" cy="272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s-E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F3B21838-248D-4567-A4F3-05FACEA05720}" type="slidenum">
              <a:rPr b="0" lang="es-E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&lt;número&gt;</a:t>
            </a:fld>
            <a:endParaRPr b="0" lang="es-E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7800" cy="85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s-E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Pulse para editar el formato del texto de título</a:t>
            </a:r>
            <a:endParaRPr b="0" lang="es-E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7800" cy="2981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lnSpcReduction="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Pulse para editar el formato de texto del esquema</a:t>
            </a:r>
            <a:endParaRPr b="0" lang="es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Segundo nivel del esquema</a:t>
            </a:r>
            <a:endParaRPr b="0" lang="es-E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Tercer nivel del esquema</a:t>
            </a:r>
            <a:endParaRPr b="0" lang="es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Cuarto nivel del esquema</a:t>
            </a:r>
            <a:endParaRPr b="0" lang="es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Quinto nivel del esquema</a:t>
            </a:r>
            <a:endParaRPr b="0" lang="es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Sexto nivel del esquema</a:t>
            </a:r>
            <a:endParaRPr b="0" lang="es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Séptimo nivel del esquema</a:t>
            </a:r>
            <a:endParaRPr b="0" lang="es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ido con título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3006360" cy="86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s-E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Haga clic para modificar el estilo de título del patrón</a:t>
            </a:r>
            <a:endParaRPr b="0" lang="es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3575160" y="204840"/>
            <a:ext cx="5109840" cy="4388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s-E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Haga clic para modificar el estilo de texto del patrón</a:t>
            </a:r>
            <a:endParaRPr b="0" lang="es-E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s-E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Segundo nivel</a:t>
            </a:r>
            <a:endParaRPr b="0" lang="es-E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s-E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Tercer nivel</a:t>
            </a:r>
            <a:endParaRPr b="0" lang="es-E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s-E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Cuarto nivel</a:t>
            </a:r>
            <a:endParaRPr b="0" lang="es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s-E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Quinto nivel</a:t>
            </a:r>
            <a:endParaRPr b="0" lang="es-E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57200" y="1076400"/>
            <a:ext cx="3006360" cy="351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es-ES" sz="1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Haga clic para modificar el estilo de texto del patrón</a:t>
            </a:r>
            <a:endParaRPr b="0" lang="es-E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dt" idx="31"/>
          </p:nvPr>
        </p:nvSpPr>
        <p:spPr>
          <a:xfrm>
            <a:off x="457200" y="4767480"/>
            <a:ext cx="2131920" cy="272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s-E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s-E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&lt;fecha/hora&gt;</a:t>
            </a:r>
            <a:endParaRPr b="0" lang="es-E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1" name="PlaceHolder 5"/>
          <p:cNvSpPr>
            <a:spLocks noGrp="1"/>
          </p:cNvSpPr>
          <p:nvPr>
            <p:ph type="ftr" idx="32"/>
          </p:nvPr>
        </p:nvSpPr>
        <p:spPr>
          <a:xfrm>
            <a:off x="3124080" y="4767480"/>
            <a:ext cx="2893680" cy="272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s-E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s-E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&lt;pie de página&gt;</a:t>
            </a:r>
            <a:endParaRPr b="0" lang="es-E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2" name="PlaceHolder 6"/>
          <p:cNvSpPr>
            <a:spLocks noGrp="1"/>
          </p:cNvSpPr>
          <p:nvPr>
            <p:ph type="sldNum" idx="33"/>
          </p:nvPr>
        </p:nvSpPr>
        <p:spPr>
          <a:xfrm>
            <a:off x="6553080" y="4767480"/>
            <a:ext cx="2131920" cy="272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s-E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2E628D39-9D4A-4034-8B99-D349C2DFC690}" type="slidenum">
              <a:rPr b="0" lang="es-E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&lt;número&gt;</a:t>
            </a:fld>
            <a:endParaRPr b="0" lang="es-E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0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10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"/>
          <p:cNvSpPr/>
          <p:nvPr/>
        </p:nvSpPr>
        <p:spPr>
          <a:xfrm>
            <a:off x="1440000" y="180000"/>
            <a:ext cx="7198920" cy="91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b="1" lang="es-ES" sz="14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FACTORES ASOCIADOS A LA DERIVACIÓN A TRASPLANTE PULMONAR EN PACIENTES EVALUADOS EN LA CONSULTA MONOGRAFICA DE EPID EN EL HOSPITAL UNIVERSITARIO COSTA DEL SOL DURANTE EL AÑO 2024-2025.</a:t>
            </a:r>
            <a:endParaRPr b="0" lang="es-E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"/>
          <p:cNvSpPr/>
          <p:nvPr/>
        </p:nvSpPr>
        <p:spPr>
          <a:xfrm>
            <a:off x="1800000" y="900000"/>
            <a:ext cx="683892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0000"/>
              </a:lnSpc>
            </a:pPr>
            <a:r>
              <a:rPr b="0" lang="es-ES" sz="1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Cristina Álvarez Sonco 1, Santiago Jiménez Roche 1, Susana Ruiz Rodríguez 1, María Pérez Morales 2, Maria Carmen Morillo Domínguez 2, José Joaquín Cebrián Gallardo 2</a:t>
            </a:r>
            <a:endParaRPr b="0" lang="es-E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1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1 Residentes del Servicio de Neumología H. Universitario Costa del Sol.</a:t>
            </a:r>
            <a:endParaRPr b="0" lang="es-E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1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2 Adjuntos del Servicio de Neumología H. Universitario Costal del Sol.</a:t>
            </a:r>
            <a:endParaRPr b="0" lang="es-E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"/>
          <p:cNvSpPr/>
          <p:nvPr/>
        </p:nvSpPr>
        <p:spPr>
          <a:xfrm>
            <a:off x="360000" y="1620000"/>
            <a:ext cx="3958920" cy="287640"/>
          </a:xfrm>
          <a:prstGeom prst="rect">
            <a:avLst/>
          </a:prstGeom>
          <a:solidFill>
            <a:srgbClr val="729fc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b="1" lang="es-ES" sz="14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INTRODUCCIÓN Y OBJETIVO</a:t>
            </a:r>
            <a:endParaRPr b="0" lang="es-E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"/>
          <p:cNvSpPr/>
          <p:nvPr/>
        </p:nvSpPr>
        <p:spPr>
          <a:xfrm>
            <a:off x="4860000" y="1633680"/>
            <a:ext cx="3778920" cy="287640"/>
          </a:xfrm>
          <a:prstGeom prst="rect">
            <a:avLst/>
          </a:prstGeom>
          <a:solidFill>
            <a:srgbClr val="729fc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b="1" lang="es-ES" sz="14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MATERIALES Y MÉTODOS</a:t>
            </a:r>
            <a:endParaRPr b="0" lang="es-E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"/>
          <p:cNvSpPr/>
          <p:nvPr/>
        </p:nvSpPr>
        <p:spPr>
          <a:xfrm>
            <a:off x="360000" y="1980000"/>
            <a:ext cx="3958920" cy="1438920"/>
          </a:xfrm>
          <a:prstGeom prst="rect">
            <a:avLst/>
          </a:prstGeom>
          <a:solidFill>
            <a:srgbClr val="b4c7dc"/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0" lang="es-ES" sz="1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La fibrosis pulmonar idiopática (FPI) y otras formas de enfermedad pulmonar intersticial (EPID) pueden evolucionar hacia insuficiencia respiratoria avanzada, requiriendo valoración para trasplante pulmonar. La identificación de factores clínicos y funcionales es clave para optimizar el seguimiento y reconocer el momento de la referencia. El objetivo de este estudio fue analizar variables demográficas, funcionales y terapéuticas relacionadas con la derivación a trasplante en una cohorte de pacientes evaluados en la consulta de EPID del Hospital Costa del Sol.</a:t>
            </a:r>
            <a:endParaRPr b="0" lang="es-E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"/>
          <p:cNvSpPr/>
          <p:nvPr/>
        </p:nvSpPr>
        <p:spPr>
          <a:xfrm>
            <a:off x="4860000" y="1980000"/>
            <a:ext cx="3778920" cy="1438920"/>
          </a:xfrm>
          <a:prstGeom prst="rect">
            <a:avLst/>
          </a:prstGeom>
          <a:solidFill>
            <a:srgbClr val="b4c7dc"/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0" lang="es-ES" sz="1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Se realizó un estudio observacional transversal realizado en 53 pacientes evaluados en la consulta monográfica de EPID. </a:t>
            </a:r>
            <a:endParaRPr b="0" lang="es-E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s-ES" sz="1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Se reunieron datos sobre edad, FVC y FEV1, DLCO (%), oximetría basal, tratamiento antifibrótico, cambios terapéuticos, progresión espirométrica y derivación a trasplante. </a:t>
            </a:r>
            <a:endParaRPr b="0" lang="es-E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s-ES" sz="1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Se realizaron comparaciones univariantes (t-test de Welch y chi²) y regresión logística multivariable. </a:t>
            </a:r>
            <a:endParaRPr b="0" lang="es-E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s-ES" sz="1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Se utilizó el software SPSS v28.</a:t>
            </a:r>
            <a:endParaRPr b="0" lang="es-E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"/>
          <p:cNvSpPr/>
          <p:nvPr/>
        </p:nvSpPr>
        <p:spPr>
          <a:xfrm>
            <a:off x="359280" y="3854520"/>
            <a:ext cx="8280360" cy="1005480"/>
          </a:xfrm>
          <a:prstGeom prst="rect">
            <a:avLst/>
          </a:prstGeom>
          <a:solidFill>
            <a:srgbClr val="b4c7dc"/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0" lang="es-ES" sz="1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La muestra incluyó 12 pacientes derivados y 41 no derivados. Los pacientes derivados fueron significativamente más jóvenes (p= 0.004) y presentaron menor oximetría basal (p= 0.085). No se observaron diferencias significativas en FVC, FEV1 ni DLCO entre grupos. El tipo de antifibrótico y el cambio de tratamiento no mostraron asociación con la derivación. Respecto a la progresión funcional entre la espirometría inicial y la final, se observó un descenso global en todos los parámetros. La progresión funcional no se asoció a la derivación, las ΔFVC (−424 vs −407 ml; p= 0.893), ΔFEV1 (−327 vs −407 ml; p= 0.510) y ΔDLCO (−12.2% vs −9.8%; p= 0.681) fueron similares entre grupos. </a:t>
            </a:r>
            <a:endParaRPr b="0" lang="es-E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s-ES" sz="1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</a:t>
            </a:r>
            <a:endParaRPr b="0" lang="es-E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"/>
          <p:cNvSpPr/>
          <p:nvPr/>
        </p:nvSpPr>
        <p:spPr>
          <a:xfrm>
            <a:off x="3060000" y="3491280"/>
            <a:ext cx="3418920" cy="287640"/>
          </a:xfrm>
          <a:prstGeom prst="rect">
            <a:avLst/>
          </a:prstGeom>
          <a:solidFill>
            <a:srgbClr val="729fc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b="1" lang="es-ES" sz="14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RESULTADOS</a:t>
            </a:r>
            <a:endParaRPr b="0" lang="es-E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" descr=""/>
          <p:cNvPicPr/>
          <p:nvPr/>
        </p:nvPicPr>
        <p:blipFill>
          <a:blip r:embed="rId1"/>
          <a:stretch/>
        </p:blipFill>
        <p:spPr>
          <a:xfrm>
            <a:off x="1260000" y="2521080"/>
            <a:ext cx="2698920" cy="2157840"/>
          </a:xfrm>
          <a:prstGeom prst="rect">
            <a:avLst/>
          </a:prstGeom>
          <a:noFill/>
          <a:ln w="10800">
            <a:solidFill>
              <a:srgbClr val="000000"/>
            </a:solidFill>
            <a:round/>
          </a:ln>
        </p:spPr>
      </p:pic>
      <p:pic>
        <p:nvPicPr>
          <p:cNvPr id="72" name="" descr=""/>
          <p:cNvPicPr/>
          <p:nvPr/>
        </p:nvPicPr>
        <p:blipFill>
          <a:blip r:embed="rId2"/>
          <a:stretch/>
        </p:blipFill>
        <p:spPr>
          <a:xfrm>
            <a:off x="5400000" y="180000"/>
            <a:ext cx="2878920" cy="2158920"/>
          </a:xfrm>
          <a:prstGeom prst="rect">
            <a:avLst/>
          </a:prstGeom>
          <a:noFill/>
          <a:ln w="10800">
            <a:solidFill>
              <a:srgbClr val="000000"/>
            </a:solidFill>
            <a:round/>
          </a:ln>
        </p:spPr>
      </p:pic>
      <p:pic>
        <p:nvPicPr>
          <p:cNvPr id="73" name="" descr=""/>
          <p:cNvPicPr/>
          <p:nvPr/>
        </p:nvPicPr>
        <p:blipFill>
          <a:blip r:embed="rId3"/>
          <a:stretch/>
        </p:blipFill>
        <p:spPr>
          <a:xfrm>
            <a:off x="1260000" y="180000"/>
            <a:ext cx="2638800" cy="1978920"/>
          </a:xfrm>
          <a:prstGeom prst="rect">
            <a:avLst/>
          </a:prstGeom>
          <a:noFill/>
          <a:ln w="10800">
            <a:solidFill>
              <a:srgbClr val="000000"/>
            </a:solidFill>
            <a:round/>
          </a:ln>
        </p:spPr>
      </p:pic>
      <p:sp>
        <p:nvSpPr>
          <p:cNvPr id="74" name=""/>
          <p:cNvSpPr/>
          <p:nvPr/>
        </p:nvSpPr>
        <p:spPr>
          <a:xfrm>
            <a:off x="5040000" y="2722320"/>
            <a:ext cx="3778920" cy="287640"/>
          </a:xfrm>
          <a:prstGeom prst="rect">
            <a:avLst/>
          </a:prstGeom>
          <a:solidFill>
            <a:srgbClr val="729fc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b="1" lang="es-ES" sz="14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CONCLUSIONES:</a:t>
            </a:r>
            <a:endParaRPr b="0" lang="es-E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"/>
          <p:cNvSpPr/>
          <p:nvPr/>
        </p:nvSpPr>
        <p:spPr>
          <a:xfrm>
            <a:off x="5040000" y="3063960"/>
            <a:ext cx="3780000" cy="1463400"/>
          </a:xfrm>
          <a:prstGeom prst="rect">
            <a:avLst/>
          </a:prstGeom>
          <a:solidFill>
            <a:srgbClr val="b4c7dc"/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0" lang="es-ES" sz="1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En esta cohorte, la derivación a trasplante se relaciona principalmente con edad más joven y oximetría basal más baja, en cambio con los parámetros funcionales y el tratamiento antifibrótico no se encontró asociación independiente.</a:t>
            </a:r>
            <a:endParaRPr b="0" lang="es-E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s-ES" sz="10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Estos resultados destacan el papel clínico de la hipoxemia y de la edad en la decisión de derivación y destacan que se necesita un seguimiento fundamentado en parámetros integrados de función pulmonar, no solo en valores individuales.</a:t>
            </a:r>
            <a:endParaRPr b="0" lang="es-E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s-E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" name=""/>
          <p:cNvSpPr/>
          <p:nvPr/>
        </p:nvSpPr>
        <p:spPr>
          <a:xfrm>
            <a:off x="5220000" y="2364120"/>
            <a:ext cx="3238920" cy="33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b="0" lang="es-ES" sz="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Figura 2. Oximetría basal de anaálisis descriptivo de muestra de H. Universitario Costa del Sol. C. Álvarez, et al.</a:t>
            </a:r>
            <a:endParaRPr b="0" lang="es-E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"/>
          <p:cNvSpPr/>
          <p:nvPr/>
        </p:nvSpPr>
        <p:spPr>
          <a:xfrm>
            <a:off x="720000" y="2184120"/>
            <a:ext cx="3598920" cy="33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b="0" lang="es-ES" sz="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Figura1. Distribución de la edad en función de la derivación a trasplante pulmonar de muestra de H. Universitario Costa del Sol. C. Álvarez, et al.</a:t>
            </a:r>
            <a:endParaRPr b="0" lang="es-E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"/>
          <p:cNvSpPr/>
          <p:nvPr/>
        </p:nvSpPr>
        <p:spPr>
          <a:xfrm>
            <a:off x="720000" y="4704120"/>
            <a:ext cx="3598920" cy="33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b="0" lang="es-ES" sz="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Figura 3. Curva ROC del modelo multivariable de muestra de H. Universitario Costa del Sol. C. Álvarez, et al.</a:t>
            </a:r>
            <a:endParaRPr b="0" lang="es-E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</TotalTime>
  <Application>LibreOffice/25.8.3.2$Windows_X86_64 LibreOffice_project/8ca8d55c161d602844f5428fa4b58097424e324e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2025-10-16T09:08:13Z</dcterms:created>
  <dc:creator>CLARA</dc:creator>
  <dc:description/>
  <dc:language>es-ES</dc:language>
  <cp:lastModifiedBy/>
  <dcterms:modified xsi:type="dcterms:W3CDTF">2026-03-02T16:32:08Z</dcterms:modified>
  <cp:revision>14</cp:revision>
  <dc:subject/>
  <dc:title>Diapositiva 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Presentación en pantalla (16:9)</vt:lpwstr>
  </property>
  <property fmtid="{D5CDD505-2E9C-101B-9397-08002B2CF9AE}" pid="3" name="Slides">
    <vt:i4>2</vt:i4>
  </property>
</Properties>
</file>