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N27zMyheKFx0rlNnk2YLTSi9E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407800" y="173925"/>
            <a:ext cx="7401600" cy="516900"/>
          </a:xfrm>
          <a:prstGeom prst="rect">
            <a:avLst/>
          </a:prstGeom>
          <a:solidFill>
            <a:srgbClr val="6AA84F"/>
          </a:solidFill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lt1"/>
                </a:solidFill>
              </a:rPr>
              <a:t>EFICACIA DE LA ERGOESPIROMETRÍA COMO PREDICTOR DE RIESGO EN PACIENTES CANDIDATOS A CIRUGÍA DE RESECCIÓN PULMONAR. </a:t>
            </a:r>
            <a:endParaRPr b="1" sz="1100">
              <a:solidFill>
                <a:schemeClr val="lt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647725" y="733775"/>
            <a:ext cx="6749400" cy="406200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800">
                <a:solidFill>
                  <a:schemeClr val="dk1"/>
                </a:solidFill>
              </a:rPr>
              <a:t>M. Segura Romero, E. Condorelli, </a:t>
            </a:r>
            <a: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  <a:t>S. Repiso Padín, M. Benitez-Cano Gamonoso, N. Avisbal Portillo, J.L. Velasco Garrido. </a:t>
            </a:r>
            <a:b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</a:br>
            <a:r>
              <a:rPr lang="es-ES" sz="800">
                <a:solidFill>
                  <a:srgbClr val="222222"/>
                </a:solidFill>
                <a:highlight>
                  <a:srgbClr val="FFFFFF"/>
                </a:highlight>
              </a:rPr>
              <a:t>Hospital Universitario Virgen de la Victoria, Málaga. 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512400" y="1379650"/>
            <a:ext cx="19383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lt1"/>
                </a:solidFill>
              </a:rPr>
              <a:t>Introducción y objetivos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6562200" y="1352575"/>
            <a:ext cx="12135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lt1"/>
                </a:solidFill>
              </a:rPr>
              <a:t>Metodología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94225" y="1699750"/>
            <a:ext cx="4663500" cy="30198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>
                <a:solidFill>
                  <a:schemeClr val="dk1"/>
                </a:solidFill>
              </a:rPr>
              <a:t>La </a:t>
            </a:r>
            <a:r>
              <a:rPr b="1" lang="es-ES" sz="1100">
                <a:solidFill>
                  <a:schemeClr val="dk1"/>
                </a:solidFill>
              </a:rPr>
              <a:t>ergoespirometría</a:t>
            </a:r>
            <a:r>
              <a:rPr lang="es-ES" sz="1100">
                <a:solidFill>
                  <a:schemeClr val="dk1"/>
                </a:solidFill>
              </a:rPr>
              <a:t> es una h</a:t>
            </a:r>
            <a:r>
              <a:rPr lang="es-ES" sz="1100">
                <a:solidFill>
                  <a:schemeClr val="dk1"/>
                </a:solidFill>
              </a:rPr>
              <a:t>erramienta fundamental utilizada en la </a:t>
            </a:r>
            <a:r>
              <a:rPr lang="es-ES" sz="1100" u="sng">
                <a:solidFill>
                  <a:schemeClr val="dk1"/>
                </a:solidFill>
              </a:rPr>
              <a:t>valoración preoperatoria</a:t>
            </a:r>
            <a:r>
              <a:rPr lang="es-ES" sz="1100">
                <a:solidFill>
                  <a:schemeClr val="dk1"/>
                </a:solidFill>
              </a:rPr>
              <a:t> de los pacientes candidatos a cirugía de resección pulmonar.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Permite una valoración más completa e íntegra de la adaptación metabólica, cardiocirculatoria, ventilatoria y de intercambio de gases del paciente sometido a un esfuerzo, ello supone una </a:t>
            </a:r>
            <a:r>
              <a:rPr b="1" lang="es-ES" sz="1100" u="sng">
                <a:solidFill>
                  <a:schemeClr val="dk1"/>
                </a:solidFill>
              </a:rPr>
              <a:t>visión más completa del pronóstico funcional.</a:t>
            </a:r>
            <a:endParaRPr b="1" sz="11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Objetivos</a:t>
            </a:r>
            <a:r>
              <a:rPr lang="es-ES" sz="1100">
                <a:solidFill>
                  <a:schemeClr val="dk1"/>
                </a:solidFill>
              </a:rPr>
              <a:t>: Valorar la eficacia de la ergoespirometría como herramienta predictora del riesgo quirúrgico y tipo de cirugía a realizar (extensión) en pacientes que van a ser sometidos a cirugía de resección pulmonar por una sospecha de neoplasia pulmonar.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5240825" y="1672675"/>
            <a:ext cx="3679200" cy="3075000"/>
          </a:xfrm>
          <a:prstGeom prst="rect">
            <a:avLst/>
          </a:prstGeom>
          <a:noFill/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chemeClr val="dk1"/>
                </a:solidFill>
              </a:rPr>
              <a:t>Estudio retrospectivo analizando 69 pacientes en los que durante 2024-2025, se ha realizado una ergoespirometría previa a su intervención por sospecha de neoplasia pulmonar. 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350" y="3087700"/>
            <a:ext cx="948750" cy="77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04700" y="2612874"/>
            <a:ext cx="3351426" cy="197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/>
          <p:nvPr/>
        </p:nvSpPr>
        <p:spPr>
          <a:xfrm>
            <a:off x="1290950" y="106075"/>
            <a:ext cx="10767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lt1"/>
                </a:solidFill>
              </a:rPr>
              <a:t>Resultados: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226525" y="4025225"/>
            <a:ext cx="1310400" cy="320100"/>
          </a:xfrm>
          <a:prstGeom prst="rect">
            <a:avLst/>
          </a:prstGeom>
          <a:solidFill>
            <a:srgbClr val="6AA84F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chemeClr val="lt1"/>
                </a:solidFill>
              </a:rPr>
              <a:t>Conclusiones.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98" name="Google Shape;98;p2"/>
          <p:cNvSpPr txBox="1"/>
          <p:nvPr/>
        </p:nvSpPr>
        <p:spPr>
          <a:xfrm>
            <a:off x="226525" y="4345325"/>
            <a:ext cx="8115300" cy="609000"/>
          </a:xfrm>
          <a:prstGeom prst="rect">
            <a:avLst/>
          </a:prstGeom>
          <a:solidFill>
            <a:srgbClr val="93C47D"/>
          </a:solidFill>
          <a:ln cap="flat" cmpd="sng" w="1905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100">
                <a:solidFill>
                  <a:schemeClr val="dk1"/>
                </a:solidFill>
              </a:rPr>
              <a:t>Podemos concluir que la evaluación preoperatoria que se realiza con la ergoespirometría en nuestro centro, en general, está en consonancia con la literatura publicada y con los datos recogidos de otros centros.</a:t>
            </a:r>
            <a:r>
              <a:rPr lang="es-ES" sz="1100">
                <a:solidFill>
                  <a:schemeClr val="lt1"/>
                </a:solidFill>
              </a:rPr>
              <a:t> </a:t>
            </a:r>
            <a:endParaRPr sz="3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0" r="0" t="57112"/>
          <a:stretch/>
        </p:blipFill>
        <p:spPr>
          <a:xfrm>
            <a:off x="1536925" y="2117145"/>
            <a:ext cx="2711144" cy="1342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7300" y="819274"/>
            <a:ext cx="3316125" cy="2639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6925" y="935375"/>
            <a:ext cx="2682575" cy="104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24307" y="715350"/>
            <a:ext cx="1930297" cy="2962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"/>
          <p:cNvPicPr preferRelativeResize="0"/>
          <p:nvPr/>
        </p:nvPicPr>
        <p:blipFill rotWithShape="1">
          <a:blip r:embed="rId7">
            <a:alphaModFix/>
          </a:blip>
          <a:srcRect b="0" l="1360" r="-1359" t="0"/>
          <a:stretch/>
        </p:blipFill>
        <p:spPr>
          <a:xfrm>
            <a:off x="1676003" y="1917999"/>
            <a:ext cx="2136794" cy="278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2025-10-16T09:08:13Z</dcterms:created>
  <dc:creator>CLARA</dc:creator>
</cp:coreProperties>
</file>