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69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7" d="100"/>
        <a:sy n="18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E00DA-8FA7-4ADA-AA14-14A2E237AE6E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7FB1F-F0D7-4984-B855-A7DFFDC9D28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23514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7FB1F-F0D7-4984-B855-A7DFFDC9D289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8706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8800E8A-E348-76E0-AF7A-FEBDA4A1C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72BD91E8-4872-B40A-B3FD-266007127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DADCBAA-95B8-8E0D-D645-59D78364C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F47EC28-48EE-C318-AE3E-54F68907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4C2DE31-E195-3262-7209-4F9A9BBA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56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052A31D-4FF9-3D18-506C-A8CEC1588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B3FB59-F546-63A8-A71A-DAF295098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45A6F0B-2AE4-5283-1BD2-A453D6544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84ABE27-A848-694F-FD67-E7C2169B5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2A5490E-C824-1D40-FEBA-2DA76FE7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3595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E1AAB2-49C9-0C13-E795-49655DD0D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4367443-0030-8F18-C503-F4DAB5E9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7C7AC35-EA39-35AB-7649-A66797F25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242589B-364D-E784-FFB3-634BBAB2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A32230E-C4CC-E122-B3AB-17335C3C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574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75BBBFD-F69A-467B-1BC2-80C24435F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88FED51-CB34-EDD2-7946-FCD2D14F7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B6BCBF48-6ED0-3700-EAF8-ED65A748B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41C5272-DC1A-8387-500F-16DFB3D5A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343C57DE-1CA5-1D73-D3C9-A28085B1C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27FE49A4-4F27-1FB3-0B53-FF25DF47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36023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3F4F376-E098-89BB-9815-B7443EEE2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7B23FE5-0CD8-31CD-BFC7-CEFA304E6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BFC944B-FF0A-98DE-D1B0-72FEC800F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61D537AB-DE2F-AE6A-F747-972EE0218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204E9897-4778-C56F-CEC2-BF5B2EEAA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015C146C-15D3-DFD0-048B-752844A8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0C602A37-786E-FF03-910D-495CB37B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FF495E3F-F8E9-45C5-98D0-7A2AE421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643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D376F6B-1FB3-DADB-AEFD-F7CC9A68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825A0959-949E-C89B-15A8-762DC553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1164534F-6C69-0207-97FA-E6B75934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C0714709-8915-9595-A1F8-869F1530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881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AD469121-B667-0B61-05BC-1A3136816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E4AAAD72-5526-BBE3-AFA6-EAE45894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EC8FFC35-1AE8-AE83-B743-5B38A72A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040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9154D9E-5AA8-9AA3-21D5-58FBBF0FA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03A7227-1100-B0D6-EFB8-FFB7CD0AF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890FA79-08FA-D2E8-10D5-156D825E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6A38429-A9E1-D473-A4A1-B618103E1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2FE173C-5DD9-D90E-B361-D7A0F9093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12096A9-9ECE-1C23-02C6-4B507900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6159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63EB8E1-CDE1-BCEF-3170-24C2B4F5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A7960748-1EDD-7BF9-E6EA-01670A4DD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FD3D6E2F-E184-D439-A544-03F82DF76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DB2F01E-9DE5-32BF-FD2D-B8BD19DB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7067CD0E-CE62-15E5-9D07-C0CBA878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C6941AA-06F0-33AC-A0CD-8631A91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893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DE26F8C-C7DF-2F44-2D56-A01DACBF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EF8621D8-3033-5AF8-8FD1-B9C5766C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3E76EFA-5FF7-549A-1B91-69C3C5A7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24E5929-4AD6-5E22-80B8-4DFF8F9BE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D4BB430-BB01-F97C-F3BF-6E616DB7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0419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1F2777D7-9B6D-4FFC-8132-1C6E88D1E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EFF58A48-B27F-F442-E348-32C861C4B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071C2D5-CC44-C4E9-68A3-45CA7841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3E68AC4-E28C-2DB9-DA46-0D21A726E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3F44E2B-6B71-FA94-2B45-01534DFBE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6703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67744651-33C7-C751-B12B-AA067C67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19DE80C-02E1-DD6D-275B-57D7F50E8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C4336A2-03C0-B392-3066-209544E648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DCA2211-0908-4B03-F364-1FDEB0C68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8D0F40D-1DAA-9B3A-285A-84DD34C29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869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791D7A-0983-CB16-BB65-9162E4B92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4075" y="285750"/>
            <a:ext cx="9410700" cy="1100138"/>
          </a:xfrm>
        </p:spPr>
        <p:txBody>
          <a:bodyPr>
            <a:noAutofit/>
          </a:bodyPr>
          <a:lstStyle/>
          <a:p>
            <a:r>
              <a:rPr lang="es-EC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C" sz="2000" b="1" dirty="0">
                <a:latin typeface="Arial" panose="020B0604020202020204" pitchFamily="34" charset="0"/>
                <a:cs typeface="Arial" panose="020B0604020202020204" pitchFamily="34" charset="0"/>
              </a:rPr>
              <a:t>DESCRIPTIVO DE LA VARIACIÓN DE LA FUNCIÓN RESPIRATORIA Y FACTORES CLÍNICOS ASOCIADOS EN PACIENTES CON EPID SEGUIDOS EN UNA UNIDAD </a:t>
            </a:r>
            <a:r>
              <a:rPr lang="es-EC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ESPECIALIZADA DURANTE EL AÑO 2025</a:t>
            </a:r>
            <a:endParaRPr lang="es-EC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A455F0C4-0E69-68FB-45A5-016F83CB8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028" y="1469487"/>
            <a:ext cx="10193972" cy="877887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Santiago Jiménez Roche </a:t>
            </a:r>
            <a:r>
              <a:rPr lang="es-EC" sz="1400" baseline="30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Susana Ruiz Rodríguez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C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Cristina Álvarez Sonco</a:t>
            </a:r>
            <a:r>
              <a:rPr lang="es-EC" sz="1400" baseline="30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María Pérez Morales 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del Carmen Morillo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José Joaquín Cebrián Gallardo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es-EC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1Residentes del servicio de Neumología del H. Universitario Costa de Sol.  </a:t>
            </a:r>
            <a:endParaRPr lang="es-EC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Neumólogos adjunto</a:t>
            </a:r>
            <a:r>
              <a:rPr lang="es-EC" sz="1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del H. Universitario Costa del sol. </a:t>
            </a:r>
            <a:endParaRPr lang="es-EC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D82AB34-9153-C830-7847-B3755E7AD3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24" t="78700" r="22389" b="14015"/>
          <a:stretch/>
        </p:blipFill>
        <p:spPr>
          <a:xfrm>
            <a:off x="11189970" y="5972175"/>
            <a:ext cx="1002031" cy="885824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="" xmlns:a16="http://schemas.microsoft.com/office/drawing/2014/main" id="{387A100E-586F-3280-20D6-FAFCDB096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0306"/>
              </p:ext>
            </p:extLst>
          </p:nvPr>
        </p:nvGraphicFramePr>
        <p:xfrm>
          <a:off x="371286" y="2759746"/>
          <a:ext cx="5483225" cy="34961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483225">
                  <a:extLst>
                    <a:ext uri="{9D8B030D-6E8A-4147-A177-3AD203B41FA5}">
                      <a16:colId xmlns="" xmlns:a16="http://schemas.microsoft.com/office/drawing/2014/main" val="1398045912"/>
                    </a:ext>
                  </a:extLst>
                </a:gridCol>
              </a:tblGrid>
              <a:tr h="661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INTRODUCCIÓN Y </a:t>
                      </a: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OBJETIVO</a:t>
                      </a:r>
                      <a:endParaRPr lang="es-EC" sz="18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87863608"/>
                  </a:ext>
                </a:extLst>
              </a:tr>
              <a:tr h="2653713">
                <a:tc>
                  <a:txBody>
                    <a:bodyPr/>
                    <a:lstStyle/>
                    <a:p>
                      <a:pPr algn="just"/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 enfermedades pulmonares intersticiales difusas presentan una evolución funcional heterogénea.</a:t>
                      </a:r>
                      <a:r>
                        <a:rPr lang="es-EC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capacidad vital forzada (FVC) constituye uno de los principales marcadores de progresión y pronóstico</a:t>
                      </a: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C" sz="18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-El objetivo </a:t>
                      </a: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r>
                        <a:rPr lang="es-EC" sz="18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nalizar la variación de la función respiratoria durante el seguimiento en una consulta monográfica y evaluar la influencia de comorbilidades y tratamiento antifibrótico.</a:t>
                      </a:r>
                      <a:endParaRPr lang="es-EC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932310917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="" xmlns:a16="http://schemas.microsoft.com/office/drawing/2014/main" id="{00142842-980A-AF78-0F64-DFD471987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790460"/>
              </p:ext>
            </p:extLst>
          </p:nvPr>
        </p:nvGraphicFramePr>
        <p:xfrm>
          <a:off x="6051550" y="2739198"/>
          <a:ext cx="5208926" cy="351156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08926">
                  <a:extLst>
                    <a:ext uri="{9D8B030D-6E8A-4147-A177-3AD203B41FA5}">
                      <a16:colId xmlns="" xmlns:a16="http://schemas.microsoft.com/office/drawing/2014/main" val="1398045912"/>
                    </a:ext>
                  </a:extLst>
                </a:gridCol>
              </a:tblGrid>
              <a:tr h="620452">
                <a:tc>
                  <a:txBody>
                    <a:bodyPr/>
                    <a:lstStyle/>
                    <a:p>
                      <a:pPr lvl="0" algn="ctr"/>
                      <a:r>
                        <a:rPr lang="es-EC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 Y </a:t>
                      </a: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MÉTODOS</a:t>
                      </a:r>
                      <a:endParaRPr lang="es-EC" sz="18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87863608"/>
                  </a:ext>
                </a:extLst>
              </a:tr>
              <a:tr h="2891115">
                <a:tc>
                  <a:txBody>
                    <a:bodyPr/>
                    <a:lstStyle/>
                    <a:p>
                      <a:pPr algn="l"/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Estudio retrospectivo descriptivo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55 pacientes con EPID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Seguimiento en consulta monográfica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FVC y FEV1 inicial y final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Progresión definida como descenso ≥10% de FVC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Análisis estadístico con SPSS v28</a:t>
                      </a:r>
                      <a:endParaRPr lang="es-EC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932310917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20" y="0"/>
            <a:ext cx="960203" cy="11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9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4E3342-4731-68D7-B635-B521C6519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3FCFD49-FEA8-418E-DA92-CF4FA708C6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224" t="78700" r="22389" b="14015"/>
          <a:stretch/>
        </p:blipFill>
        <p:spPr>
          <a:xfrm>
            <a:off x="11189970" y="6115049"/>
            <a:ext cx="1002031" cy="742949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BC86D129-F1B6-030C-6E48-1E96CB7A3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869190"/>
              </p:ext>
            </p:extLst>
          </p:nvPr>
        </p:nvGraphicFramePr>
        <p:xfrm>
          <a:off x="2113722" y="198140"/>
          <a:ext cx="9201978" cy="58654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201978">
                  <a:extLst>
                    <a:ext uri="{9D8B030D-6E8A-4147-A177-3AD203B41FA5}">
                      <a16:colId xmlns="" xmlns:a16="http://schemas.microsoft.com/office/drawing/2014/main" val="1497549857"/>
                    </a:ext>
                  </a:extLst>
                </a:gridCol>
              </a:tblGrid>
              <a:tr h="586541">
                <a:tc>
                  <a:txBody>
                    <a:bodyPr/>
                    <a:lstStyle/>
                    <a:p>
                      <a:pPr algn="ctr"/>
                      <a:r>
                        <a:rPr lang="es-EC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  <a:endParaRPr lang="es-EC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397139296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="" xmlns:a16="http://schemas.microsoft.com/office/drawing/2014/main" id="{7BB3FE59-9338-4769-CD73-3F45B85E0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609652"/>
              </p:ext>
            </p:extLst>
          </p:nvPr>
        </p:nvGraphicFramePr>
        <p:xfrm>
          <a:off x="6209918" y="3227262"/>
          <a:ext cx="5369563" cy="288778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369563">
                  <a:extLst>
                    <a:ext uri="{9D8B030D-6E8A-4147-A177-3AD203B41FA5}">
                      <a16:colId xmlns="" xmlns:a16="http://schemas.microsoft.com/office/drawing/2014/main" val="231572816"/>
                    </a:ext>
                  </a:extLst>
                </a:gridCol>
              </a:tblGrid>
              <a:tr h="372627"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27727783"/>
                  </a:ext>
                </a:extLst>
              </a:tr>
              <a:tr h="2515160">
                <a:tc>
                  <a:txBody>
                    <a:bodyPr/>
                    <a:lstStyle/>
                    <a:p>
                      <a:pPr lvl="0" algn="l"/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La evolución funcional fue predominantemente desfavorable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Las comorbilidades se asociaron a mayor deterioro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La monitorización estrecha permite identificar precozmente la progresión</a:t>
                      </a:r>
                      <a:b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Relevancia del abordaje integral en unidades especializadas</a:t>
                      </a:r>
                      <a:endParaRPr lang="es-EC" sz="1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24166792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743686"/>
              </p:ext>
            </p:extLst>
          </p:nvPr>
        </p:nvGraphicFramePr>
        <p:xfrm>
          <a:off x="6226140" y="858914"/>
          <a:ext cx="5280915" cy="229627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0915"/>
              </a:tblGrid>
              <a:tr h="2296274">
                <a:tc>
                  <a:txBody>
                    <a:bodyPr/>
                    <a:lstStyle/>
                    <a:p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FVC media: 2725 </a:t>
                      </a:r>
                      <a:r>
                        <a:rPr lang="es-EC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</a:t>
                      </a: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→ 2076 </a:t>
                      </a:r>
                      <a:r>
                        <a:rPr lang="es-EC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</a:t>
                      </a: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Descenso medio del 23%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77% presentó progresión significativa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Reducción media FEV1 del 12%</a:t>
                      </a:r>
                    </a:p>
                    <a:p>
                      <a:endParaRPr lang="es-EC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Impacto de comorbilidades: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−25% con comorbilidades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−18% sin comorbilidades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Marco 7"/>
          <p:cNvSpPr/>
          <p:nvPr/>
        </p:nvSpPr>
        <p:spPr>
          <a:xfrm>
            <a:off x="534256" y="4290147"/>
            <a:ext cx="5322014" cy="2025905"/>
          </a:xfrm>
          <a:prstGeom prst="fra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87904" y="4811978"/>
            <a:ext cx="4614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No se evidenció un efecto diferencial claro del tratamiento antifibrótico, probablemente condicionado por el tamaño </a:t>
            </a:r>
            <a:r>
              <a:rPr lang="es-EC" dirty="0" err="1">
                <a:latin typeface="Arial" panose="020B0604020202020204" pitchFamily="34" charset="0"/>
                <a:cs typeface="Arial" panose="020B0604020202020204" pitchFamily="34" charset="0"/>
              </a:rPr>
              <a:t>muestral</a:t>
            </a:r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C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1" y="1058238"/>
            <a:ext cx="5435029" cy="306169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4" y="0"/>
            <a:ext cx="960203" cy="11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183</Words>
  <Application>Microsoft Office PowerPoint</Application>
  <PresentationFormat>Panorámica</PresentationFormat>
  <Paragraphs>19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Tema de Office</vt:lpstr>
      <vt:lpstr>ESTUDIO DESCRIPTIVO DE LA VARIACIÓN DE LA FUNCIÓN RESPIRATORIA Y FACTORES CLÍNICOS ASOCIADOS EN PACIENTES CON EPID SEGUIDOS EN UNA UNIDAD ESPECIALIZADA DURANTE EL AÑO 2025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DESCRIPTIVO DE LOS RESULTADOS DE CRIO-EBUS EN PACIENTES CON ADENOPATÍAS HILIARES Y MEDIASTÍNICAS EN EL HOSPITAL UNIVERSITARIO COSTA DEL SOL: EVALUACIÓN DE LA EXPERIENCIA Y CONCORDANCIA DIAGNÓSTICA EN 2024</dc:title>
  <dc:creator>Santiago Jiménez R.</dc:creator>
  <cp:lastModifiedBy>Santiago Jiménez</cp:lastModifiedBy>
  <cp:revision>8</cp:revision>
  <dcterms:created xsi:type="dcterms:W3CDTF">2025-02-28T22:51:32Z</dcterms:created>
  <dcterms:modified xsi:type="dcterms:W3CDTF">2026-03-01T19:29:10Z</dcterms:modified>
</cp:coreProperties>
</file>