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2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F70"/>
    <a:srgbClr val="B75F10"/>
    <a:srgbClr val="065F47"/>
    <a:srgbClr val="AFEFAF"/>
    <a:srgbClr val="B1F1B0"/>
    <a:srgbClr val="00FA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91"/>
    <p:restoredTop sz="95788"/>
  </p:normalViewPr>
  <p:slideViewPr>
    <p:cSldViewPr>
      <p:cViewPr>
        <p:scale>
          <a:sx n="231" d="100"/>
          <a:sy n="231" d="100"/>
        </p:scale>
        <p:origin x="144" y="-245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A91750-3773-A547-8F9D-F00CC5CA5EC5}" type="datetimeFigureOut">
              <a:rPr lang="es-ES" smtClean="0"/>
              <a:t>28/2/26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A09C0-6EEF-5D43-9A3A-54225230999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63492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A09C0-6EEF-5D43-9A3A-54225230999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2148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A09C0-6EEF-5D43-9A3A-542252309991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135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28/2/26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2D72C6E-2B4A-1130-A68B-55182D55E0E1}"/>
              </a:ext>
            </a:extLst>
          </p:cNvPr>
          <p:cNvSpPr txBox="1"/>
          <p:nvPr/>
        </p:nvSpPr>
        <p:spPr>
          <a:xfrm>
            <a:off x="1030198" y="133541"/>
            <a:ext cx="8100392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7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ANÁLISIS DE LOS TIEMPOS DE DEMORA DIAGNÓSTICA Y TERAPÉUTICA EN PACIENTES CON CÁNCER DE PULMÓN DEL ÁREA DEL HUPR</a:t>
            </a:r>
            <a:endParaRPr lang="es-ES" sz="1700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8E6DA5A-FDB1-356D-2448-52E05D5D7B76}"/>
              </a:ext>
            </a:extLst>
          </p:cNvPr>
          <p:cNvSpPr txBox="1"/>
          <p:nvPr/>
        </p:nvSpPr>
        <p:spPr>
          <a:xfrm>
            <a:off x="117876" y="2712505"/>
            <a:ext cx="388843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s-ES" sz="9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357F4017-6C1F-1AA9-6920-DB5439FB6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4088" y="14163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s-ES" altLang="es-E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226F3E3A-B1B6-58EE-1067-F4D83A7D53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137810"/>
              </p:ext>
            </p:extLst>
          </p:nvPr>
        </p:nvGraphicFramePr>
        <p:xfrm>
          <a:off x="4708814" y="1443067"/>
          <a:ext cx="3744414" cy="356689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48138">
                  <a:extLst>
                    <a:ext uri="{9D8B030D-6E8A-4147-A177-3AD203B41FA5}">
                      <a16:colId xmlns:a16="http://schemas.microsoft.com/office/drawing/2014/main" val="842222496"/>
                    </a:ext>
                  </a:extLst>
                </a:gridCol>
                <a:gridCol w="1248138">
                  <a:extLst>
                    <a:ext uri="{9D8B030D-6E8A-4147-A177-3AD203B41FA5}">
                      <a16:colId xmlns:a16="http://schemas.microsoft.com/office/drawing/2014/main" val="919965482"/>
                    </a:ext>
                  </a:extLst>
                </a:gridCol>
                <a:gridCol w="1248138">
                  <a:extLst>
                    <a:ext uri="{9D8B030D-6E8A-4147-A177-3AD203B41FA5}">
                      <a16:colId xmlns:a16="http://schemas.microsoft.com/office/drawing/2014/main" val="2548764519"/>
                    </a:ext>
                  </a:extLst>
                </a:gridCol>
              </a:tblGrid>
              <a:tr h="2130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Hombre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Mujer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0409527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68,19 años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Edad Media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68,30 años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1928430"/>
                  </a:ext>
                </a:extLst>
              </a:tr>
              <a:tr h="2130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Hábito tabáquico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1471234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64%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         Exfumadores	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30,77%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5257992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34%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           Fumadores	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>
                          <a:effectLst/>
                        </a:rPr>
                        <a:t>50%</a:t>
                      </a:r>
                      <a:endParaRPr lang="es-ES" sz="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186410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2%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        No fumadores	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19,23%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433143"/>
                  </a:ext>
                </a:extLst>
              </a:tr>
              <a:tr h="2130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FRCV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4380145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58%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HTA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46,15%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111215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42%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DLP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50%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0271855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28%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DM tipo 2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11,54%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9767521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28%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Cardiopatía previa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34,62%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457835"/>
                  </a:ext>
                </a:extLst>
              </a:tr>
              <a:tr h="213003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Patología respiratoria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s-ES" sz="8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5060190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65%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No presenta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73,07%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786712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25%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EPOC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23,08%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0230343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9%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AOS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-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9611559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Bronquiectasias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3,8%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6810975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Asma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-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090573"/>
                  </a:ext>
                </a:extLst>
              </a:tr>
              <a:tr h="181576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3%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EPID/FPI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800" kern="0" dirty="0">
                          <a:effectLst/>
                        </a:rPr>
                        <a:t>-</a:t>
                      </a:r>
                      <a:endParaRPr lang="es-ES" sz="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2341415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4745414F-8424-7EC3-FC74-965D42F03816}"/>
              </a:ext>
            </a:extLst>
          </p:cNvPr>
          <p:cNvSpPr/>
          <p:nvPr/>
        </p:nvSpPr>
        <p:spPr>
          <a:xfrm>
            <a:off x="261892" y="1270682"/>
            <a:ext cx="3888432" cy="232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INTRODUCCIÓN</a:t>
            </a:r>
          </a:p>
        </p:txBody>
      </p:sp>
      <p:sp>
        <p:nvSpPr>
          <p:cNvPr id="5" name="Rectángulo redondeado 4">
            <a:extLst>
              <a:ext uri="{FF2B5EF4-FFF2-40B4-BE49-F238E27FC236}">
                <a16:creationId xmlns:a16="http://schemas.microsoft.com/office/drawing/2014/main" id="{639B46B7-25AE-8AED-D618-0EED636A5A10}"/>
              </a:ext>
            </a:extLst>
          </p:cNvPr>
          <p:cNvSpPr/>
          <p:nvPr/>
        </p:nvSpPr>
        <p:spPr>
          <a:xfrm>
            <a:off x="265340" y="1595735"/>
            <a:ext cx="3888432" cy="1440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100" dirty="0">
                <a:solidFill>
                  <a:schemeClr val="tx1"/>
                </a:solidFill>
              </a:rPr>
              <a:t>El cáncer de pulmón (CP) es la primera causa de muerte por cáncer a nivel mundial, en gran parte debido a su diagnóstico en etapas avanzadas. La reducción de los tiempos de demora es clave para mejorar la supervivencia y pronóstico.</a:t>
            </a:r>
          </a:p>
          <a:p>
            <a:pPr algn="just"/>
            <a:endParaRPr lang="es-ES" sz="1100" dirty="0">
              <a:solidFill>
                <a:schemeClr val="tx1"/>
              </a:solidFill>
            </a:endParaRPr>
          </a:p>
          <a:p>
            <a:pPr algn="just"/>
            <a:r>
              <a:rPr lang="es-ES" sz="1100" dirty="0">
                <a:solidFill>
                  <a:schemeClr val="tx1"/>
                </a:solidFill>
              </a:rPr>
              <a:t>OBJETIVO: Analizar los tiempos de demora diagnóstica y terapéutica en una cohorte de pacientes del HUPR y su impacto pronóstico.</a:t>
            </a:r>
            <a:endParaRPr lang="es-ES" sz="11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8ED183D-D635-9BF0-B414-03BCA009A354}"/>
              </a:ext>
            </a:extLst>
          </p:cNvPr>
          <p:cNvSpPr/>
          <p:nvPr/>
        </p:nvSpPr>
        <p:spPr>
          <a:xfrm>
            <a:off x="261892" y="3271726"/>
            <a:ext cx="3919250" cy="232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MATERIAL Y MÉTODOS</a:t>
            </a:r>
          </a:p>
        </p:txBody>
      </p:sp>
      <p:sp>
        <p:nvSpPr>
          <p:cNvPr id="8" name="Rectángulo redondeado 7">
            <a:extLst>
              <a:ext uri="{FF2B5EF4-FFF2-40B4-BE49-F238E27FC236}">
                <a16:creationId xmlns:a16="http://schemas.microsoft.com/office/drawing/2014/main" id="{0336EB78-ADC4-4653-856F-C0723C470C32}"/>
              </a:ext>
            </a:extLst>
          </p:cNvPr>
          <p:cNvSpPr/>
          <p:nvPr/>
        </p:nvSpPr>
        <p:spPr>
          <a:xfrm>
            <a:off x="292710" y="3596779"/>
            <a:ext cx="3888432" cy="144016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sz="1100" dirty="0">
                <a:solidFill>
                  <a:schemeClr val="tx1"/>
                </a:solidFill>
              </a:rPr>
              <a:t>Estudio descriptivo-observacional de los pacientes (n=126) derivados para completar estudio (PET y EBUS) a nuestro centro de referencia entre Oct/24-Oct/25. Se analizaron los tiempos de demora entre la solicitud de estos estudios y su realización, actitud terapéutica, tiempo de demora hasta el inicio de la terapia y complicaciones documentadas durante el estudio. </a:t>
            </a:r>
            <a:endParaRPr lang="es-ES" sz="1100" dirty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87B28A07-DF25-9FC7-3D43-CA284ED92776}"/>
              </a:ext>
            </a:extLst>
          </p:cNvPr>
          <p:cNvSpPr/>
          <p:nvPr/>
        </p:nvSpPr>
        <p:spPr>
          <a:xfrm>
            <a:off x="4708814" y="1159549"/>
            <a:ext cx="3744414" cy="23249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1D1A4EC-EFBC-2A7F-45EC-BE8B253ABBCE}"/>
              </a:ext>
            </a:extLst>
          </p:cNvPr>
          <p:cNvSpPr txBox="1"/>
          <p:nvPr/>
        </p:nvSpPr>
        <p:spPr>
          <a:xfrm>
            <a:off x="1196300" y="704538"/>
            <a:ext cx="77681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rPr>
              <a:t>Autores: María del Carmen Aranda Pérez, </a:t>
            </a:r>
            <a:r>
              <a:rPr lang="es-ES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Mercedes Sánchez Benítez, Sofía Pimentel Diniz, María del Pilar Lobato de la Sierra, María del Carmen Maza Ortega, Gonzalo José González Mendoza, Antonio José García Muñoz, Juan Jesús Pérez Núñez.</a:t>
            </a:r>
            <a:endParaRPr lang="es-ES" sz="8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Conector recto de flecha 30">
            <a:extLst>
              <a:ext uri="{FF2B5EF4-FFF2-40B4-BE49-F238E27FC236}">
                <a16:creationId xmlns:a16="http://schemas.microsoft.com/office/drawing/2014/main" id="{B9ADFD31-832D-C896-80AF-CB0D70C1219E}"/>
              </a:ext>
            </a:extLst>
          </p:cNvPr>
          <p:cNvCxnSpPr>
            <a:cxnSpLocks/>
          </p:cNvCxnSpPr>
          <p:nvPr/>
        </p:nvCxnSpPr>
        <p:spPr>
          <a:xfrm flipV="1">
            <a:off x="3707904" y="1058087"/>
            <a:ext cx="0" cy="21602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ector recto de flecha 27">
            <a:extLst>
              <a:ext uri="{FF2B5EF4-FFF2-40B4-BE49-F238E27FC236}">
                <a16:creationId xmlns:a16="http://schemas.microsoft.com/office/drawing/2014/main" id="{596B4E94-08F1-AD7C-88AC-BCDA53E2E501}"/>
              </a:ext>
            </a:extLst>
          </p:cNvPr>
          <p:cNvCxnSpPr>
            <a:cxnSpLocks/>
          </p:cNvCxnSpPr>
          <p:nvPr/>
        </p:nvCxnSpPr>
        <p:spPr>
          <a:xfrm flipV="1">
            <a:off x="1856006" y="1058087"/>
            <a:ext cx="0" cy="216024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lecha derecha 18">
            <a:extLst>
              <a:ext uri="{FF2B5EF4-FFF2-40B4-BE49-F238E27FC236}">
                <a16:creationId xmlns:a16="http://schemas.microsoft.com/office/drawing/2014/main" id="{E939255C-3E06-8966-A8D9-ECB1C250CBA5}"/>
              </a:ext>
            </a:extLst>
          </p:cNvPr>
          <p:cNvSpPr/>
          <p:nvPr/>
        </p:nvSpPr>
        <p:spPr>
          <a:xfrm>
            <a:off x="3995936" y="1328611"/>
            <a:ext cx="1213781" cy="601492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31,4  días</a:t>
            </a:r>
          </a:p>
          <a:p>
            <a:pPr algn="ctr"/>
            <a:r>
              <a:rPr lang="es-ES" sz="800" dirty="0">
                <a:solidFill>
                  <a:schemeClr val="tx1"/>
                </a:solidFill>
              </a:rPr>
              <a:t>+/- 26,6 días</a:t>
            </a:r>
          </a:p>
        </p:txBody>
      </p:sp>
      <p:sp>
        <p:nvSpPr>
          <p:cNvPr id="20" name="Flecha derecha 19">
            <a:extLst>
              <a:ext uri="{FF2B5EF4-FFF2-40B4-BE49-F238E27FC236}">
                <a16:creationId xmlns:a16="http://schemas.microsoft.com/office/drawing/2014/main" id="{B3035B0A-7DE7-9696-9A06-31714DE8298D}"/>
              </a:ext>
            </a:extLst>
          </p:cNvPr>
          <p:cNvSpPr/>
          <p:nvPr/>
        </p:nvSpPr>
        <p:spPr>
          <a:xfrm rot="19684046">
            <a:off x="3827439" y="797689"/>
            <a:ext cx="1225485" cy="63580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107,1 días</a:t>
            </a:r>
          </a:p>
          <a:p>
            <a:pPr algn="ctr"/>
            <a:r>
              <a:rPr lang="es-ES" sz="800" dirty="0">
                <a:solidFill>
                  <a:schemeClr val="tx1"/>
                </a:solidFill>
              </a:rPr>
              <a:t>+/- 64,9 días</a:t>
            </a:r>
          </a:p>
        </p:txBody>
      </p:sp>
      <p:sp>
        <p:nvSpPr>
          <p:cNvPr id="21" name="Flecha derecha 20">
            <a:extLst>
              <a:ext uri="{FF2B5EF4-FFF2-40B4-BE49-F238E27FC236}">
                <a16:creationId xmlns:a16="http://schemas.microsoft.com/office/drawing/2014/main" id="{8A4602D9-E12B-645C-0566-2FEA642DB36A}"/>
              </a:ext>
            </a:extLst>
          </p:cNvPr>
          <p:cNvSpPr/>
          <p:nvPr/>
        </p:nvSpPr>
        <p:spPr>
          <a:xfrm rot="1909111">
            <a:off x="3789350" y="1797582"/>
            <a:ext cx="1225485" cy="63580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107,1  días</a:t>
            </a:r>
          </a:p>
          <a:p>
            <a:pPr algn="ctr"/>
            <a:r>
              <a:rPr lang="es-ES" sz="800" dirty="0">
                <a:solidFill>
                  <a:schemeClr val="tx1"/>
                </a:solidFill>
              </a:rPr>
              <a:t>+/- 30,8 días</a:t>
            </a:r>
          </a:p>
        </p:txBody>
      </p:sp>
      <p:sp>
        <p:nvSpPr>
          <p:cNvPr id="15" name="Flecha derecha 14">
            <a:extLst>
              <a:ext uri="{FF2B5EF4-FFF2-40B4-BE49-F238E27FC236}">
                <a16:creationId xmlns:a16="http://schemas.microsoft.com/office/drawing/2014/main" id="{637CC1EF-D6A1-D1D6-2974-1E2957893244}"/>
              </a:ext>
            </a:extLst>
          </p:cNvPr>
          <p:cNvSpPr/>
          <p:nvPr/>
        </p:nvSpPr>
        <p:spPr>
          <a:xfrm>
            <a:off x="2123728" y="1290798"/>
            <a:ext cx="1213781" cy="63580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31,2  días</a:t>
            </a:r>
          </a:p>
          <a:p>
            <a:pPr algn="ctr"/>
            <a:r>
              <a:rPr lang="es-ES" sz="800" dirty="0">
                <a:solidFill>
                  <a:schemeClr val="tx1"/>
                </a:solidFill>
              </a:rPr>
              <a:t>+/- 18,5 días</a:t>
            </a:r>
          </a:p>
        </p:txBody>
      </p:sp>
      <p:sp>
        <p:nvSpPr>
          <p:cNvPr id="2" name="Flecha derecha 1">
            <a:extLst>
              <a:ext uri="{FF2B5EF4-FFF2-40B4-BE49-F238E27FC236}">
                <a16:creationId xmlns:a16="http://schemas.microsoft.com/office/drawing/2014/main" id="{5C93CD5C-3823-8461-5BDA-97E27DD6F87D}"/>
              </a:ext>
            </a:extLst>
          </p:cNvPr>
          <p:cNvSpPr/>
          <p:nvPr/>
        </p:nvSpPr>
        <p:spPr>
          <a:xfrm>
            <a:off x="251520" y="1284746"/>
            <a:ext cx="1213781" cy="635806"/>
          </a:xfrm>
          <a:prstGeom prst="rightArrow">
            <a:avLst/>
          </a:prstGeom>
          <a:solidFill>
            <a:schemeClr val="bg1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30,1 días</a:t>
            </a:r>
          </a:p>
          <a:p>
            <a:pPr algn="ctr"/>
            <a:r>
              <a:rPr lang="es-ES" sz="800" dirty="0">
                <a:solidFill>
                  <a:schemeClr val="tx1"/>
                </a:solidFill>
              </a:rPr>
              <a:t>+/- 16,7 días</a:t>
            </a: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829BAB50-C537-8EF7-6B70-827D25C02BA5}"/>
              </a:ext>
            </a:extLst>
          </p:cNvPr>
          <p:cNvSpPr/>
          <p:nvPr/>
        </p:nvSpPr>
        <p:spPr>
          <a:xfrm>
            <a:off x="1485502" y="1277058"/>
            <a:ext cx="700353" cy="635806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PET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B120E6FC-F6CE-86C7-438F-8DC8790EC5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7889" y="2544928"/>
            <a:ext cx="2719981" cy="162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2E1CC714-14DA-65D1-E17F-F6286DAA6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87" y="2523367"/>
            <a:ext cx="2500019" cy="153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Llave de cierre 10">
            <a:extLst>
              <a:ext uri="{FF2B5EF4-FFF2-40B4-BE49-F238E27FC236}">
                <a16:creationId xmlns:a16="http://schemas.microsoft.com/office/drawing/2014/main" id="{A62F0627-AB50-317C-B503-8CB4A5864F29}"/>
              </a:ext>
            </a:extLst>
          </p:cNvPr>
          <p:cNvSpPr/>
          <p:nvPr/>
        </p:nvSpPr>
        <p:spPr>
          <a:xfrm rot="5400000">
            <a:off x="3028756" y="1127441"/>
            <a:ext cx="478293" cy="6139267"/>
          </a:xfrm>
          <a:prstGeom prst="rightBrace">
            <a:avLst>
              <a:gd name="adj1" fmla="val 30563"/>
              <a:gd name="adj2" fmla="val 49661"/>
            </a:avLst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 dirty="0">
              <a:ln>
                <a:solidFill>
                  <a:schemeClr val="bg2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9743E310-CFA3-EFD8-6376-933A906B855B}"/>
              </a:ext>
            </a:extLst>
          </p:cNvPr>
          <p:cNvSpPr/>
          <p:nvPr/>
        </p:nvSpPr>
        <p:spPr>
          <a:xfrm>
            <a:off x="4537358" y="4531888"/>
            <a:ext cx="1402794" cy="252459"/>
          </a:xfrm>
          <a:prstGeom prst="rect">
            <a:avLst/>
          </a:prstGeom>
          <a:solidFill>
            <a:schemeClr val="bg2">
              <a:lumMod val="90000"/>
              <a:alpha val="45882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FALLECIMIENTO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961F39BB-5978-FD23-029A-86831C36F5B5}"/>
              </a:ext>
            </a:extLst>
          </p:cNvPr>
          <p:cNvSpPr/>
          <p:nvPr/>
        </p:nvSpPr>
        <p:spPr>
          <a:xfrm>
            <a:off x="2590208" y="4531889"/>
            <a:ext cx="1402794" cy="252459"/>
          </a:xfrm>
          <a:prstGeom prst="rect">
            <a:avLst/>
          </a:prstGeom>
          <a:solidFill>
            <a:schemeClr val="bg2">
              <a:lumMod val="90000"/>
              <a:alpha val="45882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INGRESOS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EA41AA72-B48E-AFB3-3E31-D6A79D5F4034}"/>
              </a:ext>
            </a:extLst>
          </p:cNvPr>
          <p:cNvSpPr/>
          <p:nvPr/>
        </p:nvSpPr>
        <p:spPr>
          <a:xfrm>
            <a:off x="643058" y="4531888"/>
            <a:ext cx="1402794" cy="252459"/>
          </a:xfrm>
          <a:prstGeom prst="rect">
            <a:avLst/>
          </a:prstGeom>
          <a:solidFill>
            <a:schemeClr val="bg2">
              <a:lumMod val="90000"/>
              <a:alpha val="45882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PROGRESIÓN 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BCAE5983-CA3D-278B-D4CD-949A63054968}"/>
              </a:ext>
            </a:extLst>
          </p:cNvPr>
          <p:cNvSpPr/>
          <p:nvPr/>
        </p:nvSpPr>
        <p:spPr>
          <a:xfrm>
            <a:off x="3366272" y="1284746"/>
            <a:ext cx="700353" cy="635806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100" dirty="0">
                <a:solidFill>
                  <a:schemeClr val="tx1"/>
                </a:solidFill>
              </a:rPr>
              <a:t>EBUS</a:t>
            </a:r>
          </a:p>
        </p:txBody>
      </p:sp>
      <p:pic>
        <p:nvPicPr>
          <p:cNvPr id="22" name="Picture 2" descr="Cirugía - Iconos gratis de médico">
            <a:extLst>
              <a:ext uri="{FF2B5EF4-FFF2-40B4-BE49-F238E27FC236}">
                <a16:creationId xmlns:a16="http://schemas.microsoft.com/office/drawing/2014/main" id="{E0EE7D3D-21D9-8E73-F86C-7F37FB0FA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969" y="645231"/>
            <a:ext cx="284872" cy="284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</p:pic>
      <p:pic>
        <p:nvPicPr>
          <p:cNvPr id="23" name="Picture 4" descr="Icono de Quimioterapia Special Lineal color | Freepik">
            <a:extLst>
              <a:ext uri="{FF2B5EF4-FFF2-40B4-BE49-F238E27FC236}">
                <a16:creationId xmlns:a16="http://schemas.microsoft.com/office/drawing/2014/main" id="{78102E43-E3E3-A504-34D5-A169A6D54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568" y="1439111"/>
            <a:ext cx="301968" cy="30196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24" name="Picture 6" descr="Icono de Radioterapia Special Lineal color | Freepik">
            <a:extLst>
              <a:ext uri="{FF2B5EF4-FFF2-40B4-BE49-F238E27FC236}">
                <a16:creationId xmlns:a16="http://schemas.microsoft.com/office/drawing/2014/main" id="{D00C9BE8-7933-03C2-3C14-F29ED66F8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5038" y="2293007"/>
            <a:ext cx="301969" cy="30196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5" name="Rectángulo 24">
            <a:extLst>
              <a:ext uri="{FF2B5EF4-FFF2-40B4-BE49-F238E27FC236}">
                <a16:creationId xmlns:a16="http://schemas.microsoft.com/office/drawing/2014/main" id="{81E14D45-D504-B39E-8BA0-55F14B70DA38}"/>
              </a:ext>
            </a:extLst>
          </p:cNvPr>
          <p:cNvSpPr/>
          <p:nvPr/>
        </p:nvSpPr>
        <p:spPr>
          <a:xfrm>
            <a:off x="6835812" y="259229"/>
            <a:ext cx="1892232" cy="262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CONCLUSIÓN</a:t>
            </a:r>
          </a:p>
        </p:txBody>
      </p:sp>
      <p:sp>
        <p:nvSpPr>
          <p:cNvPr id="26" name="Rectángulo redondeado 25">
            <a:extLst>
              <a:ext uri="{FF2B5EF4-FFF2-40B4-BE49-F238E27FC236}">
                <a16:creationId xmlns:a16="http://schemas.microsoft.com/office/drawing/2014/main" id="{D305B563-8D84-CE12-6B17-0E4B57C868D9}"/>
              </a:ext>
            </a:extLst>
          </p:cNvPr>
          <p:cNvSpPr/>
          <p:nvPr/>
        </p:nvSpPr>
        <p:spPr>
          <a:xfrm>
            <a:off x="6806550" y="717378"/>
            <a:ext cx="1923796" cy="364169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1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CEF11049-AFBF-8FFD-1D65-48A0D165FDE7}"/>
              </a:ext>
            </a:extLst>
          </p:cNvPr>
          <p:cNvSpPr/>
          <p:nvPr/>
        </p:nvSpPr>
        <p:spPr>
          <a:xfrm>
            <a:off x="1784216" y="879537"/>
            <a:ext cx="159032" cy="151973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1C511404-9AE1-B0C7-4486-0BE8A80E63B6}"/>
              </a:ext>
            </a:extLst>
          </p:cNvPr>
          <p:cNvSpPr/>
          <p:nvPr/>
        </p:nvSpPr>
        <p:spPr>
          <a:xfrm>
            <a:off x="3628399" y="879537"/>
            <a:ext cx="159032" cy="151973"/>
          </a:xfrm>
          <a:prstGeom prst="ellipse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9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90B2732-616E-E669-B742-276867CE6781}"/>
              </a:ext>
            </a:extLst>
          </p:cNvPr>
          <p:cNvSpPr txBox="1"/>
          <p:nvPr/>
        </p:nvSpPr>
        <p:spPr>
          <a:xfrm>
            <a:off x="1634881" y="682945"/>
            <a:ext cx="543557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" sz="900" dirty="0"/>
              <a:t>76,78%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DD8A9D8-C3CB-E908-C8CA-6EF688967331}"/>
              </a:ext>
            </a:extLst>
          </p:cNvPr>
          <p:cNvSpPr txBox="1"/>
          <p:nvPr/>
        </p:nvSpPr>
        <p:spPr>
          <a:xfrm>
            <a:off x="3544531" y="689777"/>
            <a:ext cx="485800" cy="23083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ES" sz="900" dirty="0"/>
              <a:t>29%</a:t>
            </a:r>
          </a:p>
        </p:txBody>
      </p:sp>
      <p:sp>
        <p:nvSpPr>
          <p:cNvPr id="40" name="Rectángulo 39">
            <a:extLst>
              <a:ext uri="{FF2B5EF4-FFF2-40B4-BE49-F238E27FC236}">
                <a16:creationId xmlns:a16="http://schemas.microsoft.com/office/drawing/2014/main" id="{81222C4A-80A4-4633-01A0-3E19546D934D}"/>
              </a:ext>
            </a:extLst>
          </p:cNvPr>
          <p:cNvSpPr/>
          <p:nvPr/>
        </p:nvSpPr>
        <p:spPr>
          <a:xfrm>
            <a:off x="1187624" y="267494"/>
            <a:ext cx="5031493" cy="2624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</a:rPr>
              <a:t>RESULTADOS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753E1F1F-11D2-0656-2AA9-077988D68239}"/>
              </a:ext>
            </a:extLst>
          </p:cNvPr>
          <p:cNvSpPr txBox="1"/>
          <p:nvPr/>
        </p:nvSpPr>
        <p:spPr>
          <a:xfrm>
            <a:off x="4942066" y="681840"/>
            <a:ext cx="8194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Cirugía 39,2%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F2967B0F-C86E-63D1-543F-1F3AAA568C60}"/>
              </a:ext>
            </a:extLst>
          </p:cNvPr>
          <p:cNvSpPr txBox="1"/>
          <p:nvPr/>
        </p:nvSpPr>
        <p:spPr>
          <a:xfrm>
            <a:off x="5154933" y="1510247"/>
            <a:ext cx="95571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QT- Cirugía 6,8%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0D7239D-8529-9820-B49C-CC6F3C304C06}"/>
              </a:ext>
            </a:extLst>
          </p:cNvPr>
          <p:cNvSpPr txBox="1"/>
          <p:nvPr/>
        </p:nvSpPr>
        <p:spPr>
          <a:xfrm>
            <a:off x="4882953" y="2320521"/>
            <a:ext cx="5549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/>
              <a:t>RT 6,8%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DF7CC7D7-A0DE-48E0-F8DF-E0C5B65F3CCA}"/>
              </a:ext>
            </a:extLst>
          </p:cNvPr>
          <p:cNvSpPr txBox="1"/>
          <p:nvPr/>
        </p:nvSpPr>
        <p:spPr>
          <a:xfrm>
            <a:off x="1068578" y="4789190"/>
            <a:ext cx="55175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/>
              <a:t>18,15 %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4CCEDB1C-F27D-82C3-92F8-F81ED6800806}"/>
              </a:ext>
            </a:extLst>
          </p:cNvPr>
          <p:cNvSpPr txBox="1"/>
          <p:nvPr/>
        </p:nvSpPr>
        <p:spPr>
          <a:xfrm>
            <a:off x="5020586" y="4789190"/>
            <a:ext cx="43633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/>
              <a:t>7,9 %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0D002453-5629-EFF3-27ED-B7B63BFF8E82}"/>
              </a:ext>
            </a:extLst>
          </p:cNvPr>
          <p:cNvSpPr txBox="1"/>
          <p:nvPr/>
        </p:nvSpPr>
        <p:spPr>
          <a:xfrm>
            <a:off x="3039173" y="4804717"/>
            <a:ext cx="494046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dirty="0"/>
              <a:t>15,2 %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BE1B3431-16D6-5155-F98B-F7E292F53EC7}"/>
              </a:ext>
            </a:extLst>
          </p:cNvPr>
          <p:cNvSpPr txBox="1"/>
          <p:nvPr/>
        </p:nvSpPr>
        <p:spPr>
          <a:xfrm>
            <a:off x="6857000" y="784429"/>
            <a:ext cx="1836758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1000" dirty="0">
                <a:solidFill>
                  <a:srgbClr val="000000"/>
                </a:solidFill>
                <a:latin typeface="Arial" panose="020B0604020202020204" pitchFamily="34" charset="0"/>
              </a:rPr>
              <a:t> Los datos analizados muestran tiempos de demora elevados en nuestra área.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1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1000" dirty="0">
                <a:solidFill>
                  <a:srgbClr val="000000"/>
                </a:solidFill>
                <a:latin typeface="Arial" panose="020B0604020202020204" pitchFamily="34" charset="0"/>
              </a:rPr>
              <a:t> En comparación con otros centros de la comunidad, los tiempos para la realización del EBUS llegan a ser hasta 4 veces mayores.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1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1000" dirty="0">
                <a:solidFill>
                  <a:srgbClr val="000000"/>
                </a:solidFill>
                <a:latin typeface="Arial" panose="020B0604020202020204" pitchFamily="34" charset="0"/>
              </a:rPr>
              <a:t> Estas demoras favorecen la progresión de la enfermedad, empeoran el pronóstico y aumentan las complicaciones, los ingresos hospitalarios e incluso la mortalidad.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s-ES" altLang="es-ES" sz="10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s-ES" altLang="es-ES" sz="1000" dirty="0">
                <a:solidFill>
                  <a:srgbClr val="000000"/>
                </a:solidFill>
                <a:latin typeface="Arial" panose="020B0604020202020204" pitchFamily="34" charset="0"/>
              </a:rPr>
              <a:t> Tras presentar los resultados del estudio en el HUPR, surge la pregunta: ¿en qué estamos fallando?</a:t>
            </a:r>
            <a:endParaRPr lang="es-ES" altLang="es-ES" sz="1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95353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1155</TotalTime>
  <Words>433</Words>
  <Application>Microsoft Macintosh PowerPoint</Application>
  <PresentationFormat>Presentación en pantalla (16:9)</PresentationFormat>
  <Paragraphs>93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María del Carmen Aranda Pérez</cp:lastModifiedBy>
  <cp:revision>12</cp:revision>
  <dcterms:created xsi:type="dcterms:W3CDTF">2025-10-16T09:08:13Z</dcterms:created>
  <dcterms:modified xsi:type="dcterms:W3CDTF">2026-02-28T12:48:23Z</dcterms:modified>
</cp:coreProperties>
</file>