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gZaNk8msOWEKyTzSZfUBbdyWSx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8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63745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4920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3377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187624" y="95602"/>
            <a:ext cx="7848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ANÁLISIS DESCRIPTIVO DE CONSULTA MONOGRÁFICA DE VÍA R</a:t>
            </a:r>
            <a:r>
              <a:rPr lang="es-ES" sz="2000" b="1" dirty="0">
                <a:solidFill>
                  <a:schemeClr val="dk1"/>
                </a:solidFill>
              </a:rPr>
              <a:t>Á</a:t>
            </a:r>
            <a:r>
              <a:rPr lang="es-E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PIDA DE NÓDULO PULMONAR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107500" y="1536112"/>
            <a:ext cx="8928900" cy="1406100"/>
          </a:xfrm>
          <a:prstGeom prst="roundRect">
            <a:avLst>
              <a:gd name="adj" fmla="val 16667"/>
            </a:avLst>
          </a:prstGeom>
          <a:solidFill>
            <a:srgbClr val="FFF2EB"/>
          </a:solidFill>
          <a:ln w="9525" cap="flat" cmpd="sng">
            <a:solidFill>
              <a:srgbClr val="FFF2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INTRODUCCIÓN</a:t>
            </a:r>
            <a:endParaRPr sz="20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hallazgo incidental de nódulo pulmonar es cada vez más frecuente.</a:t>
            </a:r>
            <a:r>
              <a:rPr lang="es-ES" sz="2000" dirty="0"/>
              <a:t> </a:t>
            </a:r>
            <a:endParaRPr sz="20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consulta de alta resolución permite una evaluación precoz y protocolizada de hallazgos radiológicos sospechosos de malignidad.</a:t>
            </a:r>
            <a:endParaRPr sz="2000" dirty="0"/>
          </a:p>
        </p:txBody>
      </p:sp>
      <p:sp>
        <p:nvSpPr>
          <p:cNvPr id="86" name="Google Shape;86;p1"/>
          <p:cNvSpPr/>
          <p:nvPr/>
        </p:nvSpPr>
        <p:spPr>
          <a:xfrm>
            <a:off x="107500" y="3086663"/>
            <a:ext cx="8424000" cy="1923300"/>
          </a:xfrm>
          <a:prstGeom prst="roundRect">
            <a:avLst>
              <a:gd name="adj" fmla="val 16667"/>
            </a:avLst>
          </a:prstGeom>
          <a:solidFill>
            <a:srgbClr val="E6FFD9"/>
          </a:solidFill>
          <a:ln w="9525" cap="flat" cmpd="sng">
            <a:solidFill>
              <a:srgbClr val="D6FF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OBJETIVOS</a:t>
            </a:r>
            <a:endParaRPr sz="2000" dirty="0"/>
          </a:p>
          <a:p>
            <a:pPr marL="45720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s-ES" sz="2000" dirty="0">
                <a:solidFill>
                  <a:schemeClr val="dk1"/>
                </a:solidFill>
              </a:rPr>
              <a:t>Caracterizar a los pacientes con cáncer pulmonar, incluyendo los tipos histológicos y estadios más prevalentes.</a:t>
            </a:r>
            <a:endParaRPr sz="2000" dirty="0"/>
          </a:p>
          <a:p>
            <a:pPr marL="45720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Analizar la efectividad de la consulta de al</a:t>
            </a:r>
            <a:r>
              <a:rPr lang="es-ES" sz="2000" dirty="0">
                <a:solidFill>
                  <a:schemeClr val="dk1"/>
                </a:solidFill>
              </a:rPr>
              <a:t>ta resolución </a:t>
            </a: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términos de rapidez diagnóstica.</a:t>
            </a:r>
            <a:endParaRPr sz="2000" dirty="0"/>
          </a:p>
        </p:txBody>
      </p:sp>
      <p:sp>
        <p:nvSpPr>
          <p:cNvPr id="87" name="Google Shape;87;p1"/>
          <p:cNvSpPr/>
          <p:nvPr/>
        </p:nvSpPr>
        <p:spPr>
          <a:xfrm>
            <a:off x="1187624" y="771550"/>
            <a:ext cx="78489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L. Morcillo Martínez, C. Marín Espín, G. Díaz Rosas, M. </a:t>
            </a:r>
            <a:r>
              <a:rPr lang="es-ES" sz="1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Sanclemente</a:t>
            </a:r>
            <a:r>
              <a:rPr lang="es-E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Mahecha, M. Fajardo López, A. Muñoz </a:t>
            </a:r>
            <a:r>
              <a:rPr lang="es-ES" sz="1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Lajara</a:t>
            </a:r>
            <a:r>
              <a:rPr lang="es-E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J.M. Sánchez Nieto, M.A. Franco Campos, M.L. </a:t>
            </a:r>
            <a:r>
              <a:rPr lang="es-ES" sz="1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Alemany</a:t>
            </a:r>
            <a:r>
              <a:rPr lang="es-E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Francés, R. </a:t>
            </a:r>
            <a:r>
              <a:rPr lang="es-ES" sz="1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Bernabeu</a:t>
            </a:r>
            <a:r>
              <a:rPr lang="es-E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Mora.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>
            <a:off x="1102800" y="43122"/>
            <a:ext cx="7950600" cy="3702300"/>
          </a:xfrm>
          <a:prstGeom prst="roundRect">
            <a:avLst>
              <a:gd name="adj" fmla="val 16667"/>
            </a:avLst>
          </a:prstGeom>
          <a:solidFill>
            <a:srgbClr val="E6FFD9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endParaRPr sz="2000" dirty="0"/>
          </a:p>
          <a:p>
            <a:pPr marL="342900" marR="0" lvl="0" indent="-342900" algn="just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 pacientes incluidos; </a:t>
            </a:r>
            <a:r>
              <a:rPr lang="es-ES" sz="2000" dirty="0">
                <a:solidFill>
                  <a:schemeClr val="dk1"/>
                </a:solidFill>
              </a:rPr>
              <a:t>70 neoplasia pulmonar. </a:t>
            </a:r>
            <a:endParaRPr sz="2000" dirty="0">
              <a:solidFill>
                <a:schemeClr val="dk1"/>
              </a:solidFill>
            </a:endParaRPr>
          </a:p>
          <a:p>
            <a:pPr marL="342900" marR="0" lvl="0" indent="-342900" algn="just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ES" sz="2000" dirty="0">
                <a:solidFill>
                  <a:schemeClr val="dk1"/>
                </a:solidFill>
              </a:rPr>
              <a:t>Varones (68,6%), media de edad 71 años; 81% fumadores.</a:t>
            </a:r>
            <a:endParaRPr sz="2000" dirty="0"/>
          </a:p>
          <a:p>
            <a:pPr marL="342900" marR="0" lvl="0" indent="-342900" algn="just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Motivo de derivación:</a:t>
            </a:r>
            <a:r>
              <a:rPr lang="es-ES" sz="2000" dirty="0">
                <a:solidFill>
                  <a:schemeClr val="dk1"/>
                </a:solidFill>
              </a:rPr>
              <a:t> </a:t>
            </a: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nódulo (51%) o masa pulmonar (46%).</a:t>
            </a:r>
            <a:endParaRPr sz="2000" dirty="0">
              <a:solidFill>
                <a:schemeClr val="dk1"/>
              </a:solidFill>
            </a:endParaRPr>
          </a:p>
          <a:p>
            <a:pPr marL="342900" marR="0" lvl="0" indent="-342900" algn="just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ES" sz="2000" dirty="0">
                <a:solidFill>
                  <a:schemeClr val="dk1"/>
                </a:solidFill>
              </a:rPr>
              <a:t>Procedencia: AP: 35,7% y MI: 21,43%.</a:t>
            </a:r>
            <a:endParaRPr sz="2000" dirty="0"/>
          </a:p>
          <a:p>
            <a:pPr marL="342900" marR="0" lvl="0" indent="-34290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Demora media: </a:t>
            </a:r>
            <a:endParaRPr sz="2000" dirty="0"/>
          </a:p>
          <a:p>
            <a:pPr marL="800100" marR="0" lvl="1" indent="-34290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Derivación - 1ª Visita: 7,3 días</a:t>
            </a:r>
            <a:r>
              <a:rPr lang="es-ES" sz="2000" dirty="0">
                <a:solidFill>
                  <a:schemeClr val="dk1"/>
                </a:solidFill>
              </a:rPr>
              <a:t>.</a:t>
            </a:r>
            <a:endParaRPr sz="2000" dirty="0"/>
          </a:p>
          <a:p>
            <a:pPr marL="800100" marR="0" lvl="1" indent="-34290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1ª Visita - Derivación a tratamiento: 37 días</a:t>
            </a:r>
            <a:r>
              <a:rPr lang="es-ES" sz="2000" dirty="0">
                <a:solidFill>
                  <a:schemeClr val="dk1"/>
                </a:solidFill>
              </a:rPr>
              <a:t>.</a:t>
            </a:r>
            <a:endParaRPr sz="2000" dirty="0"/>
          </a:p>
          <a:p>
            <a:pPr marL="342900" marR="0" lvl="0" indent="-34290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Mayor retraso asociado a PET-TAC y TC-BAG.</a:t>
            </a:r>
            <a:endParaRPr sz="2000" dirty="0"/>
          </a:p>
          <a:p>
            <a:pPr marL="342900" marR="0" lvl="0" indent="-34290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Histología predominante: adenocarcinoma (44%).</a:t>
            </a:r>
            <a:endParaRPr sz="2000" dirty="0"/>
          </a:p>
          <a:p>
            <a:pPr marL="342900" marR="0" lvl="0" indent="-342900" algn="just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Estadio I en el 48,6% de los casos.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/>
          <p:nvPr/>
        </p:nvSpPr>
        <p:spPr>
          <a:xfrm>
            <a:off x="45369" y="3783950"/>
            <a:ext cx="8406300" cy="1309800"/>
          </a:xfrm>
          <a:prstGeom prst="roundRect">
            <a:avLst>
              <a:gd name="adj" fmla="val 16667"/>
            </a:avLst>
          </a:prstGeom>
          <a:solidFill>
            <a:srgbClr val="FFF2EB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CONCLUSIONES</a:t>
            </a:r>
            <a:endParaRPr dirty="0"/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es-ES" sz="2000" dirty="0"/>
              <a:t>Varón septuagenario fumador, derivado por nódulo o masa pulmonar desde AP o MI; adenocarcinoma predominante, estadio I.</a:t>
            </a:r>
            <a:endParaRPr sz="2000" dirty="0"/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Demoras asociadas a pruebas diagnósticas: PET-TAC y TC-BAG.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251</Words>
  <Application>Microsoft Office PowerPoint</Application>
  <PresentationFormat>Presentación en pantalla (16:9)</PresentationFormat>
  <Paragraphs>22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Noto Sans Symbols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CLARA</dc:creator>
  <cp:lastModifiedBy>Lidia Morcillo Martínez</cp:lastModifiedBy>
  <cp:revision>2</cp:revision>
  <dcterms:created xsi:type="dcterms:W3CDTF">2025-10-16T09:08:13Z</dcterms:created>
  <dcterms:modified xsi:type="dcterms:W3CDTF">2026-02-28T23:18:20Z</dcterms:modified>
</cp:coreProperties>
</file>