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9" roundtripDataSignature="AMtx7mh9eLihW/TmS7ibaMWnL2zm808m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707B2E1-81F4-442F-89F3-27675A936FCA}">
  <a:tblStyle styleId="{D707B2E1-81F4-442F-89F3-27675A936FC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63350" y="199250"/>
            <a:ext cx="8002200" cy="7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rgbClr val="222222"/>
                </a:solidFill>
                <a:highlight>
                  <a:srgbClr val="FFFFFF"/>
                </a:highlight>
              </a:rPr>
              <a:t>Análisis de la población con cáncer de pulmón en el Hospital Juan Ramón Jiménez: ¿cumplen criterios de cribado?</a:t>
            </a:r>
            <a:endParaRPr sz="2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Gandulfo Lara, M; Romero Sayago, C; Romero López, J;  Rodríguez Cabrera, A; Reinoso Arija, R; Domínguez Caro, J.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3775" y="1536700"/>
            <a:ext cx="1949100" cy="2814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Introducción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53775" y="1823375"/>
            <a:ext cx="87276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>
                <a:solidFill>
                  <a:srgbClr val="222222"/>
                </a:solidFill>
              </a:rPr>
              <a:t>Los programas actuales de screening de cáncer de pulmón se centran en</a:t>
            </a: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s-ES" sz="1200">
                <a:solidFill>
                  <a:srgbClr val="222222"/>
                </a:solidFill>
                <a:highlight>
                  <a:srgbClr val="F9CB9C"/>
                </a:highlight>
              </a:rPr>
              <a:t>mayores de 50 años con &gt; 20 paq-año</a:t>
            </a:r>
            <a:r>
              <a:rPr lang="es-ES" sz="1200">
                <a:solidFill>
                  <a:srgbClr val="222222"/>
                </a:solidFill>
              </a:rPr>
              <a:t>. Sin embargo, un número relevante de pacientes con cáncer de pulmón no cumple estos criterios.</a:t>
            </a:r>
            <a:endParaRPr sz="12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53775" y="2560025"/>
            <a:ext cx="1949100" cy="23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Objetivos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75425" y="3415275"/>
            <a:ext cx="8403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6300" y="2873875"/>
            <a:ext cx="8933400" cy="617100"/>
          </a:xfrm>
          <a:prstGeom prst="rect">
            <a:avLst/>
          </a:prstGeom>
          <a:noFill/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>
                <a:solidFill>
                  <a:srgbClr val="222222"/>
                </a:solidFill>
              </a:rPr>
              <a:t> Valorar características de la población diagnosticada de CP en los últimos 3 años en el Hospital Juan Ramón Jiménez, así como el % de pacientes que no se habrían incluido como población de riesgo en un estudio de screening de CP.</a:t>
            </a:r>
            <a:endParaRPr sz="12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75425" y="3642850"/>
            <a:ext cx="1927500" cy="2814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Material y Métodos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91" name="Google Shape;9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313" y="4037938"/>
            <a:ext cx="963725" cy="9637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1702225" y="4238250"/>
            <a:ext cx="2154900" cy="563100"/>
          </a:xfrm>
          <a:prstGeom prst="rect">
            <a:avLst/>
          </a:prstGeom>
          <a:noFill/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chemeClr val="dk1"/>
                </a:solidFill>
              </a:rPr>
              <a:t>Enero/23 → Noviembre/25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chemeClr val="dk1"/>
                </a:solidFill>
              </a:rPr>
              <a:t>HJRJ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4095300" y="3924225"/>
            <a:ext cx="270600" cy="9636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994875" y="3964763"/>
            <a:ext cx="1353564" cy="28139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Edad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4994875" y="4379100"/>
            <a:ext cx="1353564" cy="28139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Sexo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6261800" y="4238250"/>
            <a:ext cx="1353564" cy="28139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Estadiaje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6348450" y="3756550"/>
            <a:ext cx="1612602" cy="28139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Hábito tabáquico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6076925" y="4719950"/>
            <a:ext cx="1353564" cy="28139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AF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7615376" y="4037950"/>
            <a:ext cx="1440234" cy="28139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Subtipo </a:t>
            </a:r>
            <a:r>
              <a:rPr lang="es-ES">
                <a:latin typeface="Calibri"/>
                <a:ea typeface="Calibri"/>
                <a:cs typeface="Calibri"/>
                <a:sym typeface="Calibri"/>
              </a:rPr>
              <a:t>tumor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4673250" y="4664575"/>
            <a:ext cx="1353564" cy="28139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Profesión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7224850" y="4606425"/>
            <a:ext cx="1223478" cy="28139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Otros FR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Google Shape;106;p2"/>
          <p:cNvGraphicFramePr/>
          <p:nvPr/>
        </p:nvGraphicFramePr>
        <p:xfrm>
          <a:off x="1136975" y="287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{D707B2E1-81F4-442F-89F3-27675A936FCA}</a:tableStyleId>
              </a:tblPr>
              <a:tblGrid>
                <a:gridCol w="1272800"/>
                <a:gridCol w="1272800"/>
                <a:gridCol w="1272800"/>
              </a:tblGrid>
              <a:tr h="33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Tabaco 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Fumador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54’1%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06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Exfumador 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37’8%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49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sz="1000">
                          <a:solidFill>
                            <a:schemeClr val="dk1"/>
                          </a:solidFill>
                        </a:rPr>
                        <a:t>AF cáncer de pulmón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11’9%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62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AP cáncer previo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22%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Profesión riesgo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55’1%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3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EPOC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/>
                        <a:t>25’9%</a:t>
                      </a:r>
                      <a:endParaRPr sz="10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" name="Google Shape;107;p2"/>
          <p:cNvGraphicFramePr/>
          <p:nvPr/>
        </p:nvGraphicFramePr>
        <p:xfrm>
          <a:off x="5076425" y="220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{D707B2E1-81F4-442F-89F3-27675A936FCA}</a:tableStyleId>
              </a:tblPr>
              <a:tblGrid>
                <a:gridCol w="1272800"/>
                <a:gridCol w="1272800"/>
                <a:gridCol w="1272800"/>
              </a:tblGrid>
              <a:tr h="364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Estadío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I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22’7%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64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II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6’4%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64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III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22’2%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64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IV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48’7%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64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Subtipo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Adenocarcinoma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45’9%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49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Carcinoma epidermoide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/>
                        <a:t>20’9%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08" name="Google Shape;108;p2"/>
          <p:cNvSpPr txBox="1"/>
          <p:nvPr/>
        </p:nvSpPr>
        <p:spPr>
          <a:xfrm>
            <a:off x="2589075" y="2667000"/>
            <a:ext cx="5130600" cy="552000"/>
          </a:xfrm>
          <a:prstGeom prst="rect">
            <a:avLst/>
          </a:prstGeom>
          <a:noFill/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highlight>
                  <a:srgbClr val="FFF2CC"/>
                </a:highlight>
              </a:rPr>
              <a:t>12’8%</a:t>
            </a:r>
            <a:r>
              <a:rPr lang="es-ES" sz="1200">
                <a:solidFill>
                  <a:schemeClr val="dk1"/>
                </a:solidFill>
              </a:rPr>
              <a:t> no incluidos en base a edad/IPA. Al incluir profesión + AF, </a:t>
            </a:r>
            <a:r>
              <a:rPr lang="es-ES" sz="1200">
                <a:solidFill>
                  <a:srgbClr val="222222"/>
                </a:solidFill>
              </a:rPr>
              <a:t>el % de pacientes no incluidos en el potencial cribado se reduce al </a:t>
            </a:r>
            <a:r>
              <a:rPr lang="es-ES" sz="1200">
                <a:solidFill>
                  <a:srgbClr val="222222"/>
                </a:solidFill>
                <a:highlight>
                  <a:srgbClr val="FFF2CC"/>
                </a:highlight>
              </a:rPr>
              <a:t>12%.</a:t>
            </a:r>
            <a:endParaRPr sz="1200">
              <a:solidFill>
                <a:srgbClr val="222222"/>
              </a:solidFill>
              <a:highlight>
                <a:srgbClr val="FFF2C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554175" y="2775249"/>
            <a:ext cx="1688526" cy="389610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/>
              <a:t>N = 321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/>
              <a:t>Varones, 67 años </a:t>
            </a:r>
            <a:endParaRPr sz="1200"/>
          </a:p>
        </p:txBody>
      </p:sp>
      <p:sp>
        <p:nvSpPr>
          <p:cNvPr id="110" name="Google Shape;110;p2"/>
          <p:cNvSpPr txBox="1"/>
          <p:nvPr/>
        </p:nvSpPr>
        <p:spPr>
          <a:xfrm>
            <a:off x="435125" y="3446325"/>
            <a:ext cx="1526100" cy="238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Conclusiones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99575" y="3684525"/>
            <a:ext cx="8795400" cy="1407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Las características de la población diagnosticada no difieren de las cohortes descritas en la literatura, siendo mayoritariamente varones con hábito tabáquico, &gt; 65 años, siendo el adenocarcinoma el subtipo más frecuente y su diagnóstico en estadio IV.</a:t>
            </a:r>
            <a:endParaRPr sz="1200">
              <a:solidFill>
                <a:srgbClr val="22222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Hay estudios que plantean modificar los criterios de screening de CP; en nuestra población no se habría incluido al 12.8% de los CP, siendo especialmente mujeres, no incluidas por edad y tabaquismo; y con subtipo de adenocarcinoma. Aunque hay una escasa mejoría del porcentaje al incluir profesión y antecedentes familiares. </a:t>
            </a:r>
            <a:endParaRPr sz="1200">
              <a:solidFill>
                <a:srgbClr val="22222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</a:endParaRPr>
          </a:p>
        </p:txBody>
      </p:sp>
      <p:pic>
        <p:nvPicPr>
          <p:cNvPr id="112" name="Google Shape;112;p2"/>
          <p:cNvPicPr preferRelativeResize="0"/>
          <p:nvPr/>
        </p:nvPicPr>
        <p:blipFill rotWithShape="1">
          <a:blip r:embed="rId3">
            <a:alphaModFix/>
          </a:blip>
          <a:srcRect b="16660" l="18739" r="0" t="17045"/>
          <a:stretch/>
        </p:blipFill>
        <p:spPr>
          <a:xfrm>
            <a:off x="7719673" y="2667000"/>
            <a:ext cx="676627" cy="55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