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E9D6"/>
    <a:srgbClr val="ED966F"/>
    <a:srgbClr val="F6A78E"/>
    <a:srgbClr val="F7C2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0"/>
  </p:normalViewPr>
  <p:slideViewPr>
    <p:cSldViewPr>
      <p:cViewPr varScale="1">
        <p:scale>
          <a:sx n="82" d="100"/>
          <a:sy n="82" d="100"/>
        </p:scale>
        <p:origin x="972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C77-4C2C-9B69-A1B006D0B5E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C77-4C2C-9B69-A1B006D0B5E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C77-4C2C-9B69-A1B006D0B5E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Sólidos</c:v>
                </c:pt>
                <c:pt idx="1">
                  <c:v>Vidrio deslustrado</c:v>
                </c:pt>
                <c:pt idx="2">
                  <c:v>Mixtos</c:v>
                </c:pt>
              </c:strCache>
            </c:strRef>
          </c:cat>
          <c:val>
            <c:numRef>
              <c:f>Hoja1!$B$2:$B$4</c:f>
              <c:numCache>
                <c:formatCode>0.00%</c:formatCode>
                <c:ptCount val="3"/>
                <c:pt idx="0">
                  <c:v>0.84099999999999997</c:v>
                </c:pt>
                <c:pt idx="1">
                  <c:v>3.2000000000000001E-2</c:v>
                </c:pt>
                <c:pt idx="2">
                  <c:v>0.127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DC-443F-AEE3-80DA372334B9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2435621705963484"/>
          <c:y val="0.56543752222269839"/>
          <c:w val="0.31365273118006953"/>
          <c:h val="0.362661697275598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BF2-4654-9F8A-D0B6E92AE3C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BF2-4654-9F8A-D0B6E92AE3C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BF2-4654-9F8A-D0B6E92AE3C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BF2-4654-9F8A-D0B6E92AE3C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3"/>
                <c:pt idx="0">
                  <c:v>Alta</c:v>
                </c:pt>
                <c:pt idx="1">
                  <c:v>Moderada</c:v>
                </c:pt>
                <c:pt idx="2">
                  <c:v>Baja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50.8</c:v>
                </c:pt>
                <c:pt idx="1">
                  <c:v>32.799999999999997</c:v>
                </c:pt>
                <c:pt idx="2">
                  <c:v>16.399999999999999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5A-44FA-89B0-2EDEE697557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3"/>
        <c:delete val="1"/>
      </c:legendEntry>
      <c:layout>
        <c:manualLayout>
          <c:xMode val="edge"/>
          <c:yMode val="edge"/>
          <c:x val="0.66394178465968112"/>
          <c:y val="0.61945546052526801"/>
          <c:w val="0.29060943289735219"/>
          <c:h val="0.287376367719432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305997632948301E-2"/>
          <c:y val="5.1195114586173436E-2"/>
          <c:w val="0.9261056710062614"/>
          <c:h val="0.499000284376584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Adenocarcinoma</c:v>
                </c:pt>
                <c:pt idx="1">
                  <c:v>Metástais de primarios extratorácicos</c:v>
                </c:pt>
                <c:pt idx="2">
                  <c:v>Carcinoma epidermoide</c:v>
                </c:pt>
                <c:pt idx="3">
                  <c:v>Tumores carcinoides</c:v>
                </c:pt>
                <c:pt idx="4">
                  <c:v>Neoplasias neuroendocrinas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22</c:v>
                </c:pt>
                <c:pt idx="1">
                  <c:v>20</c:v>
                </c:pt>
                <c:pt idx="2">
                  <c:v>11</c:v>
                </c:pt>
                <c:pt idx="3">
                  <c:v>4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22-4868-AC4A-253E9529090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631690576"/>
        <c:axId val="631689856"/>
      </c:barChart>
      <c:catAx>
        <c:axId val="63169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31689856"/>
        <c:crosses val="autoZero"/>
        <c:auto val="1"/>
        <c:lblAlgn val="ctr"/>
        <c:lblOffset val="100"/>
        <c:noMultiLvlLbl val="0"/>
      </c:catAx>
      <c:valAx>
        <c:axId val="6316898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31690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0.63153</cdr:x>
      <cdr:y>0.29023</cdr:y>
    </cdr:from>
    <cdr:to>
      <cdr:x>0.81543</cdr:x>
      <cdr:y>0.45472</cdr:y>
    </cdr:to>
    <cdr:sp macro="" textlink="">
      <cdr:nvSpPr>
        <cdr:cNvPr id="2" name="CuadroTexto 25">
          <a:extLst xmlns:a="http://schemas.openxmlformats.org/drawingml/2006/main">
            <a:ext uri="{FF2B5EF4-FFF2-40B4-BE49-F238E27FC236}">
              <a16:creationId xmlns:a16="http://schemas.microsoft.com/office/drawing/2014/main" id="{B6F980BA-6900-4D74-5159-E9E714921E2C}"/>
            </a:ext>
          </a:extLst>
        </cdr:cNvPr>
        <cdr:cNvSpPr txBox="1"/>
      </cdr:nvSpPr>
      <cdr:spPr>
        <a:xfrm xmlns:a="http://schemas.openxmlformats.org/drawingml/2006/main">
          <a:off x="2858315" y="501182"/>
          <a:ext cx="832284" cy="284041"/>
        </a:xfrm>
        <a:prstGeom xmlns:a="http://schemas.openxmlformats.org/drawingml/2006/main" prst="rect">
          <a:avLst/>
        </a:prstGeom>
        <a:solidFill xmlns:a="http://schemas.openxmlformats.org/drawingml/2006/main">
          <a:srgbClr val="FAE9D6"/>
        </a:solidFill>
        <a:ln xmlns:a="http://schemas.openxmlformats.org/drawingml/2006/main">
          <a:solidFill>
            <a:schemeClr val="accent6">
              <a:lumMod val="50000"/>
            </a:schemeClr>
          </a:solidFill>
        </a:ln>
      </cdr:spPr>
      <cdr:txBody>
        <a:bodyPr xmlns:a="http://schemas.openxmlformats.org/drawingml/2006/main" wrap="square" rtlCol="0" anchor="ctr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Densidad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7931EAD-5CBF-4A52-50E5-0EB1CAB93CE1}"/>
              </a:ext>
            </a:extLst>
          </p:cNvPr>
          <p:cNvSpPr txBox="1"/>
          <p:nvPr/>
        </p:nvSpPr>
        <p:spPr>
          <a:xfrm>
            <a:off x="1102260" y="123478"/>
            <a:ext cx="80283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ABORDAJE MULTIDISCIPLINAR DEL NÓDULO PULMONAR SOLITARIO 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E2D6C32-E1E0-DCCD-B4B2-6F30F9438959}"/>
              </a:ext>
            </a:extLst>
          </p:cNvPr>
          <p:cNvSpPr txBox="1"/>
          <p:nvPr/>
        </p:nvSpPr>
        <p:spPr>
          <a:xfrm>
            <a:off x="1642320" y="519638"/>
            <a:ext cx="69482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T. Mascarell Roda,</a:t>
            </a:r>
            <a:r>
              <a:rPr lang="es-E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1400" dirty="0">
                <a:solidFill>
                  <a:srgbClr val="000000"/>
                </a:solidFill>
                <a:latin typeface="Arial" panose="020B0604020202020204" pitchFamily="34" charset="0"/>
              </a:rPr>
              <a:t>A. Vera Pila,</a:t>
            </a:r>
            <a:r>
              <a:rPr lang="es-ES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I. Pacheco Carrillo, A. Soler Oliva, A.J Cruz Medina, N. Reyes Núñez. UGC. Neumología. Hospital Universitario Virgen de Valme. </a:t>
            </a:r>
            <a:endParaRPr lang="es-ES" sz="2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E4C680D-44F1-063C-BE81-AF7E76604DD5}"/>
              </a:ext>
            </a:extLst>
          </p:cNvPr>
          <p:cNvSpPr txBox="1"/>
          <p:nvPr/>
        </p:nvSpPr>
        <p:spPr>
          <a:xfrm>
            <a:off x="7592635" y="2544922"/>
            <a:ext cx="1464405" cy="477054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74,6% en lóbulos superiores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8AE82F4-198D-365D-E77A-9CB0C9033C10}"/>
              </a:ext>
            </a:extLst>
          </p:cNvPr>
          <p:cNvSpPr txBox="1"/>
          <p:nvPr/>
        </p:nvSpPr>
        <p:spPr>
          <a:xfrm>
            <a:off x="179510" y="1294643"/>
            <a:ext cx="3240360" cy="3231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65EE8BD-1546-693E-0FF8-6A7247420CBD}"/>
              </a:ext>
            </a:extLst>
          </p:cNvPr>
          <p:cNvSpPr txBox="1"/>
          <p:nvPr/>
        </p:nvSpPr>
        <p:spPr>
          <a:xfrm>
            <a:off x="179510" y="2521568"/>
            <a:ext cx="3240360" cy="3231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F787112-4027-79E8-A854-281E654E2498}"/>
              </a:ext>
            </a:extLst>
          </p:cNvPr>
          <p:cNvSpPr txBox="1"/>
          <p:nvPr/>
        </p:nvSpPr>
        <p:spPr>
          <a:xfrm>
            <a:off x="179510" y="3724619"/>
            <a:ext cx="3240360" cy="3231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METODOLOGÍA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221BF4D-FE70-B0DD-1396-6F5C342D34B7}"/>
              </a:ext>
            </a:extLst>
          </p:cNvPr>
          <p:cNvSpPr txBox="1"/>
          <p:nvPr/>
        </p:nvSpPr>
        <p:spPr>
          <a:xfrm>
            <a:off x="4427984" y="1259450"/>
            <a:ext cx="3375992" cy="3231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A1012A9-05AA-E20A-C616-58219028F943}"/>
              </a:ext>
            </a:extLst>
          </p:cNvPr>
          <p:cNvSpPr txBox="1"/>
          <p:nvPr/>
        </p:nvSpPr>
        <p:spPr>
          <a:xfrm>
            <a:off x="266578" y="1724120"/>
            <a:ext cx="4161406" cy="669414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s-ES" sz="125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nódulo pulmonar solitario (NPS) constituye un hallazgo radiológico frecuente en la práctica clínica con un amplio espectro de posibilidades diagnósticas.</a:t>
            </a:r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06EDF4F-38E2-14BB-D236-66BEEC55B510}"/>
              </a:ext>
            </a:extLst>
          </p:cNvPr>
          <p:cNvSpPr txBox="1"/>
          <p:nvPr/>
        </p:nvSpPr>
        <p:spPr>
          <a:xfrm>
            <a:off x="266578" y="2945668"/>
            <a:ext cx="4161406" cy="669414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s-ES" sz="125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Analizar las características clínico-radiológicas de los pacientes con hallazgo de NPS enviados a cirugía diagnóstica tras ser evaluados en comité multidisciplinar.</a:t>
            </a:r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405357E-8485-30C9-1634-A1661AD8102C}"/>
              </a:ext>
            </a:extLst>
          </p:cNvPr>
          <p:cNvSpPr txBox="1"/>
          <p:nvPr/>
        </p:nvSpPr>
        <p:spPr>
          <a:xfrm>
            <a:off x="266578" y="4158248"/>
            <a:ext cx="4161406" cy="861774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s-ES" sz="125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observacional retrospectivo de los pacientes con hallazgo de NPS intervenidos quirúrgicamente con intención diagnóstica desde enero de 2023 hasta octubre de 2025. </a:t>
            </a:r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8" name="Google Shape;791;p46">
            <a:extLst>
              <a:ext uri="{FF2B5EF4-FFF2-40B4-BE49-F238E27FC236}">
                <a16:creationId xmlns:a16="http://schemas.microsoft.com/office/drawing/2014/main" id="{8F573843-E014-F3BB-DD1C-5CFE390F9B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5276347"/>
              </p:ext>
            </p:extLst>
          </p:nvPr>
        </p:nvGraphicFramePr>
        <p:xfrm>
          <a:off x="4578675" y="1697297"/>
          <a:ext cx="2744871" cy="223552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95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9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0260">
                <a:tc gridSpan="2">
                  <a:txBody>
                    <a:bodyPr/>
                    <a:lstStyle/>
                    <a:p>
                      <a:r>
                        <a:rPr lang="es-ES" sz="1220" b="0" i="0" u="none" strike="noStrike" kern="12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CARACTERÍSTICAS DE LA MUESTRA</a:t>
                      </a:r>
                    </a:p>
                  </a:txBody>
                  <a:tcPr marL="91425" marR="91425" marT="91425" marB="91425" anchor="b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966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26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Tamaño (n)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9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63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9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30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Sexo masculino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9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i="0" u="none" strike="noStrike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62%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9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Edad (mediana)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9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i="0" u="none" strike="noStrike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66 (29-78) </a:t>
                      </a:r>
                      <a:r>
                        <a:rPr lang="es-ES" sz="1250" b="0" i="0" u="none" strike="noStrike" baseline="0" dirty="0">
                          <a:solidFill>
                            <a:srgbClr val="1F1F1F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años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9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Tabaquismo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9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i="0" u="none" strike="noStrike" baseline="0" dirty="0">
                          <a:solidFill>
                            <a:srgbClr val="1F1F1F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74.6%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9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7663602"/>
                  </a:ext>
                </a:extLst>
              </a:tr>
              <a:tr h="3343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AF Ca pulmón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9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i="0" u="none" strike="noStrike" kern="12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9.5%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9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9" name="Imagen 18">
            <a:extLst>
              <a:ext uri="{FF2B5EF4-FFF2-40B4-BE49-F238E27FC236}">
                <a16:creationId xmlns:a16="http://schemas.microsoft.com/office/drawing/2014/main" id="{A106475A-B07F-5F91-1AD1-C760F9E85F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800" t="2290" r="51400" b="61536"/>
          <a:stretch>
            <a:fillRect/>
          </a:stretch>
        </p:blipFill>
        <p:spPr>
          <a:xfrm>
            <a:off x="7803976" y="1512254"/>
            <a:ext cx="1041725" cy="996937"/>
          </a:xfrm>
          <a:prstGeom prst="rect">
            <a:avLst/>
          </a:prstGeom>
        </p:spPr>
      </p:pic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8675DA27-2AFA-CD24-6288-D93519E6E8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098311"/>
              </p:ext>
            </p:extLst>
          </p:nvPr>
        </p:nvGraphicFramePr>
        <p:xfrm>
          <a:off x="3257665" y="3514719"/>
          <a:ext cx="4525982" cy="1726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650F3F6-35F9-59A3-1F31-AD14BC3F6F49}"/>
              </a:ext>
            </a:extLst>
          </p:cNvPr>
          <p:cNvSpPr txBox="1"/>
          <p:nvPr/>
        </p:nvSpPr>
        <p:spPr>
          <a:xfrm>
            <a:off x="179512" y="3753062"/>
            <a:ext cx="3312368" cy="3231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E2D1310-2B1C-F994-CD94-D9B84DE96155}"/>
              </a:ext>
            </a:extLst>
          </p:cNvPr>
          <p:cNvSpPr txBox="1"/>
          <p:nvPr/>
        </p:nvSpPr>
        <p:spPr>
          <a:xfrm>
            <a:off x="251520" y="4183949"/>
            <a:ext cx="8136904" cy="861774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25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nuestra serie, las características radiológicas como la solidez, la </a:t>
            </a:r>
            <a:r>
              <a:rPr lang="es-ES" sz="1250" b="0" i="0" u="none" strike="noStrike" baseline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espiculación</a:t>
            </a:r>
            <a:r>
              <a:rPr lang="es-ES" sz="125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 la localización en lóbulos superiores, así como los antecedentes de tabaquismo, se asociaron con un mayor riesgo de malignidad.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25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elevada proporción de lesiones malignas en los NPS intervenidos pone de manifiesto la importancia de una adecuada selección preoperatoria, así como de un manejo multidisciplinar.</a:t>
            </a:r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Google Shape;791;p46">
            <a:extLst>
              <a:ext uri="{FF2B5EF4-FFF2-40B4-BE49-F238E27FC236}">
                <a16:creationId xmlns:a16="http://schemas.microsoft.com/office/drawing/2014/main" id="{2FE74CFC-D849-4DC8-5A51-608443AB18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2257918"/>
              </p:ext>
            </p:extLst>
          </p:nvPr>
        </p:nvGraphicFramePr>
        <p:xfrm>
          <a:off x="1375093" y="153858"/>
          <a:ext cx="2888887" cy="148882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363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5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0260">
                <a:tc gridSpan="2">
                  <a:txBody>
                    <a:bodyPr/>
                    <a:lstStyle/>
                    <a:p>
                      <a:r>
                        <a:rPr lang="es-ES" sz="1220" b="0" i="0" u="none" strike="noStrike" kern="12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CARACTERÍSTICAS DEL NPS</a:t>
                      </a:r>
                    </a:p>
                  </a:txBody>
                  <a:tcPr marL="91425" marR="91425" marT="91425" marB="91425" anchor="b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966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26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Tamaño (media)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9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22 </a:t>
                      </a:r>
                      <a:r>
                        <a:rPr lang="es-ES" sz="125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± 7,99 mm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9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30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Morfología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9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i="0" u="none" strike="noStrike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Espiculada 51.6%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9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Nueva aparición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9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i="0" u="none" strike="noStrike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61.9%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9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CuadroTexto 25">
            <a:extLst>
              <a:ext uri="{FF2B5EF4-FFF2-40B4-BE49-F238E27FC236}">
                <a16:creationId xmlns:a16="http://schemas.microsoft.com/office/drawing/2014/main" id="{1994A0FB-1777-9B5F-439E-F1C34F721954}"/>
              </a:ext>
            </a:extLst>
          </p:cNvPr>
          <p:cNvSpPr txBox="1"/>
          <p:nvPr/>
        </p:nvSpPr>
        <p:spPr>
          <a:xfrm>
            <a:off x="157909" y="1622559"/>
            <a:ext cx="1080120" cy="4770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>
            <a:defPPr>
              <a:defRPr lang="es-E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Captación en PET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81B11A0E-BB5B-444D-8150-CBAB4FEDB1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5504656"/>
              </p:ext>
            </p:extLst>
          </p:nvPr>
        </p:nvGraphicFramePr>
        <p:xfrm>
          <a:off x="-1034244" y="1743878"/>
          <a:ext cx="3912096" cy="2009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69685316-7493-FD73-3FBA-603B873784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06" t="47642" r="55549" b="15755"/>
          <a:stretch>
            <a:fillRect/>
          </a:stretch>
        </p:blipFill>
        <p:spPr>
          <a:xfrm>
            <a:off x="3900870" y="3262778"/>
            <a:ext cx="826543" cy="884925"/>
          </a:xfrm>
          <a:prstGeom prst="rect">
            <a:avLst/>
          </a:prstGeom>
        </p:spPr>
      </p:pic>
      <p:pic>
        <p:nvPicPr>
          <p:cNvPr id="1026" name="Picture 2" descr="149 resultados de imágenes, fotos de stock e ilustraciones libres de  regalías para Lobectomy | Shutterstock">
            <a:extLst>
              <a:ext uri="{FF2B5EF4-FFF2-40B4-BE49-F238E27FC236}">
                <a16:creationId xmlns:a16="http://schemas.microsoft.com/office/drawing/2014/main" id="{4F569CD7-1696-E4CF-95BE-7B8469AC7C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" t="5811" r="56771" b="57587"/>
          <a:stretch>
            <a:fillRect/>
          </a:stretch>
        </p:blipFill>
        <p:spPr bwMode="auto">
          <a:xfrm>
            <a:off x="3112158" y="2595810"/>
            <a:ext cx="826543" cy="88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B7C3167-BFDF-A45E-3D6B-2AEAEDE707D4}"/>
              </a:ext>
            </a:extLst>
          </p:cNvPr>
          <p:cNvSpPr txBox="1"/>
          <p:nvPr/>
        </p:nvSpPr>
        <p:spPr>
          <a:xfrm>
            <a:off x="4732101" y="3450245"/>
            <a:ext cx="1020051" cy="477054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55.6% Lobectomía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A06CFAB-BA67-9102-0F53-208B6E203CD0}"/>
              </a:ext>
            </a:extLst>
          </p:cNvPr>
          <p:cNvSpPr txBox="1"/>
          <p:nvPr/>
        </p:nvSpPr>
        <p:spPr>
          <a:xfrm>
            <a:off x="3939409" y="2661891"/>
            <a:ext cx="1429940" cy="477054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5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44.4% resección atípica</a:t>
            </a:r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CuadroTexto 25">
            <a:extLst>
              <a:ext uri="{FF2B5EF4-FFF2-40B4-BE49-F238E27FC236}">
                <a16:creationId xmlns:a16="http://schemas.microsoft.com/office/drawing/2014/main" id="{05D9AAC1-2320-0D67-2E89-C070DC4734A8}"/>
              </a:ext>
            </a:extLst>
          </p:cNvPr>
          <p:cNvSpPr txBox="1"/>
          <p:nvPr/>
        </p:nvSpPr>
        <p:spPr>
          <a:xfrm>
            <a:off x="5868144" y="160744"/>
            <a:ext cx="2324462" cy="307777"/>
          </a:xfrm>
          <a:prstGeom prst="rect">
            <a:avLst/>
          </a:prstGeom>
          <a:solidFill>
            <a:srgbClr val="FAE9D6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>
            <a:defPPr>
              <a:defRPr lang="es-E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Malignidad en el 95,2%</a:t>
            </a:r>
          </a:p>
        </p:txBody>
      </p:sp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69FFB673-E258-D7A8-F961-F289516AB1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9957483"/>
              </p:ext>
            </p:extLst>
          </p:nvPr>
        </p:nvGraphicFramePr>
        <p:xfrm>
          <a:off x="5139837" y="376374"/>
          <a:ext cx="3781075" cy="2728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CuadroTexto 25">
            <a:extLst>
              <a:ext uri="{FF2B5EF4-FFF2-40B4-BE49-F238E27FC236}">
                <a16:creationId xmlns:a16="http://schemas.microsoft.com/office/drawing/2014/main" id="{06E59694-2428-3D90-7B28-44FCEF55BAEB}"/>
              </a:ext>
            </a:extLst>
          </p:cNvPr>
          <p:cNvSpPr txBox="1"/>
          <p:nvPr/>
        </p:nvSpPr>
        <p:spPr>
          <a:xfrm>
            <a:off x="6240042" y="3480735"/>
            <a:ext cx="944334" cy="307777"/>
          </a:xfrm>
          <a:prstGeom prst="rect">
            <a:avLst/>
          </a:prstGeom>
          <a:solidFill>
            <a:srgbClr val="FAE9D6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>
            <a:defPPr>
              <a:defRPr lang="es-E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Benignos</a:t>
            </a:r>
          </a:p>
        </p:txBody>
      </p:sp>
      <p:sp>
        <p:nvSpPr>
          <p:cNvPr id="1024" name="Abrir llave 1023">
            <a:extLst>
              <a:ext uri="{FF2B5EF4-FFF2-40B4-BE49-F238E27FC236}">
                <a16:creationId xmlns:a16="http://schemas.microsoft.com/office/drawing/2014/main" id="{60DF4DCA-14A5-EE8F-3E15-0BDC3B1E988B}"/>
              </a:ext>
            </a:extLst>
          </p:cNvPr>
          <p:cNvSpPr/>
          <p:nvPr/>
        </p:nvSpPr>
        <p:spPr>
          <a:xfrm>
            <a:off x="7253666" y="3275385"/>
            <a:ext cx="143903" cy="718479"/>
          </a:xfrm>
          <a:prstGeom prst="leftBrac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29" name="CuadroTexto 1028">
            <a:extLst>
              <a:ext uri="{FF2B5EF4-FFF2-40B4-BE49-F238E27FC236}">
                <a16:creationId xmlns:a16="http://schemas.microsoft.com/office/drawing/2014/main" id="{892AABFF-5448-A53C-12A8-8BAADDFA6C3A}"/>
              </a:ext>
            </a:extLst>
          </p:cNvPr>
          <p:cNvSpPr txBox="1"/>
          <p:nvPr/>
        </p:nvSpPr>
        <p:spPr>
          <a:xfrm>
            <a:off x="7325617" y="3275385"/>
            <a:ext cx="1931088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granulomas</a:t>
            </a:r>
          </a:p>
          <a:p>
            <a:endParaRPr lang="es-ES" sz="125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2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Tumor fibroso solitario</a:t>
            </a:r>
            <a:endParaRPr lang="es-ES" dirty="0"/>
          </a:p>
        </p:txBody>
      </p:sp>
      <p:sp>
        <p:nvSpPr>
          <p:cNvPr id="1030" name="CuadroTexto 1029">
            <a:extLst>
              <a:ext uri="{FF2B5EF4-FFF2-40B4-BE49-F238E27FC236}">
                <a16:creationId xmlns:a16="http://schemas.microsoft.com/office/drawing/2014/main" id="{7CD84EFA-221A-8B7B-21F5-C3A6D808D811}"/>
              </a:ext>
            </a:extLst>
          </p:cNvPr>
          <p:cNvSpPr txBox="1"/>
          <p:nvPr/>
        </p:nvSpPr>
        <p:spPr>
          <a:xfrm>
            <a:off x="1624654" y="1762104"/>
            <a:ext cx="2016224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De los 10 NPS con captación baja en PET, 9 fueron malignos.</a:t>
            </a:r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1432</TotalTime>
  <Words>278</Words>
  <Application>Microsoft Office PowerPoint</Application>
  <PresentationFormat>Presentación en pantalla (16:9)</PresentationFormat>
  <Paragraphs>41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Bernardo Mascarell</cp:lastModifiedBy>
  <cp:revision>7</cp:revision>
  <dcterms:created xsi:type="dcterms:W3CDTF">2025-10-16T09:08:13Z</dcterms:created>
  <dcterms:modified xsi:type="dcterms:W3CDTF">2026-03-01T16:02:27Z</dcterms:modified>
</cp:coreProperties>
</file>