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0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D540D"/>
    <a:srgbClr val="941651"/>
    <a:srgbClr val="FFBFA4"/>
    <a:srgbClr val="D9B5F9"/>
    <a:srgbClr val="130000"/>
    <a:srgbClr val="014C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03"/>
    <p:restoredTop sz="94643"/>
  </p:normalViewPr>
  <p:slideViewPr>
    <p:cSldViewPr>
      <p:cViewPr>
        <p:scale>
          <a:sx n="140" d="100"/>
          <a:sy n="140" d="100"/>
        </p:scale>
        <p:origin x="536" y="14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CAF9EC-D8E9-23A1-A754-B6E3E2220C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upo 41">
            <a:extLst>
              <a:ext uri="{FF2B5EF4-FFF2-40B4-BE49-F238E27FC236}">
                <a16:creationId xmlns:a16="http://schemas.microsoft.com/office/drawing/2014/main" id="{D25AA303-4CCD-0AD5-270C-A999B583F3CA}"/>
              </a:ext>
            </a:extLst>
          </p:cNvPr>
          <p:cNvGrpSpPr/>
          <p:nvPr/>
        </p:nvGrpSpPr>
        <p:grpSpPr>
          <a:xfrm>
            <a:off x="7475738" y="1896697"/>
            <a:ext cx="1569792" cy="1675183"/>
            <a:chOff x="7348168" y="1791821"/>
            <a:chExt cx="1459609" cy="1613720"/>
          </a:xfrm>
        </p:grpSpPr>
        <p:pic>
          <p:nvPicPr>
            <p:cNvPr id="24" name="Imagen 23" descr="Gráfico, Gráfico circular&#10;&#10;El contenido generado por IA puede ser incorrecto.">
              <a:extLst>
                <a:ext uri="{FF2B5EF4-FFF2-40B4-BE49-F238E27FC236}">
                  <a16:creationId xmlns:a16="http://schemas.microsoft.com/office/drawing/2014/main" id="{9645B0C9-5123-81CE-9151-0D1632056A8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53" t="4599" r="32587" b="11703"/>
            <a:stretch>
              <a:fillRect/>
            </a:stretch>
          </p:blipFill>
          <p:spPr>
            <a:xfrm>
              <a:off x="7406072" y="1959134"/>
              <a:ext cx="1337402" cy="1446407"/>
            </a:xfrm>
            <a:prstGeom prst="ellipse">
              <a:avLst/>
            </a:prstGeom>
          </p:spPr>
        </p:pic>
        <p:sp>
          <p:nvSpPr>
            <p:cNvPr id="32" name="CuadroTexto 31">
              <a:extLst>
                <a:ext uri="{FF2B5EF4-FFF2-40B4-BE49-F238E27FC236}">
                  <a16:creationId xmlns:a16="http://schemas.microsoft.com/office/drawing/2014/main" id="{DA95587F-3CD0-8AF5-081B-EF13C71F611D}"/>
                </a:ext>
              </a:extLst>
            </p:cNvPr>
            <p:cNvSpPr txBox="1"/>
            <p:nvPr/>
          </p:nvSpPr>
          <p:spPr>
            <a:xfrm>
              <a:off x="7348168" y="1791821"/>
              <a:ext cx="1459609" cy="237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1000" b="1" i="1" u="sng" dirty="0"/>
                <a:t>BAG</a:t>
              </a:r>
            </a:p>
          </p:txBody>
        </p:sp>
        <p:sp>
          <p:nvSpPr>
            <p:cNvPr id="33" name="CuadroTexto 32">
              <a:extLst>
                <a:ext uri="{FF2B5EF4-FFF2-40B4-BE49-F238E27FC236}">
                  <a16:creationId xmlns:a16="http://schemas.microsoft.com/office/drawing/2014/main" id="{3B61C490-C2F0-C302-FFC3-4426A1194451}"/>
                </a:ext>
              </a:extLst>
            </p:cNvPr>
            <p:cNvSpPr txBox="1"/>
            <p:nvPr/>
          </p:nvSpPr>
          <p:spPr>
            <a:xfrm>
              <a:off x="7778231" y="2177458"/>
              <a:ext cx="58701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_tradnl" sz="1000" dirty="0"/>
                <a:t>Positiva</a:t>
              </a:r>
            </a:p>
            <a:p>
              <a:pPr algn="ctr"/>
              <a:r>
                <a:rPr lang="es-ES_tradnl" sz="1000" dirty="0"/>
                <a:t>64.3%</a:t>
              </a:r>
            </a:p>
          </p:txBody>
        </p:sp>
        <p:sp>
          <p:nvSpPr>
            <p:cNvPr id="34" name="CuadroTexto 33">
              <a:extLst>
                <a:ext uri="{FF2B5EF4-FFF2-40B4-BE49-F238E27FC236}">
                  <a16:creationId xmlns:a16="http://schemas.microsoft.com/office/drawing/2014/main" id="{7E477C3C-1951-D233-3CA3-77B4DF2D8CD5}"/>
                </a:ext>
              </a:extLst>
            </p:cNvPr>
            <p:cNvSpPr txBox="1"/>
            <p:nvPr/>
          </p:nvSpPr>
          <p:spPr>
            <a:xfrm>
              <a:off x="8016399" y="2769158"/>
              <a:ext cx="64472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_tradnl" sz="1000" dirty="0"/>
                <a:t>Negativa</a:t>
              </a:r>
            </a:p>
            <a:p>
              <a:pPr algn="ctr"/>
              <a:r>
                <a:rPr lang="es-ES_tradnl" sz="1000" dirty="0"/>
                <a:t>35.7%</a:t>
              </a: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DC42E7DD-E2C1-5774-62B8-4F9920B015EB}"/>
              </a:ext>
            </a:extLst>
          </p:cNvPr>
          <p:cNvSpPr txBox="1"/>
          <p:nvPr/>
        </p:nvSpPr>
        <p:spPr>
          <a:xfrm>
            <a:off x="1331640" y="51470"/>
            <a:ext cx="73448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800" b="1" dirty="0">
                <a:ea typeface="Verdana" panose="020B0604030504040204" pitchFamily="34" charset="0"/>
                <a:cs typeface="Verdana" panose="020B0604030504040204" pitchFamily="34" charset="0"/>
              </a:rPr>
              <a:t>TUMOR FIBROSO SOLITARIO PLEURAL (TFS): </a:t>
            </a:r>
          </a:p>
          <a:p>
            <a:pPr algn="ctr"/>
            <a:r>
              <a:rPr lang="es-ES_tradnl" sz="2800" b="1" dirty="0">
                <a:ea typeface="Verdana" panose="020B0604030504040204" pitchFamily="34" charset="0"/>
                <a:cs typeface="Verdana" panose="020B0604030504040204" pitchFamily="34" charset="0"/>
              </a:rPr>
              <a:t>REVISIÓN Y SERIE CLÍNICA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5DA9A193-F355-371A-8118-2CB42CC97A60}"/>
              </a:ext>
            </a:extLst>
          </p:cNvPr>
          <p:cNvSpPr txBox="1"/>
          <p:nvPr/>
        </p:nvSpPr>
        <p:spPr>
          <a:xfrm>
            <a:off x="1342439" y="1001130"/>
            <a:ext cx="733401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i="1" dirty="0">
                <a:solidFill>
                  <a:schemeClr val="bg1">
                    <a:lumMod val="50000"/>
                  </a:schemeClr>
                </a:solidFill>
              </a:rPr>
              <a:t>S. Rodríguez Gutiérrez, C. Carrera Rivero, A. Triviño Ramírez , M. López Porras , F. Cózar Bernal, JC. Girón Arjona</a:t>
            </a:r>
          </a:p>
          <a:p>
            <a:pPr algn="ctr"/>
            <a:r>
              <a:rPr lang="es-ES" sz="1100" i="1" dirty="0">
                <a:solidFill>
                  <a:schemeClr val="bg1">
                    <a:lumMod val="50000"/>
                  </a:schemeClr>
                </a:solidFill>
              </a:rPr>
              <a:t>Servicio de Cirugía Torácica del Hospital Universitario Virgen Macarena, Sevilla</a:t>
            </a:r>
            <a:r>
              <a:rPr lang="es-ES_tradnl" sz="11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CE863A40-7CDC-769E-72A8-D30E6E409DA7}"/>
              </a:ext>
            </a:extLst>
          </p:cNvPr>
          <p:cNvSpPr/>
          <p:nvPr/>
        </p:nvSpPr>
        <p:spPr>
          <a:xfrm>
            <a:off x="-1" y="2981647"/>
            <a:ext cx="3415434" cy="385991"/>
          </a:xfrm>
          <a:prstGeom prst="rect">
            <a:avLst/>
          </a:prstGeom>
          <a:solidFill>
            <a:srgbClr val="014C39">
              <a:alpha val="58824"/>
            </a:srgbClr>
          </a:solidFill>
          <a:ln>
            <a:solidFill>
              <a:srgbClr val="130000">
                <a:alpha val="76863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OBJETIVOS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6E15C869-2229-BD52-C6EF-E992134F91F8}"/>
              </a:ext>
            </a:extLst>
          </p:cNvPr>
          <p:cNvSpPr/>
          <p:nvPr/>
        </p:nvSpPr>
        <p:spPr>
          <a:xfrm>
            <a:off x="8421" y="4087763"/>
            <a:ext cx="3411450" cy="385991"/>
          </a:xfrm>
          <a:prstGeom prst="rect">
            <a:avLst/>
          </a:prstGeom>
          <a:solidFill>
            <a:srgbClr val="014C39">
              <a:alpha val="58824"/>
            </a:srgbClr>
          </a:solidFill>
          <a:ln>
            <a:solidFill>
              <a:srgbClr val="130000">
                <a:alpha val="76863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MATERIAL – MÉTODOS 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713AE41-82D3-C674-A82B-A588A76789A1}"/>
              </a:ext>
            </a:extLst>
          </p:cNvPr>
          <p:cNvSpPr txBox="1"/>
          <p:nvPr/>
        </p:nvSpPr>
        <p:spPr>
          <a:xfrm>
            <a:off x="-4438" y="3376411"/>
            <a:ext cx="341987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just">
              <a:defRPr sz="1100"/>
            </a:lvl1pPr>
          </a:lstStyle>
          <a:p>
            <a:r>
              <a:rPr lang="es-ES" dirty="0"/>
              <a:t>Describir las características clínicas, diagnóstico, manejo quirúrgico y evolución postoperatoria de los pacientes intervenidos en nuestro Servicio. 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8879C9B1-62B5-29CE-D080-F551769F28EB}"/>
              </a:ext>
            </a:extLst>
          </p:cNvPr>
          <p:cNvSpPr txBox="1"/>
          <p:nvPr/>
        </p:nvSpPr>
        <p:spPr>
          <a:xfrm>
            <a:off x="8421" y="4491866"/>
            <a:ext cx="341145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just">
              <a:defRPr sz="1100"/>
            </a:lvl1pPr>
          </a:lstStyle>
          <a:p>
            <a:r>
              <a:rPr lang="es-ES" dirty="0"/>
              <a:t>Estudio descriptivo retrospectivo de pacientes intervenidos entre los años 2010-2025. Se recogieron variables sociodemográficas, clínicas y analíticas.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C65C4620-4F6E-1015-3A5F-E5F241F05E1F}"/>
              </a:ext>
            </a:extLst>
          </p:cNvPr>
          <p:cNvSpPr/>
          <p:nvPr/>
        </p:nvSpPr>
        <p:spPr>
          <a:xfrm>
            <a:off x="3842082" y="1556201"/>
            <a:ext cx="5293497" cy="385991"/>
          </a:xfrm>
          <a:prstGeom prst="rect">
            <a:avLst/>
          </a:prstGeom>
          <a:solidFill>
            <a:srgbClr val="014C39">
              <a:alpha val="58824"/>
            </a:srgbClr>
          </a:solidFill>
          <a:ln>
            <a:solidFill>
              <a:srgbClr val="130000">
                <a:alpha val="76863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RESULTADOS 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BFB1DA8-801B-2DDA-74C0-4CA94CADFA8E}"/>
              </a:ext>
            </a:extLst>
          </p:cNvPr>
          <p:cNvSpPr/>
          <p:nvPr/>
        </p:nvSpPr>
        <p:spPr>
          <a:xfrm>
            <a:off x="8421" y="1556201"/>
            <a:ext cx="3407012" cy="385991"/>
          </a:xfrm>
          <a:prstGeom prst="rect">
            <a:avLst/>
          </a:prstGeom>
          <a:solidFill>
            <a:srgbClr val="014C39">
              <a:alpha val="58824"/>
            </a:srgbClr>
          </a:solidFill>
          <a:ln>
            <a:solidFill>
              <a:srgbClr val="130000">
                <a:alpha val="76863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INTRODUCCIÓN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35D80D8-1875-0259-0BC3-B3BE854ACFDE}"/>
              </a:ext>
            </a:extLst>
          </p:cNvPr>
          <p:cNvSpPr txBox="1"/>
          <p:nvPr/>
        </p:nvSpPr>
        <p:spPr>
          <a:xfrm>
            <a:off x="8421" y="1930468"/>
            <a:ext cx="340701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1100"/>
            </a:lvl1pPr>
          </a:lstStyle>
          <a:p>
            <a:pPr algn="just"/>
            <a:r>
              <a:rPr lang="es-ES" dirty="0"/>
              <a:t>TFS se trata de una neoplasia infrecuente de origen mesenquimatoso, generalmente de comportamiento benigno. No obstante, un porcentaje relevante de casos puede mostrar transformación maligna, recurrencia local o incluso metastatizar.  </a:t>
            </a:r>
            <a:endParaRPr lang="es-ES_tradnl" dirty="0"/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FFF25093-7532-DFDF-FD27-55582F5B102B}"/>
              </a:ext>
            </a:extLst>
          </p:cNvPr>
          <p:cNvCxnSpPr/>
          <p:nvPr/>
        </p:nvCxnSpPr>
        <p:spPr>
          <a:xfrm>
            <a:off x="3635896" y="1541890"/>
            <a:ext cx="0" cy="3587299"/>
          </a:xfrm>
          <a:prstGeom prst="line">
            <a:avLst/>
          </a:prstGeom>
          <a:ln w="19050">
            <a:solidFill>
              <a:srgbClr val="9D540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uadroTexto 16">
            <a:extLst>
              <a:ext uri="{FF2B5EF4-FFF2-40B4-BE49-F238E27FC236}">
                <a16:creationId xmlns:a16="http://schemas.microsoft.com/office/drawing/2014/main" id="{8661E6E9-8037-31B4-8F67-A7042FA67D4F}"/>
              </a:ext>
            </a:extLst>
          </p:cNvPr>
          <p:cNvSpPr txBox="1"/>
          <p:nvPr/>
        </p:nvSpPr>
        <p:spPr>
          <a:xfrm>
            <a:off x="3851800" y="2100005"/>
            <a:ext cx="18341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s-ES_tradnl" sz="1100" dirty="0"/>
              <a:t>N= 22 pacientes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_tradnl" sz="1100" dirty="0"/>
              <a:t>👩🏽 62.8%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_tradnl" sz="1100" dirty="0"/>
              <a:t>👨🏽 31.8 %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_tradnl" sz="1100" dirty="0"/>
              <a:t>Mediana de edad 60 años</a:t>
            </a:r>
          </a:p>
        </p:txBody>
      </p:sp>
      <p:grpSp>
        <p:nvGrpSpPr>
          <p:cNvPr id="41" name="Grupo 40">
            <a:extLst>
              <a:ext uri="{FF2B5EF4-FFF2-40B4-BE49-F238E27FC236}">
                <a16:creationId xmlns:a16="http://schemas.microsoft.com/office/drawing/2014/main" id="{303B3429-0BE7-E815-BBAB-8187A6F815AF}"/>
              </a:ext>
            </a:extLst>
          </p:cNvPr>
          <p:cNvGrpSpPr/>
          <p:nvPr/>
        </p:nvGrpSpPr>
        <p:grpSpPr>
          <a:xfrm>
            <a:off x="5828921" y="1903821"/>
            <a:ext cx="1445150" cy="1630886"/>
            <a:chOff x="5504303" y="1670487"/>
            <a:chExt cx="1445150" cy="1630886"/>
          </a:xfrm>
        </p:grpSpPr>
        <p:grpSp>
          <p:nvGrpSpPr>
            <p:cNvPr id="27" name="Grupo 26">
              <a:extLst>
                <a:ext uri="{FF2B5EF4-FFF2-40B4-BE49-F238E27FC236}">
                  <a16:creationId xmlns:a16="http://schemas.microsoft.com/office/drawing/2014/main" id="{1B7FF0FB-1DA0-2319-E5EB-899F779EBA8D}"/>
                </a:ext>
              </a:extLst>
            </p:cNvPr>
            <p:cNvGrpSpPr/>
            <p:nvPr/>
          </p:nvGrpSpPr>
          <p:grpSpPr>
            <a:xfrm>
              <a:off x="5504303" y="1876308"/>
              <a:ext cx="1445150" cy="1425065"/>
              <a:chOff x="5956369" y="1897250"/>
              <a:chExt cx="1337411" cy="1315794"/>
            </a:xfrm>
          </p:grpSpPr>
          <p:pic>
            <p:nvPicPr>
              <p:cNvPr id="18" name="Imagen 17">
                <a:extLst>
                  <a:ext uri="{FF2B5EF4-FFF2-40B4-BE49-F238E27FC236}">
                    <a16:creationId xmlns:a16="http://schemas.microsoft.com/office/drawing/2014/main" id="{ABB7CE23-8983-F658-D278-2D4E4432DF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651" t="4026" r="30722" b="8879"/>
              <a:stretch>
                <a:fillRect/>
              </a:stretch>
            </p:blipFill>
            <p:spPr>
              <a:xfrm>
                <a:off x="5956369" y="1897250"/>
                <a:ext cx="1337411" cy="1315794"/>
              </a:xfrm>
              <a:prstGeom prst="ellipse">
                <a:avLst/>
              </a:prstGeom>
            </p:spPr>
          </p:pic>
          <p:sp>
            <p:nvSpPr>
              <p:cNvPr id="25" name="Rectángulo 24">
                <a:extLst>
                  <a:ext uri="{FF2B5EF4-FFF2-40B4-BE49-F238E27FC236}">
                    <a16:creationId xmlns:a16="http://schemas.microsoft.com/office/drawing/2014/main" id="{E70DF7C7-14C2-2A79-80AE-B0C836AB80A3}"/>
                  </a:ext>
                </a:extLst>
              </p:cNvPr>
              <p:cNvSpPr/>
              <p:nvPr/>
            </p:nvSpPr>
            <p:spPr>
              <a:xfrm>
                <a:off x="6156176" y="2272402"/>
                <a:ext cx="332654" cy="227340"/>
              </a:xfrm>
              <a:prstGeom prst="rect">
                <a:avLst/>
              </a:prstGeom>
              <a:solidFill>
                <a:srgbClr val="D9B5F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 sz="1000"/>
              </a:p>
            </p:txBody>
          </p:sp>
          <p:sp>
            <p:nvSpPr>
              <p:cNvPr id="26" name="Rectángulo 25">
                <a:extLst>
                  <a:ext uri="{FF2B5EF4-FFF2-40B4-BE49-F238E27FC236}">
                    <a16:creationId xmlns:a16="http://schemas.microsoft.com/office/drawing/2014/main" id="{F4917DC6-6354-D4EB-DEEC-F64035AE23F3}"/>
                  </a:ext>
                </a:extLst>
              </p:cNvPr>
              <p:cNvSpPr/>
              <p:nvPr/>
            </p:nvSpPr>
            <p:spPr>
              <a:xfrm>
                <a:off x="6804248" y="2734289"/>
                <a:ext cx="332654" cy="150174"/>
              </a:xfrm>
              <a:prstGeom prst="rect">
                <a:avLst/>
              </a:prstGeom>
              <a:solidFill>
                <a:srgbClr val="FFBFA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 sz="1000"/>
              </a:p>
            </p:txBody>
          </p:sp>
        </p:grpSp>
        <p:sp>
          <p:nvSpPr>
            <p:cNvPr id="29" name="CuadroTexto 28">
              <a:extLst>
                <a:ext uri="{FF2B5EF4-FFF2-40B4-BE49-F238E27FC236}">
                  <a16:creationId xmlns:a16="http://schemas.microsoft.com/office/drawing/2014/main" id="{3B33D276-C27C-881B-7C36-3EB7F635A809}"/>
                </a:ext>
              </a:extLst>
            </p:cNvPr>
            <p:cNvSpPr txBox="1"/>
            <p:nvPr/>
          </p:nvSpPr>
          <p:spPr>
            <a:xfrm>
              <a:off x="5761591" y="1670487"/>
              <a:ext cx="87116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_tradnl" sz="1000" b="1" i="1" u="sng" dirty="0"/>
                <a:t>Diagnóstico</a:t>
              </a:r>
            </a:p>
          </p:txBody>
        </p:sp>
        <p:sp>
          <p:nvSpPr>
            <p:cNvPr id="30" name="CuadroTexto 29">
              <a:extLst>
                <a:ext uri="{FF2B5EF4-FFF2-40B4-BE49-F238E27FC236}">
                  <a16:creationId xmlns:a16="http://schemas.microsoft.com/office/drawing/2014/main" id="{B5A9A503-F61F-1FE6-0AF3-84583DC05C51}"/>
                </a:ext>
              </a:extLst>
            </p:cNvPr>
            <p:cNvSpPr txBox="1"/>
            <p:nvPr/>
          </p:nvSpPr>
          <p:spPr>
            <a:xfrm>
              <a:off x="5787991" y="2100581"/>
              <a:ext cx="7954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1000" dirty="0"/>
                <a:t>Incidental</a:t>
              </a:r>
            </a:p>
            <a:p>
              <a:pPr algn="ctr"/>
              <a:r>
                <a:rPr lang="es-ES_tradnl" sz="1000" dirty="0"/>
                <a:t>81.2%</a:t>
              </a:r>
            </a:p>
          </p:txBody>
        </p:sp>
        <p:sp>
          <p:nvSpPr>
            <p:cNvPr id="31" name="CuadroTexto 30">
              <a:extLst>
                <a:ext uri="{FF2B5EF4-FFF2-40B4-BE49-F238E27FC236}">
                  <a16:creationId xmlns:a16="http://schemas.microsoft.com/office/drawing/2014/main" id="{0575EC1D-F19A-1932-A79E-D3005D09F3F8}"/>
                </a:ext>
              </a:extLst>
            </p:cNvPr>
            <p:cNvSpPr txBox="1"/>
            <p:nvPr/>
          </p:nvSpPr>
          <p:spPr>
            <a:xfrm>
              <a:off x="6330768" y="2617062"/>
              <a:ext cx="50526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_tradnl" sz="1000" dirty="0"/>
                <a:t>Otros</a:t>
              </a:r>
            </a:p>
            <a:p>
              <a:pPr algn="ctr"/>
              <a:r>
                <a:rPr lang="es-ES_tradnl" sz="1000" dirty="0"/>
                <a:t>18.2%</a:t>
              </a:r>
            </a:p>
          </p:txBody>
        </p:sp>
      </p:grpSp>
      <p:sp>
        <p:nvSpPr>
          <p:cNvPr id="45" name="CuadroTexto 44">
            <a:extLst>
              <a:ext uri="{FF2B5EF4-FFF2-40B4-BE49-F238E27FC236}">
                <a16:creationId xmlns:a16="http://schemas.microsoft.com/office/drawing/2014/main" id="{F5B21BEA-F925-C631-6106-C36FBF7B0E39}"/>
              </a:ext>
            </a:extLst>
          </p:cNvPr>
          <p:cNvSpPr txBox="1"/>
          <p:nvPr/>
        </p:nvSpPr>
        <p:spPr>
          <a:xfrm>
            <a:off x="3683623" y="3537435"/>
            <a:ext cx="5427674" cy="1569660"/>
          </a:xfrm>
          <a:prstGeom prst="rect">
            <a:avLst/>
          </a:prstGeom>
          <a:noFill/>
          <a:ln>
            <a:solidFill>
              <a:srgbClr val="9D540D"/>
            </a:solidFill>
          </a:ln>
        </p:spPr>
        <p:txBody>
          <a:bodyPr wrap="square" rtlCol="0">
            <a:spAutoFit/>
          </a:bodyPr>
          <a:lstStyle/>
          <a:p>
            <a:r>
              <a:rPr lang="es-ES_tradnl" sz="1200" b="1" i="1" u="sng" dirty="0"/>
              <a:t>Procedimiento quirúrgico</a:t>
            </a:r>
          </a:p>
          <a:p>
            <a:endParaRPr lang="es-ES_tradnl" sz="1200" i="1" u="sng" dirty="0"/>
          </a:p>
          <a:p>
            <a:endParaRPr lang="es-ES_tradnl" sz="1200" i="1" u="sng" dirty="0"/>
          </a:p>
          <a:p>
            <a:endParaRPr lang="es-ES_tradnl" sz="1200" i="1" u="sng" dirty="0"/>
          </a:p>
          <a:p>
            <a:endParaRPr lang="es-ES_tradnl" sz="1200" i="1" u="sng" dirty="0"/>
          </a:p>
          <a:p>
            <a:endParaRPr lang="es-ES_tradnl" sz="1200" i="1" u="sng" dirty="0"/>
          </a:p>
          <a:p>
            <a:endParaRPr lang="es-ES_tradnl" sz="1200" i="1" u="sng" dirty="0"/>
          </a:p>
          <a:p>
            <a:endParaRPr lang="es-ES_tradnl" sz="1200" i="1" u="sng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1E1718BD-AF8E-26A9-FACA-67C24EC7D5C3}"/>
              </a:ext>
            </a:extLst>
          </p:cNvPr>
          <p:cNvSpPr txBox="1"/>
          <p:nvPr/>
        </p:nvSpPr>
        <p:spPr>
          <a:xfrm>
            <a:off x="3686548" y="3168103"/>
            <a:ext cx="2142373" cy="1938992"/>
          </a:xfrm>
          <a:prstGeom prst="rect">
            <a:avLst/>
          </a:prstGeom>
          <a:solidFill>
            <a:schemeClr val="bg1"/>
          </a:solidFill>
          <a:ln>
            <a:solidFill>
              <a:srgbClr val="9D540D"/>
            </a:solidFill>
          </a:ln>
        </p:spPr>
        <p:txBody>
          <a:bodyPr wrap="square" rtlCol="0">
            <a:spAutoFit/>
          </a:bodyPr>
          <a:lstStyle/>
          <a:p>
            <a:r>
              <a:rPr lang="es-ES_tradnl" sz="1200" b="1" i="1" u="sng" dirty="0"/>
              <a:t>Procedimiento quirúrgico</a:t>
            </a:r>
            <a:endParaRPr lang="es-ES_tradnl" sz="1200" i="1" u="sng" dirty="0"/>
          </a:p>
          <a:p>
            <a:endParaRPr lang="es-ES_tradnl" sz="1200" i="1" u="sng" dirty="0"/>
          </a:p>
          <a:p>
            <a:endParaRPr lang="es-ES_tradnl" sz="1200" i="1" u="sng" dirty="0"/>
          </a:p>
          <a:p>
            <a:endParaRPr lang="es-ES_tradnl" sz="1200" i="1" u="sng" dirty="0"/>
          </a:p>
          <a:p>
            <a:endParaRPr lang="es-ES_tradnl" sz="1200" i="1" u="sng" dirty="0"/>
          </a:p>
          <a:p>
            <a:endParaRPr lang="es-ES_tradnl" sz="1200" i="1" u="sng" dirty="0"/>
          </a:p>
          <a:p>
            <a:endParaRPr lang="es-ES_tradnl" sz="1200" i="1" u="sng" dirty="0"/>
          </a:p>
          <a:p>
            <a:endParaRPr lang="es-ES_tradnl" sz="1200" i="1" u="sng" dirty="0"/>
          </a:p>
          <a:p>
            <a:endParaRPr lang="es-ES_tradnl" sz="1200" i="1" u="sng" dirty="0"/>
          </a:p>
          <a:p>
            <a:endParaRPr lang="es-ES_tradnl" sz="1200" i="1" u="sng" dirty="0"/>
          </a:p>
        </p:txBody>
      </p:sp>
      <p:grpSp>
        <p:nvGrpSpPr>
          <p:cNvPr id="48" name="Grupo 47">
            <a:extLst>
              <a:ext uri="{FF2B5EF4-FFF2-40B4-BE49-F238E27FC236}">
                <a16:creationId xmlns:a16="http://schemas.microsoft.com/office/drawing/2014/main" id="{979175CF-E584-6027-62F2-4F69803282C5}"/>
              </a:ext>
            </a:extLst>
          </p:cNvPr>
          <p:cNvGrpSpPr/>
          <p:nvPr/>
        </p:nvGrpSpPr>
        <p:grpSpPr>
          <a:xfrm>
            <a:off x="4110893" y="3819145"/>
            <a:ext cx="1243032" cy="1242614"/>
            <a:chOff x="7616162" y="3756359"/>
            <a:chExt cx="1153703" cy="1323513"/>
          </a:xfrm>
        </p:grpSpPr>
        <p:pic>
          <p:nvPicPr>
            <p:cNvPr id="37" name="Imagen 36" descr="Gráfico, Gráfico circular&#10;&#10;El contenido generado por IA puede ser incorrecto.">
              <a:extLst>
                <a:ext uri="{FF2B5EF4-FFF2-40B4-BE49-F238E27FC236}">
                  <a16:creationId xmlns:a16="http://schemas.microsoft.com/office/drawing/2014/main" id="{62AF7A1A-5934-5CD0-9B66-A006A884183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068" t="5788" r="29637" b="5663"/>
            <a:stretch>
              <a:fillRect/>
            </a:stretch>
          </p:blipFill>
          <p:spPr>
            <a:xfrm>
              <a:off x="7616162" y="3756359"/>
              <a:ext cx="1153703" cy="1323513"/>
            </a:xfrm>
            <a:prstGeom prst="ellipse">
              <a:avLst/>
            </a:prstGeom>
          </p:spPr>
        </p:pic>
        <p:sp>
          <p:nvSpPr>
            <p:cNvPr id="39" name="CuadroTexto 38">
              <a:extLst>
                <a:ext uri="{FF2B5EF4-FFF2-40B4-BE49-F238E27FC236}">
                  <a16:creationId xmlns:a16="http://schemas.microsoft.com/office/drawing/2014/main" id="{8F292AE2-B6B0-03DA-24ED-0A1DB8D7CA4A}"/>
                </a:ext>
              </a:extLst>
            </p:cNvPr>
            <p:cNvSpPr txBox="1"/>
            <p:nvPr/>
          </p:nvSpPr>
          <p:spPr>
            <a:xfrm>
              <a:off x="8232395" y="4453853"/>
              <a:ext cx="505267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_tradnl" sz="1000" dirty="0"/>
                <a:t>VATS </a:t>
              </a:r>
            </a:p>
            <a:p>
              <a:pPr algn="ctr"/>
              <a:r>
                <a:rPr lang="es-ES_tradnl" sz="1000" dirty="0"/>
                <a:t>22.3%</a:t>
              </a:r>
            </a:p>
          </p:txBody>
        </p:sp>
        <p:sp>
          <p:nvSpPr>
            <p:cNvPr id="40" name="CuadroTexto 39">
              <a:extLst>
                <a:ext uri="{FF2B5EF4-FFF2-40B4-BE49-F238E27FC236}">
                  <a16:creationId xmlns:a16="http://schemas.microsoft.com/office/drawing/2014/main" id="{095042CB-6F35-F09E-4F63-38173366CE5E}"/>
                </a:ext>
              </a:extLst>
            </p:cNvPr>
            <p:cNvSpPr txBox="1"/>
            <p:nvPr/>
          </p:nvSpPr>
          <p:spPr>
            <a:xfrm>
              <a:off x="7770462" y="3960809"/>
              <a:ext cx="845103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_tradnl" sz="1000" dirty="0"/>
                <a:t>Toracotomía</a:t>
              </a:r>
            </a:p>
            <a:p>
              <a:pPr algn="ctr"/>
              <a:r>
                <a:rPr lang="es-ES_tradnl" sz="1000" dirty="0"/>
                <a:t>77.3%</a:t>
              </a:r>
            </a:p>
          </p:txBody>
        </p:sp>
      </p:grpSp>
      <p:pic>
        <p:nvPicPr>
          <p:cNvPr id="43" name="Imagen 42" descr="Imagen que contiene interior, animal, tabla, comida&#10;&#10;El contenido generado por IA puede ser incorrecto.">
            <a:extLst>
              <a:ext uri="{FF2B5EF4-FFF2-40B4-BE49-F238E27FC236}">
                <a16:creationId xmlns:a16="http://schemas.microsoft.com/office/drawing/2014/main" id="{098A3DA1-CC41-3DFE-E3C6-274BA5A968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62" t="7044" r="8751"/>
          <a:stretch>
            <a:fillRect/>
          </a:stretch>
        </p:blipFill>
        <p:spPr>
          <a:xfrm>
            <a:off x="5828921" y="3562277"/>
            <a:ext cx="1615679" cy="1546235"/>
          </a:xfrm>
          <a:prstGeom prst="rect">
            <a:avLst/>
          </a:prstGeom>
        </p:spPr>
      </p:pic>
      <p:sp>
        <p:nvSpPr>
          <p:cNvPr id="47" name="CuadroTexto 46">
            <a:extLst>
              <a:ext uri="{FF2B5EF4-FFF2-40B4-BE49-F238E27FC236}">
                <a16:creationId xmlns:a16="http://schemas.microsoft.com/office/drawing/2014/main" id="{6485A612-DF18-60AF-4582-7348264D21C8}"/>
              </a:ext>
            </a:extLst>
          </p:cNvPr>
          <p:cNvSpPr txBox="1"/>
          <p:nvPr/>
        </p:nvSpPr>
        <p:spPr>
          <a:xfrm>
            <a:off x="3680656" y="3419035"/>
            <a:ext cx="217644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_tradnl" sz="1000" dirty="0"/>
              <a:t>Se realizó embolización prequirúrgica en el 18.2% de los casos</a:t>
            </a:r>
          </a:p>
        </p:txBody>
      </p:sp>
      <p:pic>
        <p:nvPicPr>
          <p:cNvPr id="50" name="Imagen 49" descr="Una puerta de cristal&#10;&#10;El contenido generado por IA puede ser incorrecto.">
            <a:extLst>
              <a:ext uri="{FF2B5EF4-FFF2-40B4-BE49-F238E27FC236}">
                <a16:creationId xmlns:a16="http://schemas.microsoft.com/office/drawing/2014/main" id="{D847E565-277B-628B-F0FA-77E4B33E4A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08" t="29848" r="11860" b="12201"/>
          <a:stretch>
            <a:fillRect/>
          </a:stretch>
        </p:blipFill>
        <p:spPr>
          <a:xfrm rot="5400000">
            <a:off x="7512342" y="3524914"/>
            <a:ext cx="1538647" cy="1611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7229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CuadroTexto 36">
            <a:extLst>
              <a:ext uri="{FF2B5EF4-FFF2-40B4-BE49-F238E27FC236}">
                <a16:creationId xmlns:a16="http://schemas.microsoft.com/office/drawing/2014/main" id="{6B186786-52AD-031B-8E4B-195CE878FA04}"/>
              </a:ext>
            </a:extLst>
          </p:cNvPr>
          <p:cNvSpPr txBox="1"/>
          <p:nvPr/>
        </p:nvSpPr>
        <p:spPr>
          <a:xfrm>
            <a:off x="174510" y="1541332"/>
            <a:ext cx="6318389" cy="1754326"/>
          </a:xfrm>
          <a:prstGeom prst="rect">
            <a:avLst/>
          </a:prstGeom>
          <a:noFill/>
          <a:ln>
            <a:solidFill>
              <a:srgbClr val="9D540D"/>
            </a:solidFill>
          </a:ln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1200" i="1" u="sng"/>
            </a:lvl1pPr>
          </a:lstStyle>
          <a:p>
            <a:endParaRPr lang="es-ES_tradnl" dirty="0"/>
          </a:p>
          <a:p>
            <a:endParaRPr lang="es-ES_tradnl" dirty="0"/>
          </a:p>
          <a:p>
            <a:endParaRPr lang="es-ES_tradnl" dirty="0"/>
          </a:p>
          <a:p>
            <a:endParaRPr lang="es-ES_tradnl" dirty="0"/>
          </a:p>
          <a:p>
            <a:endParaRPr lang="es-ES_tradnl" dirty="0"/>
          </a:p>
          <a:p>
            <a:endParaRPr lang="es-ES_tradnl" dirty="0"/>
          </a:p>
          <a:p>
            <a:endParaRPr lang="es-ES_tradnl" dirty="0"/>
          </a:p>
          <a:p>
            <a:endParaRPr lang="es-ES_tradnl" dirty="0"/>
          </a:p>
          <a:p>
            <a:endParaRPr lang="es-ES_tradnl" dirty="0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8860F545-D61B-2928-C4D4-C46F72F25BF6}"/>
              </a:ext>
            </a:extLst>
          </p:cNvPr>
          <p:cNvSpPr/>
          <p:nvPr/>
        </p:nvSpPr>
        <p:spPr>
          <a:xfrm>
            <a:off x="9395" y="3342743"/>
            <a:ext cx="9125209" cy="385991"/>
          </a:xfrm>
          <a:prstGeom prst="rect">
            <a:avLst/>
          </a:prstGeom>
          <a:solidFill>
            <a:srgbClr val="014C39">
              <a:alpha val="58824"/>
            </a:srgbClr>
          </a:solidFill>
          <a:ln>
            <a:solidFill>
              <a:srgbClr val="130000">
                <a:alpha val="76863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b="1" dirty="0">
                <a:solidFill>
                  <a:schemeClr val="tx1"/>
                </a:solidFill>
              </a:rPr>
              <a:t>CONCLUSIONES 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3EEAF03-49DA-89B4-CC1D-B304C869C9C5}"/>
              </a:ext>
            </a:extLst>
          </p:cNvPr>
          <p:cNvSpPr txBox="1"/>
          <p:nvPr/>
        </p:nvSpPr>
        <p:spPr>
          <a:xfrm>
            <a:off x="18793" y="3752959"/>
            <a:ext cx="9125208" cy="144655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171450" indent="-171450" algn="just" fontAlgn="base">
              <a:buFont typeface="Arial" panose="020B0604020202020204" pitchFamily="34" charset="0"/>
              <a:buChar char="•"/>
            </a:pPr>
            <a:r>
              <a:rPr lang="es-ES" sz="1100" dirty="0"/>
              <a:t>En nuestra serie, el TFS pleural se presentó mayoritariamente en mujeres y fue diagnosticado de manera incidental en más del 80% de los casos. </a:t>
            </a:r>
          </a:p>
          <a:p>
            <a:pPr marL="171450" indent="-171450" algn="just" fontAlgn="base">
              <a:buFont typeface="Arial" panose="020B0604020202020204" pitchFamily="34" charset="0"/>
              <a:buChar char="•"/>
            </a:pPr>
            <a:r>
              <a:rPr lang="es-ES" sz="1100" dirty="0"/>
              <a:t>La toracotomía fue el abordaje quirúrgico más frecuente, con resección completa (R0) alcanzada en todos los pacientes; la embolización previa resultó útil en casos seleccionados. </a:t>
            </a:r>
          </a:p>
          <a:p>
            <a:pPr marL="171450" indent="-171450" algn="just" fontAlgn="base">
              <a:buFont typeface="Arial" panose="020B0604020202020204" pitchFamily="34" charset="0"/>
              <a:buChar char="•"/>
            </a:pPr>
            <a:r>
              <a:rPr lang="es-ES" sz="1100" dirty="0"/>
              <a:t>La mayoría de los tumores dependían de la pleura visceral y mostraron positividad para CD34 en IHQ, confirmando su origen mesenquimatoso. </a:t>
            </a:r>
          </a:p>
          <a:p>
            <a:pPr marL="171450" indent="-171450" algn="just" fontAlgn="base">
              <a:buFont typeface="Arial" panose="020B0604020202020204" pitchFamily="34" charset="0"/>
              <a:buChar char="•"/>
            </a:pPr>
            <a:r>
              <a:rPr lang="es-ES" sz="1100" dirty="0"/>
              <a:t>La supervivencia global fue del 100% , con una tasa de recurrencia 4,5%; observándose complicaciones postoperatorias significativas en casos aislados, especialmente en tumores de gran tamaño o de pleura parietal. </a:t>
            </a:r>
          </a:p>
          <a:p>
            <a:pPr marL="171450" indent="-171450" algn="just" fontAlgn="base">
              <a:buFont typeface="Arial" panose="020B0604020202020204" pitchFamily="34" charset="0"/>
              <a:buChar char="•"/>
            </a:pPr>
            <a:r>
              <a:rPr lang="es-ES" sz="1100" dirty="0"/>
              <a:t>Estos hallazgos confirman que la resección quirúrgica completa es segura y eficaz, aunque se recomienda seguimiento prolongado debido al riesgo de recurrencias tardías. 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BC5675E5-CB94-6FDD-7F28-4165FB1C69C3}"/>
              </a:ext>
            </a:extLst>
          </p:cNvPr>
          <p:cNvSpPr txBox="1"/>
          <p:nvPr/>
        </p:nvSpPr>
        <p:spPr>
          <a:xfrm>
            <a:off x="1115616" y="113982"/>
            <a:ext cx="3879037" cy="1384995"/>
          </a:xfrm>
          <a:prstGeom prst="rect">
            <a:avLst/>
          </a:prstGeom>
          <a:noFill/>
          <a:ln>
            <a:solidFill>
              <a:srgbClr val="9D540D"/>
            </a:solidFill>
          </a:ln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1200" i="1" u="sng"/>
            </a:lvl1pPr>
          </a:lstStyle>
          <a:p>
            <a:r>
              <a:rPr lang="es-ES_tradnl" b="1" dirty="0"/>
              <a:t>Complicaciones intraoperatorias</a:t>
            </a:r>
          </a:p>
          <a:p>
            <a:endParaRPr lang="es-ES_tradnl" dirty="0"/>
          </a:p>
          <a:p>
            <a:endParaRPr lang="es-ES_tradnl" dirty="0"/>
          </a:p>
          <a:p>
            <a:endParaRPr lang="es-ES_tradnl" dirty="0"/>
          </a:p>
          <a:p>
            <a:endParaRPr lang="es-ES_tradnl" dirty="0"/>
          </a:p>
          <a:p>
            <a:endParaRPr lang="es-ES_tradnl" dirty="0"/>
          </a:p>
          <a:p>
            <a:endParaRPr lang="es-ES_tradnl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05274D8-D0FC-0068-9211-97127F5220E5}"/>
              </a:ext>
            </a:extLst>
          </p:cNvPr>
          <p:cNvSpPr txBox="1"/>
          <p:nvPr/>
        </p:nvSpPr>
        <p:spPr>
          <a:xfrm>
            <a:off x="5035874" y="113982"/>
            <a:ext cx="3967236" cy="1384995"/>
          </a:xfrm>
          <a:prstGeom prst="rect">
            <a:avLst/>
          </a:prstGeom>
          <a:noFill/>
          <a:ln>
            <a:solidFill>
              <a:srgbClr val="9D540D"/>
            </a:solidFill>
          </a:ln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1200" i="1" u="sng"/>
            </a:lvl1pPr>
          </a:lstStyle>
          <a:p>
            <a:r>
              <a:rPr lang="es-ES_tradnl" b="1" dirty="0"/>
              <a:t>Complicaciones postoperatorias</a:t>
            </a:r>
          </a:p>
          <a:p>
            <a:endParaRPr lang="es-ES_tradnl" dirty="0"/>
          </a:p>
          <a:p>
            <a:endParaRPr lang="es-ES_tradnl" dirty="0"/>
          </a:p>
          <a:p>
            <a:endParaRPr lang="es-ES_tradnl" dirty="0"/>
          </a:p>
          <a:p>
            <a:endParaRPr lang="es-ES_tradnl" dirty="0"/>
          </a:p>
          <a:p>
            <a:endParaRPr lang="es-ES_tradnl" dirty="0"/>
          </a:p>
          <a:p>
            <a:endParaRPr lang="es-ES_tradnl" dirty="0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ABA6D24B-F901-BF69-7BB4-2B794ECFBFAC}"/>
              </a:ext>
            </a:extLst>
          </p:cNvPr>
          <p:cNvSpPr/>
          <p:nvPr/>
        </p:nvSpPr>
        <p:spPr>
          <a:xfrm>
            <a:off x="1201182" y="411510"/>
            <a:ext cx="3226802" cy="22551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_tradnl" sz="1400" b="1" dirty="0">
                <a:solidFill>
                  <a:schemeClr val="tx1"/>
                </a:solidFill>
              </a:rPr>
              <a:t>NO (77.3%)</a:t>
            </a:r>
            <a:endParaRPr lang="es-ES_tradnl" b="1" dirty="0">
              <a:solidFill>
                <a:schemeClr val="tx1"/>
              </a:solidFill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B39FACC0-738E-C153-ACB1-66D073A021F3}"/>
              </a:ext>
            </a:extLst>
          </p:cNvPr>
          <p:cNvSpPr/>
          <p:nvPr/>
        </p:nvSpPr>
        <p:spPr>
          <a:xfrm>
            <a:off x="1201182" y="685060"/>
            <a:ext cx="1066562" cy="24000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_tradnl" sz="1000" b="1" dirty="0">
                <a:solidFill>
                  <a:schemeClr val="tx1"/>
                </a:solidFill>
              </a:rPr>
              <a:t>SÍ (22.7%)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5A7747A7-60BA-27A2-E78F-C42CE16B81C8}"/>
              </a:ext>
            </a:extLst>
          </p:cNvPr>
          <p:cNvSpPr/>
          <p:nvPr/>
        </p:nvSpPr>
        <p:spPr>
          <a:xfrm>
            <a:off x="1201182" y="973098"/>
            <a:ext cx="562506" cy="11888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_tradnl" sz="600" dirty="0">
                <a:solidFill>
                  <a:schemeClr val="tx1"/>
                </a:solidFill>
              </a:rPr>
              <a:t>9.1%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3058BA16-0F48-97A9-C25F-608812AACFA1}"/>
              </a:ext>
            </a:extLst>
          </p:cNvPr>
          <p:cNvSpPr/>
          <p:nvPr/>
        </p:nvSpPr>
        <p:spPr>
          <a:xfrm>
            <a:off x="1201182" y="1119491"/>
            <a:ext cx="562506" cy="13482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_tradnl" sz="600" dirty="0">
                <a:solidFill>
                  <a:schemeClr val="tx1"/>
                </a:solidFill>
              </a:rPr>
              <a:t>9.1%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211C6329-01C8-A6FD-823F-0EF8E7EAF5BF}"/>
              </a:ext>
            </a:extLst>
          </p:cNvPr>
          <p:cNvSpPr/>
          <p:nvPr/>
        </p:nvSpPr>
        <p:spPr>
          <a:xfrm>
            <a:off x="1201181" y="1286408"/>
            <a:ext cx="339119" cy="12880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_tradnl" sz="600" dirty="0">
                <a:solidFill>
                  <a:schemeClr val="tx1"/>
                </a:solidFill>
              </a:rPr>
              <a:t>4.5%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A7998169-5231-4786-B55C-D76EF54606B3}"/>
              </a:ext>
            </a:extLst>
          </p:cNvPr>
          <p:cNvSpPr txBox="1"/>
          <p:nvPr/>
        </p:nvSpPr>
        <p:spPr>
          <a:xfrm>
            <a:off x="1740960" y="925062"/>
            <a:ext cx="67839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800" dirty="0"/>
              <a:t>Hemorragia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E8ED031D-EC73-7E8C-DC2F-DB15F4A4E488}"/>
              </a:ext>
            </a:extLst>
          </p:cNvPr>
          <p:cNvSpPr txBox="1"/>
          <p:nvPr/>
        </p:nvSpPr>
        <p:spPr>
          <a:xfrm>
            <a:off x="1744799" y="1100250"/>
            <a:ext cx="64312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800" dirty="0"/>
              <a:t>Fuga aérea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FC356458-76A7-9553-3BC6-019C94732BE6}"/>
              </a:ext>
            </a:extLst>
          </p:cNvPr>
          <p:cNvSpPr txBox="1"/>
          <p:nvPr/>
        </p:nvSpPr>
        <p:spPr>
          <a:xfrm>
            <a:off x="1734463" y="1265574"/>
            <a:ext cx="205376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800" dirty="0"/>
              <a:t>Mala tolerancia a la ventilación unipulmonar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964FE018-0786-9C06-9403-1CBD2C992328}"/>
              </a:ext>
            </a:extLst>
          </p:cNvPr>
          <p:cNvSpPr/>
          <p:nvPr/>
        </p:nvSpPr>
        <p:spPr>
          <a:xfrm>
            <a:off x="5215390" y="411510"/>
            <a:ext cx="3696400" cy="22551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_tradnl" sz="1400" b="1" dirty="0">
                <a:solidFill>
                  <a:schemeClr val="tx1"/>
                </a:solidFill>
              </a:rPr>
              <a:t>NO (86.4%)</a:t>
            </a:r>
            <a:endParaRPr lang="es-ES_tradnl" b="1" dirty="0">
              <a:solidFill>
                <a:schemeClr val="tx1"/>
              </a:solidFill>
            </a:endParaRP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B29161E2-76A5-99C5-6E11-770673EFC32B}"/>
              </a:ext>
            </a:extLst>
          </p:cNvPr>
          <p:cNvSpPr/>
          <p:nvPr/>
        </p:nvSpPr>
        <p:spPr>
          <a:xfrm>
            <a:off x="5215390" y="682450"/>
            <a:ext cx="721297" cy="24000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_tradnl" sz="1000" b="1" dirty="0">
                <a:solidFill>
                  <a:schemeClr val="tx1"/>
                </a:solidFill>
              </a:rPr>
              <a:t>SÍ (13.6%)</a:t>
            </a: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351AA075-93C5-F1C2-F21D-6EDFB0BA18E2}"/>
              </a:ext>
            </a:extLst>
          </p:cNvPr>
          <p:cNvSpPr/>
          <p:nvPr/>
        </p:nvSpPr>
        <p:spPr>
          <a:xfrm>
            <a:off x="5236919" y="971449"/>
            <a:ext cx="339119" cy="12880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_tradnl" sz="600" dirty="0">
                <a:solidFill>
                  <a:schemeClr val="tx1"/>
                </a:solidFill>
              </a:rPr>
              <a:t>4.5%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46472CD3-D05E-2287-6A5D-58E42EB2BD38}"/>
              </a:ext>
            </a:extLst>
          </p:cNvPr>
          <p:cNvSpPr/>
          <p:nvPr/>
        </p:nvSpPr>
        <p:spPr>
          <a:xfrm>
            <a:off x="5236919" y="1308443"/>
            <a:ext cx="339119" cy="12880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_tradnl" sz="600" dirty="0">
                <a:solidFill>
                  <a:schemeClr val="tx1"/>
                </a:solidFill>
              </a:rPr>
              <a:t>4.5%</a:t>
            </a: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A28183C2-DAA8-CF15-4033-B54DADA7A76A}"/>
              </a:ext>
            </a:extLst>
          </p:cNvPr>
          <p:cNvSpPr/>
          <p:nvPr/>
        </p:nvSpPr>
        <p:spPr>
          <a:xfrm>
            <a:off x="5236919" y="1149936"/>
            <a:ext cx="339119" cy="12880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_tradnl" sz="600" dirty="0">
                <a:solidFill>
                  <a:schemeClr val="tx1"/>
                </a:solidFill>
              </a:rPr>
              <a:t>4.5%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58821B01-5E12-9E6F-FD0A-2984B872A18F}"/>
              </a:ext>
            </a:extLst>
          </p:cNvPr>
          <p:cNvSpPr txBox="1"/>
          <p:nvPr/>
        </p:nvSpPr>
        <p:spPr>
          <a:xfrm>
            <a:off x="5574713" y="946677"/>
            <a:ext cx="145584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800" dirty="0"/>
              <a:t>Hemotórax diferido (a las 72h)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97EA0D4D-DA23-EB02-CBD4-3B09E9FD6D6D}"/>
              </a:ext>
            </a:extLst>
          </p:cNvPr>
          <p:cNvSpPr txBox="1"/>
          <p:nvPr/>
        </p:nvSpPr>
        <p:spPr>
          <a:xfrm>
            <a:off x="5578302" y="1105079"/>
            <a:ext cx="219002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800" dirty="0"/>
              <a:t>Shock hemorrágico </a:t>
            </a:r>
            <a:r>
              <a:rPr lang="es-ES_tradnl" sz="800" dirty="0">
                <a:sym typeface="Wingdings" pitchFamily="2" charset="2"/>
              </a:rPr>
              <a:t> </a:t>
            </a:r>
            <a:r>
              <a:rPr lang="es-ES_tradnl" sz="800" dirty="0"/>
              <a:t>reintervención quirúrgica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E8F75CC4-186E-3DD6-8A73-811C4190B985}"/>
              </a:ext>
            </a:extLst>
          </p:cNvPr>
          <p:cNvSpPr txBox="1"/>
          <p:nvPr/>
        </p:nvSpPr>
        <p:spPr>
          <a:xfrm>
            <a:off x="5561936" y="1259886"/>
            <a:ext cx="200567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800" dirty="0"/>
              <a:t>Inestabilidad hemodinámica (primeras 24h)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2E9CCD1D-D06A-51B4-E6D2-3140ACD315CB}"/>
              </a:ext>
            </a:extLst>
          </p:cNvPr>
          <p:cNvSpPr txBox="1"/>
          <p:nvPr/>
        </p:nvSpPr>
        <p:spPr>
          <a:xfrm>
            <a:off x="1074395" y="1617652"/>
            <a:ext cx="3961478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algn="just" fontAlgn="base">
              <a:buFont typeface="Arial" panose="020B0604020202020204" pitchFamily="34" charset="0"/>
              <a:buChar char="•"/>
            </a:pPr>
            <a:r>
              <a:rPr lang="es-ES" sz="1100" dirty="0"/>
              <a:t>Promedio tamaño tumoral: 11,6 cm (rango: 3,9-24,5 cm)</a:t>
            </a:r>
          </a:p>
          <a:p>
            <a:pPr marL="171450" indent="-171450" algn="just" fontAlgn="base">
              <a:buFont typeface="Arial" panose="020B0604020202020204" pitchFamily="34" charset="0"/>
              <a:buChar char="•"/>
            </a:pPr>
            <a:r>
              <a:rPr lang="es-ES" sz="1100" dirty="0"/>
              <a:t>N=7 considerados gigantes (&gt; 15 cm)</a:t>
            </a:r>
          </a:p>
          <a:p>
            <a:pPr marL="171450" indent="-171450" algn="just" fontAlgn="base">
              <a:buFont typeface="Arial" panose="020B0604020202020204" pitchFamily="34" charset="0"/>
              <a:buChar char="•"/>
            </a:pPr>
            <a:r>
              <a:rPr lang="es-ES" sz="1100" dirty="0"/>
              <a:t>Localización: 77.3% pleura visceral</a:t>
            </a:r>
          </a:p>
        </p:txBody>
      </p:sp>
      <p:graphicFrame>
        <p:nvGraphicFramePr>
          <p:cNvPr id="33" name="Tabla 32">
            <a:extLst>
              <a:ext uri="{FF2B5EF4-FFF2-40B4-BE49-F238E27FC236}">
                <a16:creationId xmlns:a16="http://schemas.microsoft.com/office/drawing/2014/main" id="{6AC16599-EB63-E93A-9B06-A61BBBBAED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8560313"/>
              </p:ext>
            </p:extLst>
          </p:nvPr>
        </p:nvGraphicFramePr>
        <p:xfrm>
          <a:off x="1534604" y="2260171"/>
          <a:ext cx="2304256" cy="93726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320024">
                  <a:extLst>
                    <a:ext uri="{9D8B030D-6E8A-4147-A177-3AD203B41FA5}">
                      <a16:colId xmlns:a16="http://schemas.microsoft.com/office/drawing/2014/main" val="4136825908"/>
                    </a:ext>
                  </a:extLst>
                </a:gridCol>
                <a:gridCol w="984232">
                  <a:extLst>
                    <a:ext uri="{9D8B030D-6E8A-4147-A177-3AD203B41FA5}">
                      <a16:colId xmlns:a16="http://schemas.microsoft.com/office/drawing/2014/main" val="4007214964"/>
                    </a:ext>
                  </a:extLst>
                </a:gridCol>
              </a:tblGrid>
              <a:tr h="228402">
                <a:tc gridSpan="2">
                  <a:txBody>
                    <a:bodyPr/>
                    <a:lstStyle/>
                    <a:p>
                      <a:pPr algn="ctr"/>
                      <a:r>
                        <a:rPr lang="es-ES_tradnl" sz="1050" dirty="0"/>
                        <a:t>INMUNOHISTOQUÍMICA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_trad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998082"/>
                  </a:ext>
                </a:extLst>
              </a:tr>
              <a:tr h="214966">
                <a:tc>
                  <a:txBody>
                    <a:bodyPr/>
                    <a:lstStyle/>
                    <a:p>
                      <a:pPr algn="ctr"/>
                      <a:r>
                        <a:rPr lang="es-ES_tradnl" sz="900" dirty="0"/>
                        <a:t>CD34 (+)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900" dirty="0"/>
                        <a:t>94.7%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7662872"/>
                  </a:ext>
                </a:extLst>
              </a:tr>
              <a:tr h="214966">
                <a:tc>
                  <a:txBody>
                    <a:bodyPr/>
                    <a:lstStyle/>
                    <a:p>
                      <a:pPr algn="ctr"/>
                      <a:r>
                        <a:rPr lang="es-ES_tradnl" sz="900" dirty="0"/>
                        <a:t>CD34 (-)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900" dirty="0"/>
                        <a:t>5.3%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8375025"/>
                  </a:ext>
                </a:extLst>
              </a:tr>
              <a:tr h="214966">
                <a:tc>
                  <a:txBody>
                    <a:bodyPr/>
                    <a:lstStyle/>
                    <a:p>
                      <a:pPr algn="ctr"/>
                      <a:r>
                        <a:rPr lang="es-ES_tradnl" sz="900" dirty="0" err="1"/>
                        <a:t>Pancitoqueratinas</a:t>
                      </a:r>
                      <a:r>
                        <a:rPr lang="es-ES_tradnl" sz="900" dirty="0"/>
                        <a:t> (-)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900" dirty="0"/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8313275"/>
                  </a:ext>
                </a:extLst>
              </a:tr>
            </a:tbl>
          </a:graphicData>
        </a:graphic>
      </p:graphicFrame>
      <p:sp>
        <p:nvSpPr>
          <p:cNvPr id="34" name="Corchete izquierdo 33">
            <a:extLst>
              <a:ext uri="{FF2B5EF4-FFF2-40B4-BE49-F238E27FC236}">
                <a16:creationId xmlns:a16="http://schemas.microsoft.com/office/drawing/2014/main" id="{9E543D1B-8256-9623-F969-FE94DC4A1CBF}"/>
              </a:ext>
            </a:extLst>
          </p:cNvPr>
          <p:cNvSpPr/>
          <p:nvPr/>
        </p:nvSpPr>
        <p:spPr>
          <a:xfrm>
            <a:off x="971600" y="1617652"/>
            <a:ext cx="229581" cy="1613438"/>
          </a:xfrm>
          <a:prstGeom prst="leftBrace">
            <a:avLst/>
          </a:prstGeom>
          <a:ln w="9525">
            <a:solidFill>
              <a:srgbClr val="9D540D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D39BBD1C-0F41-0E8B-656E-2D05DE96334D}"/>
              </a:ext>
            </a:extLst>
          </p:cNvPr>
          <p:cNvSpPr txBox="1"/>
          <p:nvPr/>
        </p:nvSpPr>
        <p:spPr>
          <a:xfrm>
            <a:off x="106582" y="2176085"/>
            <a:ext cx="93929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_tradnl" sz="1200" b="1" i="1" u="sng" dirty="0"/>
              <a:t>Anatomía </a:t>
            </a:r>
          </a:p>
          <a:p>
            <a:pPr algn="ctr"/>
            <a:r>
              <a:rPr lang="es-ES_tradnl" sz="1200" b="1" i="1" u="sng" dirty="0"/>
              <a:t>patológica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200DE188-64A2-07F7-7000-895EB0A3E44F}"/>
              </a:ext>
            </a:extLst>
          </p:cNvPr>
          <p:cNvSpPr txBox="1"/>
          <p:nvPr/>
        </p:nvSpPr>
        <p:spPr>
          <a:xfrm>
            <a:off x="6621917" y="1808630"/>
            <a:ext cx="2329245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s-ES" sz="1100" kern="0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La mediana de la  estancia hospitalaria se situó entre 1 y 3 días (n= 15 pacientes). </a:t>
            </a:r>
          </a:p>
          <a:p>
            <a:pPr algn="just">
              <a:buNone/>
            </a:pPr>
            <a:endParaRPr lang="es-ES" sz="1100" kern="0" dirty="0">
              <a:solidFill>
                <a:srgbClr val="000000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es-ES" sz="1100" kern="0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La supervivencia global fue del 100% y se documentó un caso de triple recurrencia  durante el seguimiento. </a:t>
            </a:r>
            <a:endParaRPr lang="es-ES" sz="1100" kern="100" dirty="0">
              <a:effectLst/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3" name="Imagen 42" descr="Una tela de color azul&#10;&#10;El contenido generado por IA puede ser incorrecto.">
            <a:extLst>
              <a:ext uri="{FF2B5EF4-FFF2-40B4-BE49-F238E27FC236}">
                <a16:creationId xmlns:a16="http://schemas.microsoft.com/office/drawing/2014/main" id="{2BBFA313-177A-6199-1872-FA7FE5DA78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3865" y="1582739"/>
            <a:ext cx="2155182" cy="1676242"/>
          </a:xfrm>
          <a:prstGeom prst="ellipse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</TotalTime>
  <Words>461</Words>
  <Application>Microsoft Macintosh PowerPoint</Application>
  <PresentationFormat>Presentación en pantalla (16:9)</PresentationFormat>
  <Paragraphs>98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Verdana</vt:lpstr>
      <vt:lpstr>Wingdings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Silvia Rodríguez Gutiérrez</cp:lastModifiedBy>
  <cp:revision>38</cp:revision>
  <dcterms:created xsi:type="dcterms:W3CDTF">2025-10-16T09:08:13Z</dcterms:created>
  <dcterms:modified xsi:type="dcterms:W3CDTF">2026-03-02T21:02:56Z</dcterms:modified>
</cp:coreProperties>
</file>