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DDBA"/>
    <a:srgbClr val="E1A850"/>
    <a:srgbClr val="E2A84F"/>
    <a:srgbClr val="BB710E"/>
    <a:srgbClr val="C15A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94CE98-D141-C84E-883C-C04730CF844D}" v="84" dt="2026-02-11T16:07:50.33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3355"/>
    <p:restoredTop sz="94722"/>
  </p:normalViewPr>
  <p:slideViewPr>
    <p:cSldViewPr>
      <p:cViewPr varScale="1">
        <p:scale>
          <a:sx n="116" d="100"/>
          <a:sy n="116" d="100"/>
        </p:scale>
        <p:origin x="1776" y="1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title>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95000"/>
                  <a:lumOff val="5000"/>
                </a:schemeClr>
              </a:solidFill>
              <a:latin typeface="+mn-lt"/>
              <a:ea typeface="+mn-ea"/>
              <a:cs typeface="+mn-cs"/>
            </a:defRPr>
          </a:pPr>
          <a:endParaRPr lang="es-ES"/>
        </a:p>
      </c:txPr>
    </c:title>
    <c:autoTitleDeleted val="0"/>
    <c:plotArea>
      <c:layout/>
      <c:pieChart>
        <c:varyColors val="1"/>
        <c:ser>
          <c:idx val="0"/>
          <c:order val="0"/>
          <c:tx>
            <c:strRef>
              <c:f>Hoja1!$B$1</c:f>
              <c:strCache>
                <c:ptCount val="1"/>
                <c:pt idx="0">
                  <c:v>SEXO</c:v>
                </c:pt>
              </c:strCache>
            </c:strRef>
          </c:tx>
          <c:dPt>
            <c:idx val="0"/>
            <c:bubble3D val="0"/>
            <c:spPr>
              <a:solidFill>
                <a:schemeClr val="accent6">
                  <a:tint val="77000"/>
                </a:schemeClr>
              </a:solidFill>
              <a:ln w="19050">
                <a:solidFill>
                  <a:schemeClr val="lt1"/>
                </a:solidFill>
              </a:ln>
              <a:effectLst/>
            </c:spPr>
            <c:extLst>
              <c:ext xmlns:c16="http://schemas.microsoft.com/office/drawing/2014/chart" uri="{C3380CC4-5D6E-409C-BE32-E72D297353CC}">
                <c16:uniqueId val="{00000001-B2E6-9C44-A9BA-3FEA9947076E}"/>
              </c:ext>
            </c:extLst>
          </c:dPt>
          <c:dPt>
            <c:idx val="1"/>
            <c:bubble3D val="0"/>
            <c:spPr>
              <a:solidFill>
                <a:schemeClr val="accent6">
                  <a:shade val="76000"/>
                </a:schemeClr>
              </a:solidFill>
              <a:ln w="19050">
                <a:solidFill>
                  <a:schemeClr val="lt1"/>
                </a:solidFill>
              </a:ln>
              <a:effectLst/>
            </c:spPr>
            <c:extLst>
              <c:ext xmlns:c16="http://schemas.microsoft.com/office/drawing/2014/chart" uri="{C3380CC4-5D6E-409C-BE32-E72D297353CC}">
                <c16:uniqueId val="{00000003-B2E6-9C44-A9BA-3FEA9947076E}"/>
              </c:ext>
            </c:extLst>
          </c:dPt>
          <c:cat>
            <c:strRef>
              <c:f>Hoja1!$A$2:$A$3</c:f>
              <c:strCache>
                <c:ptCount val="2"/>
                <c:pt idx="0">
                  <c:v>HOMBRES.</c:v>
                </c:pt>
                <c:pt idx="1">
                  <c:v>MUJERES.</c:v>
                </c:pt>
              </c:strCache>
            </c:strRef>
          </c:cat>
          <c:val>
            <c:numRef>
              <c:f>Hoja1!$B$2:$B$3</c:f>
              <c:numCache>
                <c:formatCode>General</c:formatCode>
                <c:ptCount val="2"/>
                <c:pt idx="0">
                  <c:v>46</c:v>
                </c:pt>
                <c:pt idx="1">
                  <c:v>34</c:v>
                </c:pt>
              </c:numCache>
            </c:numRef>
          </c:val>
          <c:extLst>
            <c:ext xmlns:c16="http://schemas.microsoft.com/office/drawing/2014/chart" uri="{C3380CC4-5D6E-409C-BE32-E72D297353CC}">
              <c16:uniqueId val="{00000004-B2E6-9C44-A9BA-3FEA9947076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a:solidFill>
            <a:schemeClr val="tx1">
              <a:lumMod val="95000"/>
              <a:lumOff val="5000"/>
            </a:schemeClr>
          </a:solidFill>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862" b="0" i="0" u="none" strike="noStrike" kern="1200" spc="0" baseline="0">
                <a:solidFill>
                  <a:schemeClr val="tx1">
                    <a:lumMod val="95000"/>
                    <a:lumOff val="5000"/>
                  </a:schemeClr>
                </a:solidFill>
                <a:latin typeface="+mn-lt"/>
                <a:ea typeface="+mn-ea"/>
                <a:cs typeface="Arial" panose="020B0604020202020204" pitchFamily="34" charset="0"/>
              </a:defRPr>
            </a:pPr>
            <a:r>
              <a:rPr lang="es-ES"/>
              <a:t>GRAVEDAD RADIOLÓGICA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95000"/>
                  <a:lumOff val="5000"/>
                </a:schemeClr>
              </a:solidFill>
              <a:latin typeface="+mn-lt"/>
              <a:ea typeface="+mn-ea"/>
              <a:cs typeface="Arial" panose="020B0604020202020204" pitchFamily="34" charset="0"/>
            </a:defRPr>
          </a:pPr>
          <a:endParaRPr lang="es-ES"/>
        </a:p>
      </c:txPr>
    </c:title>
    <c:autoTitleDeleted val="0"/>
    <c:plotArea>
      <c:layout/>
      <c:barChart>
        <c:barDir val="bar"/>
        <c:grouping val="clustered"/>
        <c:varyColors val="0"/>
        <c:ser>
          <c:idx val="0"/>
          <c:order val="0"/>
          <c:tx>
            <c:strRef>
              <c:f>Hoja1!$B$1</c:f>
              <c:strCache>
                <c:ptCount val="1"/>
                <c:pt idx="0">
                  <c:v>LEVE</c:v>
                </c:pt>
              </c:strCache>
            </c:strRef>
          </c:tx>
          <c:spPr>
            <a:solidFill>
              <a:schemeClr val="accent6">
                <a:tint val="65000"/>
              </a:schemeClr>
            </a:solidFill>
            <a:ln>
              <a:noFill/>
            </a:ln>
            <a:effectLst/>
          </c:spPr>
          <c:invertIfNegative val="0"/>
          <c:cat>
            <c:strRef>
              <c:f>Hoja1!$A$2:$A$3</c:f>
              <c:strCache>
                <c:ptCount val="2"/>
                <c:pt idx="0">
                  <c:v>WARRICK</c:v>
                </c:pt>
                <c:pt idx="1">
                  <c:v>BUDA</c:v>
                </c:pt>
              </c:strCache>
            </c:strRef>
          </c:cat>
          <c:val>
            <c:numRef>
              <c:f>Hoja1!$B$2:$B$3</c:f>
              <c:numCache>
                <c:formatCode>General</c:formatCode>
                <c:ptCount val="2"/>
                <c:pt idx="0">
                  <c:v>14</c:v>
                </c:pt>
                <c:pt idx="1">
                  <c:v>28</c:v>
                </c:pt>
              </c:numCache>
            </c:numRef>
          </c:val>
          <c:extLst>
            <c:ext xmlns:c16="http://schemas.microsoft.com/office/drawing/2014/chart" uri="{C3380CC4-5D6E-409C-BE32-E72D297353CC}">
              <c16:uniqueId val="{00000000-3CEA-EA45-BC94-93D31AD428FE}"/>
            </c:ext>
          </c:extLst>
        </c:ser>
        <c:ser>
          <c:idx val="1"/>
          <c:order val="1"/>
          <c:tx>
            <c:strRef>
              <c:f>Hoja1!$C$1</c:f>
              <c:strCache>
                <c:ptCount val="1"/>
                <c:pt idx="0">
                  <c:v>MODERADO</c:v>
                </c:pt>
              </c:strCache>
            </c:strRef>
          </c:tx>
          <c:spPr>
            <a:solidFill>
              <a:schemeClr val="accent6"/>
            </a:solidFill>
            <a:ln>
              <a:noFill/>
            </a:ln>
            <a:effectLst/>
          </c:spPr>
          <c:invertIfNegative val="0"/>
          <c:cat>
            <c:strRef>
              <c:f>Hoja1!$A$2:$A$3</c:f>
              <c:strCache>
                <c:ptCount val="2"/>
                <c:pt idx="0">
                  <c:v>WARRICK</c:v>
                </c:pt>
                <c:pt idx="1">
                  <c:v>BUDA</c:v>
                </c:pt>
              </c:strCache>
            </c:strRef>
          </c:cat>
          <c:val>
            <c:numRef>
              <c:f>Hoja1!$C$2:$C$3</c:f>
              <c:numCache>
                <c:formatCode>General</c:formatCode>
                <c:ptCount val="2"/>
                <c:pt idx="0">
                  <c:v>40</c:v>
                </c:pt>
                <c:pt idx="1">
                  <c:v>22</c:v>
                </c:pt>
              </c:numCache>
            </c:numRef>
          </c:val>
          <c:extLst>
            <c:ext xmlns:c16="http://schemas.microsoft.com/office/drawing/2014/chart" uri="{C3380CC4-5D6E-409C-BE32-E72D297353CC}">
              <c16:uniqueId val="{00000001-3CEA-EA45-BC94-93D31AD428FE}"/>
            </c:ext>
          </c:extLst>
        </c:ser>
        <c:ser>
          <c:idx val="2"/>
          <c:order val="2"/>
          <c:tx>
            <c:strRef>
              <c:f>Hoja1!$D$1</c:f>
              <c:strCache>
                <c:ptCount val="1"/>
                <c:pt idx="0">
                  <c:v>GRAVE</c:v>
                </c:pt>
              </c:strCache>
            </c:strRef>
          </c:tx>
          <c:spPr>
            <a:solidFill>
              <a:schemeClr val="accent6">
                <a:shade val="65000"/>
              </a:schemeClr>
            </a:solidFill>
            <a:ln>
              <a:noFill/>
            </a:ln>
            <a:effectLst/>
          </c:spPr>
          <c:invertIfNegative val="0"/>
          <c:cat>
            <c:strRef>
              <c:f>Hoja1!$A$2:$A$3</c:f>
              <c:strCache>
                <c:ptCount val="2"/>
                <c:pt idx="0">
                  <c:v>WARRICK</c:v>
                </c:pt>
                <c:pt idx="1">
                  <c:v>BUDA</c:v>
                </c:pt>
              </c:strCache>
            </c:strRef>
          </c:cat>
          <c:val>
            <c:numRef>
              <c:f>Hoja1!$D$2:$D$3</c:f>
              <c:numCache>
                <c:formatCode>General</c:formatCode>
                <c:ptCount val="2"/>
                <c:pt idx="0">
                  <c:v>26</c:v>
                </c:pt>
                <c:pt idx="1">
                  <c:v>30</c:v>
                </c:pt>
              </c:numCache>
            </c:numRef>
          </c:val>
          <c:extLst>
            <c:ext xmlns:c16="http://schemas.microsoft.com/office/drawing/2014/chart" uri="{C3380CC4-5D6E-409C-BE32-E72D297353CC}">
              <c16:uniqueId val="{00000002-3CEA-EA45-BC94-93D31AD428FE}"/>
            </c:ext>
          </c:extLst>
        </c:ser>
        <c:dLbls>
          <c:showLegendKey val="0"/>
          <c:showVal val="0"/>
          <c:showCatName val="0"/>
          <c:showSerName val="0"/>
          <c:showPercent val="0"/>
          <c:showBubbleSize val="0"/>
        </c:dLbls>
        <c:gapWidth val="219"/>
        <c:axId val="2030424703"/>
        <c:axId val="2030208815"/>
      </c:barChart>
      <c:catAx>
        <c:axId val="2030424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95000"/>
                    <a:lumOff val="5000"/>
                  </a:schemeClr>
                </a:solidFill>
                <a:latin typeface="+mn-lt"/>
                <a:ea typeface="+mn-ea"/>
                <a:cs typeface="Arial" panose="020B0604020202020204" pitchFamily="34" charset="0"/>
              </a:defRPr>
            </a:pPr>
            <a:endParaRPr lang="es-ES"/>
          </a:p>
        </c:txPr>
        <c:crossAx val="2030208815"/>
        <c:crosses val="autoZero"/>
        <c:auto val="1"/>
        <c:lblAlgn val="ctr"/>
        <c:lblOffset val="100"/>
        <c:noMultiLvlLbl val="0"/>
      </c:catAx>
      <c:valAx>
        <c:axId val="203020881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95000"/>
                    <a:lumOff val="5000"/>
                  </a:schemeClr>
                </a:solidFill>
                <a:latin typeface="+mn-lt"/>
                <a:ea typeface="+mn-ea"/>
                <a:cs typeface="Arial" panose="020B0604020202020204" pitchFamily="34" charset="0"/>
              </a:defRPr>
            </a:pPr>
            <a:endParaRPr lang="es-ES"/>
          </a:p>
        </c:txPr>
        <c:crossAx val="20304247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95000"/>
                  <a:lumOff val="5000"/>
                </a:schemeClr>
              </a:solidFill>
              <a:latin typeface="+mn-lt"/>
              <a:ea typeface="+mn-ea"/>
              <a:cs typeface="Arial" panose="020B0604020202020204" pitchFamily="34" charset="0"/>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lumMod val="95000"/>
              <a:lumOff val="5000"/>
            </a:schemeClr>
          </a:solidFill>
          <a:latin typeface="+mn-lt"/>
          <a:cs typeface="Arial" panose="020B0604020202020204" pitchFamily="34" charset="0"/>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6">
  <a:schemeClr val="accent6"/>
</cs:colorStyle>
</file>

<file path=ppt/charts/colors2.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11/2/26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11/2/26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C9F645C-5FE5-3145-2279-49BC719904FC}"/>
              </a:ext>
            </a:extLst>
          </p:cNvPr>
          <p:cNvSpPr txBox="1">
            <a:spLocks noChangeArrowheads="1"/>
          </p:cNvSpPr>
          <p:nvPr/>
        </p:nvSpPr>
        <p:spPr bwMode="auto">
          <a:xfrm>
            <a:off x="1043608" y="195486"/>
            <a:ext cx="825758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ca-ES" altLang="es-ES" sz="1400" b="1" dirty="0">
                <a:latin typeface="Arial" panose="020B0604020202020204" pitchFamily="34" charset="0"/>
                <a:ea typeface="Helvetica Neue Condensed" panose="02000503000000020004" pitchFamily="2" charset="0"/>
                <a:cs typeface="Arial" panose="020B0604020202020204" pitchFamily="34" charset="0"/>
              </a:rPr>
              <a:t>UTILIDAD DE LA ECOGRAFIA PULMONAR EN PATOLOGIA INTERSTICIAL. EXPERIENCIA DE UN HOSPITAL DE TERCER NIVEL.</a:t>
            </a:r>
          </a:p>
          <a:p>
            <a:pPr algn="ctr"/>
            <a:r>
              <a:rPr lang="ca-ES" altLang="es-ES" sz="1100" dirty="0">
                <a:latin typeface="Arial" panose="020B0604020202020204" pitchFamily="34" charset="0"/>
                <a:ea typeface="Helvetica Neue Condensed" panose="02000503000000020004" pitchFamily="2" charset="0"/>
                <a:cs typeface="Arial" panose="020B0604020202020204" pitchFamily="34" charset="0"/>
              </a:rPr>
              <a:t>M. García García, C. Torres Luque, E. </a:t>
            </a:r>
            <a:r>
              <a:rPr lang="ca-ES" altLang="es-ES" sz="1100" dirty="0" err="1">
                <a:latin typeface="Arial" panose="020B0604020202020204" pitchFamily="34" charset="0"/>
                <a:ea typeface="Helvetica Neue Condensed" panose="02000503000000020004" pitchFamily="2" charset="0"/>
                <a:cs typeface="Arial" panose="020B0604020202020204" pitchFamily="34" charset="0"/>
              </a:rPr>
              <a:t>Salcedo</a:t>
            </a:r>
            <a:r>
              <a:rPr lang="ca-ES" altLang="es-ES" sz="1100" dirty="0">
                <a:latin typeface="Arial" panose="020B0604020202020204" pitchFamily="34" charset="0"/>
                <a:ea typeface="Helvetica Neue Condensed" panose="02000503000000020004" pitchFamily="2" charset="0"/>
                <a:cs typeface="Arial" panose="020B0604020202020204" pitchFamily="34" charset="0"/>
              </a:rPr>
              <a:t> </a:t>
            </a:r>
            <a:r>
              <a:rPr lang="ca-ES" altLang="es-ES" sz="1100" dirty="0" err="1">
                <a:latin typeface="Arial" panose="020B0604020202020204" pitchFamily="34" charset="0"/>
                <a:ea typeface="Helvetica Neue Condensed" panose="02000503000000020004" pitchFamily="2" charset="0"/>
                <a:cs typeface="Arial" panose="020B0604020202020204" pitchFamily="34" charset="0"/>
              </a:rPr>
              <a:t>Lobera</a:t>
            </a:r>
            <a:r>
              <a:rPr lang="ca-ES" altLang="es-ES" sz="1100" dirty="0">
                <a:latin typeface="Arial" panose="020B0604020202020204" pitchFamily="34" charset="0"/>
                <a:ea typeface="Helvetica Neue Condensed" panose="02000503000000020004" pitchFamily="2" charset="0"/>
                <a:cs typeface="Arial" panose="020B0604020202020204" pitchFamily="34" charset="0"/>
              </a:rPr>
              <a:t>. </a:t>
            </a:r>
          </a:p>
          <a:p>
            <a:pPr algn="ctr"/>
            <a:r>
              <a:rPr lang="ca-ES" altLang="es-ES" sz="1100" dirty="0">
                <a:latin typeface="Arial" panose="020B0604020202020204" pitchFamily="34" charset="0"/>
                <a:ea typeface="Helvetica Neue Condensed" panose="02000503000000020004" pitchFamily="2" charset="0"/>
                <a:cs typeface="Arial" panose="020B0604020202020204" pitchFamily="34" charset="0"/>
              </a:rPr>
              <a:t>Servicio de </a:t>
            </a:r>
            <a:r>
              <a:rPr lang="ca-ES" altLang="es-ES" sz="1100" dirty="0" err="1">
                <a:latin typeface="Arial" panose="020B0604020202020204" pitchFamily="34" charset="0"/>
                <a:ea typeface="Helvetica Neue Condensed" panose="02000503000000020004" pitchFamily="2" charset="0"/>
                <a:cs typeface="Arial" panose="020B0604020202020204" pitchFamily="34" charset="0"/>
              </a:rPr>
              <a:t>Neumología</a:t>
            </a:r>
            <a:r>
              <a:rPr lang="ca-ES" altLang="es-ES" sz="1100" dirty="0">
                <a:latin typeface="Arial" panose="020B0604020202020204" pitchFamily="34" charset="0"/>
                <a:ea typeface="Helvetica Neue Condensed" panose="02000503000000020004" pitchFamily="2" charset="0"/>
                <a:cs typeface="Arial" panose="020B0604020202020204" pitchFamily="34" charset="0"/>
              </a:rPr>
              <a:t>. Hospital Regional </a:t>
            </a:r>
            <a:r>
              <a:rPr lang="ca-ES" altLang="es-ES" sz="1100" dirty="0" err="1">
                <a:latin typeface="Arial" panose="020B0604020202020204" pitchFamily="34" charset="0"/>
                <a:ea typeface="Helvetica Neue Condensed" panose="02000503000000020004" pitchFamily="2" charset="0"/>
                <a:cs typeface="Arial" panose="020B0604020202020204" pitchFamily="34" charset="0"/>
              </a:rPr>
              <a:t>Universitario</a:t>
            </a:r>
            <a:r>
              <a:rPr lang="ca-ES" altLang="es-ES" sz="1100" dirty="0">
                <a:latin typeface="Arial" panose="020B0604020202020204" pitchFamily="34" charset="0"/>
                <a:ea typeface="Helvetica Neue Condensed" panose="02000503000000020004" pitchFamily="2" charset="0"/>
                <a:cs typeface="Arial" panose="020B0604020202020204" pitchFamily="34" charset="0"/>
              </a:rPr>
              <a:t> de Málaga. </a:t>
            </a:r>
          </a:p>
        </p:txBody>
      </p:sp>
      <p:sp>
        <p:nvSpPr>
          <p:cNvPr id="4" name="CuadroTexto 3">
            <a:extLst>
              <a:ext uri="{FF2B5EF4-FFF2-40B4-BE49-F238E27FC236}">
                <a16:creationId xmlns:a16="http://schemas.microsoft.com/office/drawing/2014/main" id="{097FD0D8-A87E-1F88-77A6-4DADCC410FA0}"/>
              </a:ext>
            </a:extLst>
          </p:cNvPr>
          <p:cNvSpPr txBox="1"/>
          <p:nvPr/>
        </p:nvSpPr>
        <p:spPr>
          <a:xfrm>
            <a:off x="146139" y="1189701"/>
            <a:ext cx="8892988" cy="1714637"/>
          </a:xfrm>
          <a:prstGeom prst="rect">
            <a:avLst/>
          </a:prstGeom>
          <a:noFill/>
          <a:ln w="15875">
            <a:solidFill>
              <a:srgbClr val="BB710E"/>
            </a:solidFill>
          </a:ln>
        </p:spPr>
        <p:txBody>
          <a:bodyPr wrap="square" rtlCol="0">
            <a:spAutoFit/>
          </a:bodyPr>
          <a:lstStyle/>
          <a:p>
            <a:pPr algn="just">
              <a:lnSpc>
                <a:spcPts val="1620"/>
              </a:lnSpc>
            </a:pPr>
            <a:r>
              <a:rPr lang="es-ES" sz="1100" b="1" dirty="0">
                <a:latin typeface="Arial" panose="020B0604020202020204" pitchFamily="34" charset="0"/>
                <a:cs typeface="Arial" panose="020B0604020202020204" pitchFamily="34" charset="0"/>
              </a:rPr>
              <a:t>INTRODUCCIÓN</a:t>
            </a:r>
          </a:p>
          <a:p>
            <a:pPr algn="just">
              <a:lnSpc>
                <a:spcPts val="1620"/>
              </a:lnSpc>
            </a:pPr>
            <a:endParaRPr lang="es-ES" sz="1100" dirty="0">
              <a:latin typeface="Arial" panose="020B0604020202020204" pitchFamily="34" charset="0"/>
              <a:cs typeface="Arial" panose="020B0604020202020204" pitchFamily="34" charset="0"/>
            </a:endParaRPr>
          </a:p>
          <a:p>
            <a:pPr algn="just">
              <a:lnSpc>
                <a:spcPts val="1620"/>
              </a:lnSpc>
            </a:pPr>
            <a:r>
              <a:rPr lang="es-ES" sz="1100" b="0" i="0" u="none" strike="noStrike" dirty="0">
                <a:solidFill>
                  <a:srgbClr val="000000"/>
                </a:solidFill>
                <a:effectLst/>
                <a:latin typeface="Arial" panose="020B0604020202020204" pitchFamily="34" charset="0"/>
                <a:cs typeface="Arial" panose="020B0604020202020204" pitchFamily="34" charset="0"/>
              </a:rPr>
              <a:t>La enfermedad pulmonar intersticial difusa (EPID) constituye un conjunto heterogéneo de entidades patológicas. La tomografía computarizada (TC) de tórax es la técnica de referencia para su evaluación, aunque su uso presenta limitaciones; por lo que se están explorando técnicas, como la ecografía pulmonar, para el cribado y seguimiento de estos pacientes. </a:t>
            </a:r>
          </a:p>
          <a:p>
            <a:pPr algn="just">
              <a:lnSpc>
                <a:spcPts val="1620"/>
              </a:lnSpc>
            </a:pPr>
            <a:endParaRPr lang="es-ES" sz="1100" dirty="0">
              <a:solidFill>
                <a:srgbClr val="000000"/>
              </a:solidFill>
              <a:latin typeface="Arial" panose="020B0604020202020204" pitchFamily="34" charset="0"/>
              <a:cs typeface="Arial" panose="020B0604020202020204" pitchFamily="34" charset="0"/>
            </a:endParaRPr>
          </a:p>
          <a:p>
            <a:pPr algn="just">
              <a:lnSpc>
                <a:spcPts val="1620"/>
              </a:lnSpc>
            </a:pPr>
            <a:r>
              <a:rPr lang="es-ES" sz="1100" b="0" i="0" u="none" strike="noStrike" dirty="0">
                <a:solidFill>
                  <a:srgbClr val="000000"/>
                </a:solidFill>
                <a:effectLst/>
                <a:latin typeface="Arial" panose="020B0604020202020204" pitchFamily="34" charset="0"/>
                <a:cs typeface="Arial" panose="020B0604020202020204" pitchFamily="34" charset="0"/>
              </a:rPr>
              <a:t>El objetivo de este estudio fue analizar las primeras 80 exploraciones ecográficas realizadas en pacientes con patología intersticial en nuestra unidad. </a:t>
            </a:r>
          </a:p>
        </p:txBody>
      </p:sp>
      <p:sp>
        <p:nvSpPr>
          <p:cNvPr id="5" name="CuadroTexto 4">
            <a:extLst>
              <a:ext uri="{FF2B5EF4-FFF2-40B4-BE49-F238E27FC236}">
                <a16:creationId xmlns:a16="http://schemas.microsoft.com/office/drawing/2014/main" id="{9E6255A4-2F55-FAF3-B5F7-E28B748A4BC6}"/>
              </a:ext>
            </a:extLst>
          </p:cNvPr>
          <p:cNvSpPr txBox="1"/>
          <p:nvPr/>
        </p:nvSpPr>
        <p:spPr>
          <a:xfrm>
            <a:off x="146138" y="3039016"/>
            <a:ext cx="3345741" cy="1714637"/>
          </a:xfrm>
          <a:prstGeom prst="rect">
            <a:avLst/>
          </a:prstGeom>
          <a:noFill/>
          <a:ln w="15875">
            <a:solidFill>
              <a:srgbClr val="BB710E"/>
            </a:solidFill>
          </a:ln>
        </p:spPr>
        <p:txBody>
          <a:bodyPr wrap="square" rtlCol="0">
            <a:spAutoFit/>
          </a:bodyPr>
          <a:lstStyle/>
          <a:p>
            <a:pPr algn="just">
              <a:lnSpc>
                <a:spcPts val="1600"/>
              </a:lnSpc>
            </a:pPr>
            <a:r>
              <a:rPr lang="es-ES" sz="1100" b="1" dirty="0">
                <a:latin typeface="Arial" panose="020B0604020202020204" pitchFamily="34" charset="0"/>
                <a:cs typeface="Arial" panose="020B0604020202020204" pitchFamily="34" charset="0"/>
              </a:rPr>
              <a:t>METODOLOGÍA</a:t>
            </a:r>
          </a:p>
          <a:p>
            <a:pPr algn="just">
              <a:lnSpc>
                <a:spcPts val="1600"/>
              </a:lnSpc>
            </a:pPr>
            <a:endParaRPr lang="es-ES" sz="1100" dirty="0">
              <a:latin typeface="Arial" panose="020B0604020202020204" pitchFamily="34" charset="0"/>
              <a:cs typeface="Arial" panose="020B0604020202020204" pitchFamily="34" charset="0"/>
            </a:endParaRPr>
          </a:p>
          <a:p>
            <a:pPr algn="just">
              <a:lnSpc>
                <a:spcPts val="1600"/>
              </a:lnSpc>
            </a:pPr>
            <a:r>
              <a:rPr lang="es-ES" sz="1100" b="0" i="0" u="none" strike="noStrike" dirty="0">
                <a:solidFill>
                  <a:srgbClr val="000000"/>
                </a:solidFill>
                <a:effectLst/>
                <a:latin typeface="Arial" panose="020B0604020202020204" pitchFamily="34" charset="0"/>
                <a:cs typeface="Arial" panose="020B0604020202020204" pitchFamily="34" charset="0"/>
              </a:rPr>
              <a:t>Estudio descriptivo de 80 pacientes que fueron derivados desde la consulta monográfica durante 2 años. Se recogieron datos sobre pruebas funcionales respiratorias, hallazgos radiológicos mediante TC de tórax y resultados de la ecografía pulmonar. </a:t>
            </a:r>
          </a:p>
        </p:txBody>
      </p:sp>
      <p:graphicFrame>
        <p:nvGraphicFramePr>
          <p:cNvPr id="8" name="Tabla 7">
            <a:extLst>
              <a:ext uri="{FF2B5EF4-FFF2-40B4-BE49-F238E27FC236}">
                <a16:creationId xmlns:a16="http://schemas.microsoft.com/office/drawing/2014/main" id="{477CAEBC-EA24-C478-E815-724707B693BA}"/>
              </a:ext>
            </a:extLst>
          </p:cNvPr>
          <p:cNvGraphicFramePr>
            <a:graphicFrameLocks noGrp="1"/>
          </p:cNvGraphicFramePr>
          <p:nvPr>
            <p:extLst>
              <p:ext uri="{D42A27DB-BD31-4B8C-83A1-F6EECF244321}">
                <p14:modId xmlns:p14="http://schemas.microsoft.com/office/powerpoint/2010/main" val="3221962041"/>
              </p:ext>
            </p:extLst>
          </p:nvPr>
        </p:nvGraphicFramePr>
        <p:xfrm>
          <a:off x="5436096" y="2975224"/>
          <a:ext cx="3561766" cy="2033992"/>
        </p:xfrm>
        <a:graphic>
          <a:graphicData uri="http://schemas.openxmlformats.org/drawingml/2006/table">
            <a:tbl>
              <a:tblPr firstRow="1" firstCol="1" bandRow="1">
                <a:tableStyleId>{2D5ABB26-0587-4C30-8999-92F81FD0307C}</a:tableStyleId>
              </a:tblPr>
              <a:tblGrid>
                <a:gridCol w="1780883">
                  <a:extLst>
                    <a:ext uri="{9D8B030D-6E8A-4147-A177-3AD203B41FA5}">
                      <a16:colId xmlns:a16="http://schemas.microsoft.com/office/drawing/2014/main" val="3108592076"/>
                    </a:ext>
                  </a:extLst>
                </a:gridCol>
                <a:gridCol w="1780883">
                  <a:extLst>
                    <a:ext uri="{9D8B030D-6E8A-4147-A177-3AD203B41FA5}">
                      <a16:colId xmlns:a16="http://schemas.microsoft.com/office/drawing/2014/main" val="3553759540"/>
                    </a:ext>
                  </a:extLst>
                </a:gridCol>
              </a:tblGrid>
              <a:tr h="254249">
                <a:tc>
                  <a:txBody>
                    <a:bodyPr/>
                    <a:lstStyle/>
                    <a:p>
                      <a:pPr algn="ctr"/>
                      <a:r>
                        <a:rPr lang="es-ES_tradnl" sz="1000" kern="100" dirty="0">
                          <a:ln>
                            <a:noFill/>
                          </a:ln>
                          <a:effectLst/>
                          <a:uFill>
                            <a:solidFill>
                              <a:srgbClr val="000000"/>
                            </a:solidFill>
                          </a:uFill>
                        </a:rPr>
                        <a:t>PARÁMETRO</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A850">
                        <a:alpha val="40000"/>
                      </a:srgbClr>
                    </a:solidFill>
                  </a:tcPr>
                </a:tc>
                <a:tc>
                  <a:txBody>
                    <a:bodyPr/>
                    <a:lstStyle/>
                    <a:p>
                      <a:pPr algn="ctr"/>
                      <a:r>
                        <a:rPr lang="es-ES_tradnl" sz="1000" kern="100" dirty="0">
                          <a:ln>
                            <a:noFill/>
                          </a:ln>
                          <a:effectLst/>
                          <a:uFill>
                            <a:solidFill>
                              <a:srgbClr val="000000"/>
                            </a:solidFill>
                          </a:uFill>
                        </a:rPr>
                        <a:t>MEDIA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DE</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A850">
                        <a:alpha val="40000"/>
                      </a:srgbClr>
                    </a:solidFill>
                  </a:tcPr>
                </a:tc>
                <a:extLst>
                  <a:ext uri="{0D108BD9-81ED-4DB2-BD59-A6C34878D82A}">
                    <a16:rowId xmlns:a16="http://schemas.microsoft.com/office/drawing/2014/main" val="3256204957"/>
                  </a:ext>
                </a:extLst>
              </a:tr>
              <a:tr h="254249">
                <a:tc>
                  <a:txBody>
                    <a:bodyPr/>
                    <a:lstStyle/>
                    <a:p>
                      <a:pPr algn="ctr"/>
                      <a:r>
                        <a:rPr lang="es-ES_tradnl" sz="1000" kern="100" dirty="0">
                          <a:ln>
                            <a:noFill/>
                          </a:ln>
                          <a:effectLst/>
                          <a:uFill>
                            <a:solidFill>
                              <a:srgbClr val="000000"/>
                            </a:solidFill>
                          </a:uFill>
                        </a:rPr>
                        <a:t>FVC (ml)</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2397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882</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85285180"/>
                  </a:ext>
                </a:extLst>
              </a:tr>
              <a:tr h="254249">
                <a:tc>
                  <a:txBody>
                    <a:bodyPr/>
                    <a:lstStyle/>
                    <a:p>
                      <a:pPr algn="ctr"/>
                      <a:r>
                        <a:rPr lang="es-ES_tradnl" sz="1000" kern="100">
                          <a:ln>
                            <a:noFill/>
                          </a:ln>
                          <a:effectLst/>
                          <a:uFill>
                            <a:solidFill>
                              <a:srgbClr val="000000"/>
                            </a:solidFill>
                          </a:uFill>
                        </a:rPr>
                        <a:t>FCV (%)</a:t>
                      </a:r>
                      <a:endParaRPr lang="es-ES" sz="1000" kern="10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72.3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17.6</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6383331"/>
                  </a:ext>
                </a:extLst>
              </a:tr>
              <a:tr h="254249">
                <a:tc>
                  <a:txBody>
                    <a:bodyPr/>
                    <a:lstStyle/>
                    <a:p>
                      <a:pPr algn="ctr"/>
                      <a:r>
                        <a:rPr lang="es-ES_tradnl" sz="1000" kern="100">
                          <a:ln>
                            <a:noFill/>
                          </a:ln>
                          <a:effectLst/>
                          <a:uFill>
                            <a:solidFill>
                              <a:srgbClr val="000000"/>
                            </a:solidFill>
                          </a:uFill>
                        </a:rPr>
                        <a:t>FEV1 (ml)</a:t>
                      </a:r>
                      <a:endParaRPr lang="es-ES" sz="1000" kern="10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1953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685</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9710900"/>
                  </a:ext>
                </a:extLst>
              </a:tr>
              <a:tr h="254249">
                <a:tc>
                  <a:txBody>
                    <a:bodyPr/>
                    <a:lstStyle/>
                    <a:p>
                      <a:pPr algn="ctr"/>
                      <a:r>
                        <a:rPr lang="es-ES_tradnl" sz="1000" kern="100">
                          <a:ln>
                            <a:noFill/>
                          </a:ln>
                          <a:effectLst/>
                          <a:uFill>
                            <a:solidFill>
                              <a:srgbClr val="000000"/>
                            </a:solidFill>
                          </a:uFill>
                        </a:rPr>
                        <a:t>FEV1 (%)</a:t>
                      </a:r>
                      <a:endParaRPr lang="es-ES" sz="1000" kern="10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77.3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18.3</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8008417"/>
                  </a:ext>
                </a:extLst>
              </a:tr>
              <a:tr h="254249">
                <a:tc>
                  <a:txBody>
                    <a:bodyPr/>
                    <a:lstStyle/>
                    <a:p>
                      <a:pPr algn="ctr"/>
                      <a:r>
                        <a:rPr lang="es-ES_tradnl" sz="1000" kern="100">
                          <a:ln>
                            <a:noFill/>
                          </a:ln>
                          <a:effectLst/>
                          <a:uFill>
                            <a:solidFill>
                              <a:srgbClr val="000000"/>
                            </a:solidFill>
                          </a:uFill>
                        </a:rPr>
                        <a:t>FEV1/FVC (%)</a:t>
                      </a:r>
                      <a:endParaRPr lang="es-ES" sz="1000" kern="10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81.9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8.6</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5975651"/>
                  </a:ext>
                </a:extLst>
              </a:tr>
              <a:tr h="254249">
                <a:tc>
                  <a:txBody>
                    <a:bodyPr/>
                    <a:lstStyle/>
                    <a:p>
                      <a:pPr algn="ctr"/>
                      <a:r>
                        <a:rPr lang="es-ES_tradnl" sz="1000" kern="100">
                          <a:ln>
                            <a:noFill/>
                          </a:ln>
                          <a:effectLst/>
                          <a:uFill>
                            <a:solidFill>
                              <a:srgbClr val="000000"/>
                            </a:solidFill>
                          </a:uFill>
                        </a:rPr>
                        <a:t>DLCO (ml/min/mmHg)</a:t>
                      </a:r>
                      <a:endParaRPr lang="es-ES" sz="1000" kern="10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3.58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1.52</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56347884"/>
                  </a:ext>
                </a:extLst>
              </a:tr>
              <a:tr h="254249">
                <a:tc>
                  <a:txBody>
                    <a:bodyPr/>
                    <a:lstStyle/>
                    <a:p>
                      <a:pPr algn="ctr"/>
                      <a:r>
                        <a:rPr lang="es-ES_tradnl" sz="1000" kern="100">
                          <a:ln>
                            <a:noFill/>
                          </a:ln>
                          <a:effectLst/>
                          <a:uFill>
                            <a:solidFill>
                              <a:srgbClr val="000000"/>
                            </a:solidFill>
                          </a:uFill>
                        </a:rPr>
                        <a:t>DLCO (%)</a:t>
                      </a:r>
                      <a:endParaRPr lang="es-ES" sz="1000" kern="10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kern="100" dirty="0">
                          <a:ln>
                            <a:noFill/>
                          </a:ln>
                          <a:effectLst/>
                          <a:uFill>
                            <a:solidFill>
                              <a:srgbClr val="000000"/>
                            </a:solidFill>
                          </a:uFill>
                        </a:rPr>
                        <a:t>52.2 </a:t>
                      </a:r>
                      <a:r>
                        <a:rPr lang="es-ES_tradnl" sz="1000" b="0" kern="100" dirty="0">
                          <a:ln>
                            <a:noFill/>
                          </a:ln>
                          <a:solidFill>
                            <a:schemeClr val="tx1"/>
                          </a:solidFill>
                          <a:effectLst/>
                          <a:uFill>
                            <a:solidFill>
                              <a:srgbClr val="000000"/>
                            </a:solidFill>
                          </a:uFill>
                        </a:rPr>
                        <a:t>±</a:t>
                      </a:r>
                      <a:r>
                        <a:rPr lang="es-ES_tradnl" sz="1000" kern="100" dirty="0">
                          <a:ln>
                            <a:noFill/>
                          </a:ln>
                          <a:effectLst/>
                          <a:uFill>
                            <a:solidFill>
                              <a:srgbClr val="000000"/>
                            </a:solidFill>
                          </a:uFill>
                        </a:rPr>
                        <a:t> 20.5</a:t>
                      </a:r>
                      <a:endParaRPr lang="es-ES" sz="1000" kern="100" dirty="0">
                        <a:ln>
                          <a:noFill/>
                        </a:ln>
                        <a:solidFill>
                          <a:srgbClr val="000000"/>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5696256"/>
                  </a:ext>
                </a:extLst>
              </a:tr>
            </a:tbl>
          </a:graphicData>
        </a:graphic>
      </p:graphicFrame>
      <p:grpSp>
        <p:nvGrpSpPr>
          <p:cNvPr id="9" name="Grupo 8">
            <a:extLst>
              <a:ext uri="{FF2B5EF4-FFF2-40B4-BE49-F238E27FC236}">
                <a16:creationId xmlns:a16="http://schemas.microsoft.com/office/drawing/2014/main" id="{B890D826-9630-CB67-E2BF-EAD62B6D92E3}"/>
              </a:ext>
            </a:extLst>
          </p:cNvPr>
          <p:cNvGrpSpPr/>
          <p:nvPr/>
        </p:nvGrpSpPr>
        <p:grpSpPr>
          <a:xfrm>
            <a:off x="3994125" y="3992220"/>
            <a:ext cx="1197016" cy="1111585"/>
            <a:chOff x="6948264" y="1248887"/>
            <a:chExt cx="1618811" cy="1686592"/>
          </a:xfrm>
          <a:solidFill>
            <a:schemeClr val="bg1"/>
          </a:solidFill>
        </p:grpSpPr>
        <p:pic>
          <p:nvPicPr>
            <p:cNvPr id="10" name="Imagen 9">
              <a:extLst>
                <a:ext uri="{FF2B5EF4-FFF2-40B4-BE49-F238E27FC236}">
                  <a16:creationId xmlns:a16="http://schemas.microsoft.com/office/drawing/2014/main" id="{776BC88B-7565-64EA-67EB-4EDDCA7C1ED0}"/>
                </a:ext>
              </a:extLst>
            </p:cNvPr>
            <p:cNvPicPr/>
            <p:nvPr/>
          </p:nvPicPr>
          <p:blipFill>
            <a:blip r:embed="rId2"/>
            <a:stretch/>
          </p:blipFill>
          <p:spPr>
            <a:xfrm>
              <a:off x="7057168" y="1248887"/>
              <a:ext cx="1274040" cy="1274041"/>
            </a:xfrm>
            <a:prstGeom prst="rect">
              <a:avLst/>
            </a:prstGeom>
            <a:grpFill/>
            <a:ln w="0">
              <a:noFill/>
            </a:ln>
          </p:spPr>
        </p:pic>
        <p:sp>
          <p:nvSpPr>
            <p:cNvPr id="11" name="2 Subtítulo">
              <a:extLst>
                <a:ext uri="{FF2B5EF4-FFF2-40B4-BE49-F238E27FC236}">
                  <a16:creationId xmlns:a16="http://schemas.microsoft.com/office/drawing/2014/main" id="{F68D8F0D-E70C-3616-A3D7-E7A736A966BA}"/>
                </a:ext>
              </a:extLst>
            </p:cNvPr>
            <p:cNvSpPr txBox="1">
              <a:spLocks/>
            </p:cNvSpPr>
            <p:nvPr/>
          </p:nvSpPr>
          <p:spPr>
            <a:xfrm>
              <a:off x="6948264" y="2434551"/>
              <a:ext cx="1618811" cy="500928"/>
            </a:xfrm>
            <a:prstGeom prst="rect">
              <a:avLst/>
            </a:prstGeom>
            <a:grpFill/>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lnSpc>
                  <a:spcPct val="150000"/>
                </a:lnSpc>
              </a:pPr>
              <a:r>
                <a:rPr lang="es-ES" sz="1000" dirty="0">
                  <a:solidFill>
                    <a:srgbClr val="000000"/>
                  </a:solidFill>
                  <a:latin typeface="Arial" panose="020B0604020202020204" pitchFamily="34" charset="0"/>
                  <a:cs typeface="Arial" panose="020B0604020202020204" pitchFamily="34" charset="0"/>
                </a:rPr>
                <a:t>80 PACIENTES. </a:t>
              </a:r>
              <a:br>
                <a:rPr lang="es-ES" sz="1100" dirty="0">
                  <a:latin typeface="Arial" panose="020B0604020202020204" pitchFamily="34" charset="0"/>
                  <a:cs typeface="Arial" panose="020B0604020202020204" pitchFamily="34" charset="0"/>
                </a:rPr>
              </a:br>
              <a:endParaRPr lang="es-ES" sz="1100" dirty="0">
                <a:latin typeface="Arial" panose="020B0604020202020204" pitchFamily="34" charset="0"/>
                <a:cs typeface="Arial" panose="020B0604020202020204" pitchFamily="34" charset="0"/>
              </a:endParaRPr>
            </a:p>
          </p:txBody>
        </p:sp>
      </p:grpSp>
      <p:graphicFrame>
        <p:nvGraphicFramePr>
          <p:cNvPr id="12" name="Gráfico 11">
            <a:extLst>
              <a:ext uri="{FF2B5EF4-FFF2-40B4-BE49-F238E27FC236}">
                <a16:creationId xmlns:a16="http://schemas.microsoft.com/office/drawing/2014/main" id="{E2422C6D-5CE5-6B9E-C6A8-B79375B8999F}"/>
              </a:ext>
            </a:extLst>
          </p:cNvPr>
          <p:cNvGraphicFramePr/>
          <p:nvPr>
            <p:extLst>
              <p:ext uri="{D42A27DB-BD31-4B8C-83A1-F6EECF244321}">
                <p14:modId xmlns:p14="http://schemas.microsoft.com/office/powerpoint/2010/main" val="4214950793"/>
              </p:ext>
            </p:extLst>
          </p:nvPr>
        </p:nvGraphicFramePr>
        <p:xfrm>
          <a:off x="3345331" y="2866271"/>
          <a:ext cx="2222354" cy="127727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9B3C293F-1F53-8D05-EAD1-67443B8862BF}"/>
              </a:ext>
            </a:extLst>
          </p:cNvPr>
          <p:cNvGraphicFramePr>
            <a:graphicFrameLocks noGrp="1"/>
          </p:cNvGraphicFramePr>
          <p:nvPr>
            <p:extLst>
              <p:ext uri="{D42A27DB-BD31-4B8C-83A1-F6EECF244321}">
                <p14:modId xmlns:p14="http://schemas.microsoft.com/office/powerpoint/2010/main" val="2739657157"/>
              </p:ext>
            </p:extLst>
          </p:nvPr>
        </p:nvGraphicFramePr>
        <p:xfrm>
          <a:off x="5295868" y="86127"/>
          <a:ext cx="3600399" cy="3372050"/>
        </p:xfrm>
        <a:graphic>
          <a:graphicData uri="http://schemas.openxmlformats.org/drawingml/2006/table">
            <a:tbl>
              <a:tblPr firstRow="1" firstCol="1" bandRow="1">
                <a:tableStyleId>{5C22544A-7EE6-4342-B048-85BDC9FD1C3A}</a:tableStyleId>
              </a:tblPr>
              <a:tblGrid>
                <a:gridCol w="747890">
                  <a:extLst>
                    <a:ext uri="{9D8B030D-6E8A-4147-A177-3AD203B41FA5}">
                      <a16:colId xmlns:a16="http://schemas.microsoft.com/office/drawing/2014/main" val="446911978"/>
                    </a:ext>
                  </a:extLst>
                </a:gridCol>
                <a:gridCol w="983595">
                  <a:extLst>
                    <a:ext uri="{9D8B030D-6E8A-4147-A177-3AD203B41FA5}">
                      <a16:colId xmlns:a16="http://schemas.microsoft.com/office/drawing/2014/main" val="2614347870"/>
                    </a:ext>
                  </a:extLst>
                </a:gridCol>
                <a:gridCol w="885319">
                  <a:extLst>
                    <a:ext uri="{9D8B030D-6E8A-4147-A177-3AD203B41FA5}">
                      <a16:colId xmlns:a16="http://schemas.microsoft.com/office/drawing/2014/main" val="3741090736"/>
                    </a:ext>
                  </a:extLst>
                </a:gridCol>
                <a:gridCol w="983595">
                  <a:extLst>
                    <a:ext uri="{9D8B030D-6E8A-4147-A177-3AD203B41FA5}">
                      <a16:colId xmlns:a16="http://schemas.microsoft.com/office/drawing/2014/main" val="4232941442"/>
                    </a:ext>
                  </a:extLst>
                </a:gridCol>
              </a:tblGrid>
              <a:tr h="685423">
                <a:tc>
                  <a:txBody>
                    <a:bodyPr/>
                    <a:lstStyle/>
                    <a:p>
                      <a:pPr algn="ctr"/>
                      <a:r>
                        <a:rPr lang="es-ES_tradnl" sz="1000" b="1" kern="100" dirty="0">
                          <a:ln>
                            <a:noFill/>
                          </a:ln>
                          <a:solidFill>
                            <a:schemeClr val="tx1"/>
                          </a:solidFill>
                          <a:effectLst/>
                          <a:uFill>
                            <a:solidFill>
                              <a:srgbClr val="000000"/>
                            </a:solidFill>
                          </a:uFill>
                        </a:rPr>
                        <a:t>EPID</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1" kern="100" dirty="0">
                          <a:ln>
                            <a:noFill/>
                          </a:ln>
                          <a:solidFill>
                            <a:schemeClr val="tx1"/>
                          </a:solidFill>
                          <a:effectLst/>
                          <a:uFill>
                            <a:solidFill>
                              <a:srgbClr val="000000"/>
                            </a:solidFill>
                          </a:uFill>
                        </a:rPr>
                        <a:t>PROMEDIO LINEAS B POR ÁREA</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1" kern="100" dirty="0">
                          <a:ln>
                            <a:noFill/>
                          </a:ln>
                          <a:solidFill>
                            <a:schemeClr val="tx1"/>
                          </a:solidFill>
                          <a:effectLst/>
                          <a:uFill>
                            <a:solidFill>
                              <a:srgbClr val="000000"/>
                            </a:solidFill>
                          </a:uFill>
                        </a:rPr>
                        <a:t>ÁREAS CON PLEURA IRREGULAR </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1" kern="100" dirty="0">
                          <a:ln>
                            <a:noFill/>
                          </a:ln>
                          <a:solidFill>
                            <a:schemeClr val="tx1"/>
                          </a:solidFill>
                          <a:effectLst/>
                          <a:uFill>
                            <a:solidFill>
                              <a:srgbClr val="000000"/>
                            </a:solidFill>
                          </a:uFill>
                        </a:rPr>
                        <a:t>PLEURA CON DESLIZAMIENTO REDUCIDO</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extLst>
                  <a:ext uri="{0D108BD9-81ED-4DB2-BD59-A6C34878D82A}">
                    <a16:rowId xmlns:a16="http://schemas.microsoft.com/office/drawing/2014/main" val="1896770271"/>
                  </a:ext>
                </a:extLst>
              </a:tr>
              <a:tr h="551731">
                <a:tc>
                  <a:txBody>
                    <a:bodyPr/>
                    <a:lstStyle/>
                    <a:p>
                      <a:pPr algn="ctr"/>
                      <a:r>
                        <a:rPr lang="es-ES_tradnl" sz="1000" b="1" kern="100" dirty="0">
                          <a:ln>
                            <a:noFill/>
                          </a:ln>
                          <a:solidFill>
                            <a:schemeClr val="tx1"/>
                          </a:solidFill>
                          <a:effectLst/>
                          <a:uFill>
                            <a:solidFill>
                              <a:srgbClr val="000000"/>
                            </a:solidFill>
                          </a:uFill>
                        </a:rPr>
                        <a:t>FPI/NIU (43)</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0" kern="100" dirty="0">
                          <a:ln>
                            <a:noFill/>
                          </a:ln>
                          <a:solidFill>
                            <a:schemeClr val="tx1"/>
                          </a:solidFill>
                          <a:effectLst/>
                          <a:uFill>
                            <a:solidFill>
                              <a:srgbClr val="000000"/>
                            </a:solidFill>
                          </a:uFill>
                        </a:rPr>
                        <a:t>3,91 ± 2,99</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4,3 ± 2,59</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0,74 ± 1,63</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1223814"/>
                  </a:ext>
                </a:extLst>
              </a:tr>
              <a:tr h="441710">
                <a:tc>
                  <a:txBody>
                    <a:bodyPr/>
                    <a:lstStyle/>
                    <a:p>
                      <a:pPr algn="ctr"/>
                      <a:r>
                        <a:rPr lang="es-ES_tradnl" sz="1000" b="1" kern="100" dirty="0">
                          <a:ln>
                            <a:noFill/>
                          </a:ln>
                          <a:solidFill>
                            <a:schemeClr val="tx1"/>
                          </a:solidFill>
                          <a:effectLst/>
                          <a:uFill>
                            <a:solidFill>
                              <a:srgbClr val="000000"/>
                            </a:solidFill>
                          </a:uFill>
                        </a:rPr>
                        <a:t>HPS (13)</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0" kern="100" dirty="0">
                          <a:ln>
                            <a:noFill/>
                          </a:ln>
                          <a:solidFill>
                            <a:schemeClr val="tx1"/>
                          </a:solidFill>
                          <a:effectLst/>
                          <a:uFill>
                            <a:solidFill>
                              <a:srgbClr val="000000"/>
                            </a:solidFill>
                          </a:uFill>
                        </a:rPr>
                        <a:t>4,64 ± 2,84</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3,27 ± 2,28</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0,25 ± 0,62 </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7649051"/>
                  </a:ext>
                </a:extLst>
              </a:tr>
              <a:tr h="658690">
                <a:tc>
                  <a:txBody>
                    <a:bodyPr/>
                    <a:lstStyle/>
                    <a:p>
                      <a:pPr algn="ctr"/>
                      <a:r>
                        <a:rPr lang="es-ES_tradnl" sz="1000" b="1" kern="100" dirty="0">
                          <a:ln>
                            <a:noFill/>
                          </a:ln>
                          <a:solidFill>
                            <a:schemeClr val="tx1"/>
                          </a:solidFill>
                          <a:effectLst/>
                          <a:uFill>
                            <a:solidFill>
                              <a:srgbClr val="000000"/>
                            </a:solidFill>
                          </a:uFill>
                        </a:rPr>
                        <a:t>ASOCIADAS A ECT (12)</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0" kern="100" dirty="0">
                          <a:ln>
                            <a:noFill/>
                          </a:ln>
                          <a:solidFill>
                            <a:schemeClr val="tx1"/>
                          </a:solidFill>
                          <a:effectLst/>
                          <a:uFill>
                            <a:solidFill>
                              <a:srgbClr val="000000"/>
                            </a:solidFill>
                          </a:uFill>
                        </a:rPr>
                        <a:t>4.5 ± 2,89</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4,33 ± 2,57 </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0,16 ± 0,38</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17669846"/>
                  </a:ext>
                </a:extLst>
              </a:tr>
              <a:tr h="344832">
                <a:tc>
                  <a:txBody>
                    <a:bodyPr/>
                    <a:lstStyle/>
                    <a:p>
                      <a:pPr algn="ctr"/>
                      <a:r>
                        <a:rPr lang="es-ES_tradnl" sz="1000" b="1" kern="100" dirty="0">
                          <a:ln>
                            <a:noFill/>
                          </a:ln>
                          <a:solidFill>
                            <a:schemeClr val="tx1"/>
                          </a:solidFill>
                          <a:effectLst/>
                          <a:uFill>
                            <a:solidFill>
                              <a:srgbClr val="000000"/>
                            </a:solidFill>
                          </a:uFill>
                        </a:rPr>
                        <a:t>NINE (4)</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0" kern="100" dirty="0">
                          <a:ln>
                            <a:noFill/>
                          </a:ln>
                          <a:solidFill>
                            <a:schemeClr val="tx1"/>
                          </a:solidFill>
                          <a:effectLst/>
                          <a:uFill>
                            <a:solidFill>
                              <a:srgbClr val="000000"/>
                            </a:solidFill>
                          </a:uFill>
                        </a:rPr>
                        <a:t>4,66 ± 2,64</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4,5 ± 0,57</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1,5 ± 3</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3045394"/>
                  </a:ext>
                </a:extLst>
              </a:tr>
              <a:tr h="344832">
                <a:tc>
                  <a:txBody>
                    <a:bodyPr/>
                    <a:lstStyle/>
                    <a:p>
                      <a:pPr algn="ctr"/>
                      <a:r>
                        <a:rPr lang="es-ES_tradnl" sz="1000" b="1" kern="100" dirty="0">
                          <a:ln>
                            <a:noFill/>
                          </a:ln>
                          <a:solidFill>
                            <a:schemeClr val="tx1"/>
                          </a:solidFill>
                          <a:effectLst/>
                          <a:uFill>
                            <a:solidFill>
                              <a:srgbClr val="000000"/>
                            </a:solidFill>
                          </a:uFill>
                        </a:rPr>
                        <a:t>NID (3)</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0" kern="100" dirty="0">
                          <a:ln>
                            <a:noFill/>
                          </a:ln>
                          <a:solidFill>
                            <a:schemeClr val="tx1"/>
                          </a:solidFill>
                          <a:effectLst/>
                          <a:uFill>
                            <a:solidFill>
                              <a:srgbClr val="000000"/>
                            </a:solidFill>
                          </a:uFill>
                        </a:rPr>
                        <a:t>5,42 ± 1.26</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5,5 ± 0,7</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0,33 ± 0,57</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9952156"/>
                  </a:ext>
                </a:extLst>
              </a:tr>
              <a:tr h="344832">
                <a:tc>
                  <a:txBody>
                    <a:bodyPr/>
                    <a:lstStyle/>
                    <a:p>
                      <a:pPr algn="ctr"/>
                      <a:r>
                        <a:rPr lang="es-ES_tradnl" sz="1000" b="1" kern="100" dirty="0">
                          <a:ln>
                            <a:noFill/>
                          </a:ln>
                          <a:solidFill>
                            <a:schemeClr val="tx1"/>
                          </a:solidFill>
                          <a:effectLst/>
                          <a:uFill>
                            <a:solidFill>
                              <a:srgbClr val="000000"/>
                            </a:solidFill>
                          </a:uFill>
                        </a:rPr>
                        <a:t>OTROS (5)</a:t>
                      </a:r>
                      <a:endParaRPr lang="es-ES" sz="1000" b="1"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A84F">
                        <a:alpha val="40000"/>
                      </a:srgbClr>
                    </a:solidFill>
                  </a:tcPr>
                </a:tc>
                <a:tc>
                  <a:txBody>
                    <a:bodyPr/>
                    <a:lstStyle/>
                    <a:p>
                      <a:pPr algn="ctr"/>
                      <a:r>
                        <a:rPr lang="es-ES_tradnl" sz="1000" b="0" kern="100" dirty="0">
                          <a:ln>
                            <a:noFill/>
                          </a:ln>
                          <a:solidFill>
                            <a:schemeClr val="tx1"/>
                          </a:solidFill>
                          <a:effectLst/>
                          <a:uFill>
                            <a:solidFill>
                              <a:srgbClr val="000000"/>
                            </a:solidFill>
                          </a:uFill>
                        </a:rPr>
                        <a:t>4,63 ± 2.92</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3,2 ± 3,27</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s-ES_tradnl" sz="1000" b="0" kern="100" dirty="0">
                          <a:ln>
                            <a:noFill/>
                          </a:ln>
                          <a:solidFill>
                            <a:schemeClr val="tx1"/>
                          </a:solidFill>
                          <a:effectLst/>
                          <a:uFill>
                            <a:solidFill>
                              <a:srgbClr val="000000"/>
                            </a:solidFill>
                          </a:uFill>
                        </a:rPr>
                        <a:t>0,2 ± 0,44 </a:t>
                      </a:r>
                      <a:endParaRPr lang="es-ES" sz="1000" b="0" kern="100" dirty="0">
                        <a:ln>
                          <a:noFill/>
                        </a:ln>
                        <a:solidFill>
                          <a:schemeClr val="tx1"/>
                        </a:solidFill>
                        <a:effectLst/>
                        <a:uFill>
                          <a:solidFill>
                            <a:srgbClr val="000000"/>
                          </a:solidFill>
                        </a:uFill>
                        <a:latin typeface="Aptos" panose="020B0004020202020204" pitchFamily="34" charset="0"/>
                        <a:ea typeface="Aptos" panose="020B0004020202020204" pitchFamily="34" charset="0"/>
                        <a:cs typeface="Aptos" panose="020B0004020202020204" pitchFamily="34" charset="0"/>
                      </a:endParaRP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95364787"/>
                  </a:ext>
                </a:extLst>
              </a:tr>
            </a:tbl>
          </a:graphicData>
        </a:graphic>
      </p:graphicFrame>
      <p:sp>
        <p:nvSpPr>
          <p:cNvPr id="4" name="CuadroTexto 3">
            <a:extLst>
              <a:ext uri="{FF2B5EF4-FFF2-40B4-BE49-F238E27FC236}">
                <a16:creationId xmlns:a16="http://schemas.microsoft.com/office/drawing/2014/main" id="{951AF08A-5E5F-252C-6F06-D4CD9F72DC33}"/>
              </a:ext>
            </a:extLst>
          </p:cNvPr>
          <p:cNvSpPr txBox="1"/>
          <p:nvPr/>
        </p:nvSpPr>
        <p:spPr>
          <a:xfrm>
            <a:off x="408149" y="3651870"/>
            <a:ext cx="8052284" cy="1277273"/>
          </a:xfrm>
          <a:prstGeom prst="rect">
            <a:avLst/>
          </a:prstGeom>
          <a:noFill/>
          <a:ln w="15875">
            <a:solidFill>
              <a:srgbClr val="BB710E"/>
            </a:solidFill>
          </a:ln>
        </p:spPr>
        <p:txBody>
          <a:bodyPr wrap="square" rtlCol="0">
            <a:spAutoFit/>
          </a:bodyPr>
          <a:lstStyle/>
          <a:p>
            <a:pPr algn="just"/>
            <a:r>
              <a:rPr lang="es-ES" sz="1100" b="1" dirty="0">
                <a:solidFill>
                  <a:schemeClr val="tx1">
                    <a:lumMod val="95000"/>
                    <a:lumOff val="5000"/>
                  </a:schemeClr>
                </a:solidFill>
                <a:latin typeface="Arial" panose="020B0604020202020204" pitchFamily="34" charset="0"/>
                <a:cs typeface="Arial" panose="020B0604020202020204" pitchFamily="34" charset="0"/>
              </a:rPr>
              <a:t>CONCLUSIONES</a:t>
            </a:r>
          </a:p>
          <a:p>
            <a:pPr algn="just"/>
            <a:endParaRPr lang="es-ES" sz="1100" dirty="0">
              <a:solidFill>
                <a:schemeClr val="tx1">
                  <a:lumMod val="95000"/>
                  <a:lumOff val="5000"/>
                </a:schemeClr>
              </a:solidFill>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ES" sz="1100" b="0" i="0" u="none" strike="noStrike" dirty="0">
                <a:solidFill>
                  <a:schemeClr val="tx1">
                    <a:lumMod val="95000"/>
                    <a:lumOff val="5000"/>
                  </a:schemeClr>
                </a:solidFill>
                <a:effectLst/>
                <a:latin typeface="Arial" panose="020B0604020202020204" pitchFamily="34" charset="0"/>
                <a:cs typeface="Arial" panose="020B0604020202020204" pitchFamily="34" charset="0"/>
              </a:rPr>
              <a:t>La concordancia entre ambas escalas parece mayor en los casos severos, pero difiere en los grados leves y moderados.</a:t>
            </a:r>
          </a:p>
          <a:p>
            <a:pPr marL="171450" indent="-171450" algn="just">
              <a:buFont typeface="Arial" panose="020B0604020202020204" pitchFamily="34" charset="0"/>
              <a:buChar char="•"/>
            </a:pPr>
            <a:endParaRPr lang="es-ES" sz="1100" dirty="0">
              <a:solidFill>
                <a:schemeClr val="tx1">
                  <a:lumMod val="95000"/>
                  <a:lumOff val="5000"/>
                </a:schemeClr>
              </a:solidFill>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ES" sz="1100" b="0" i="0" u="none" strike="noStrike" dirty="0">
                <a:solidFill>
                  <a:schemeClr val="tx1">
                    <a:lumMod val="95000"/>
                    <a:lumOff val="5000"/>
                  </a:schemeClr>
                </a:solidFill>
                <a:effectLst/>
                <a:latin typeface="Arial" panose="020B0604020202020204" pitchFamily="34" charset="0"/>
                <a:cs typeface="Arial" panose="020B0604020202020204" pitchFamily="34" charset="0"/>
              </a:rPr>
              <a:t>Existe una asociación débil significativa entre DLCO y marcadores ecográficos y tomográficos, por ello, se necesitan cohortes más amplias para confirmar estos resultados. </a:t>
            </a:r>
          </a:p>
          <a:p>
            <a:pPr algn="just"/>
            <a:endParaRPr lang="es-ES" sz="1100" b="0" i="0" u="none" strike="noStrike" dirty="0">
              <a:solidFill>
                <a:schemeClr val="tx1">
                  <a:lumMod val="95000"/>
                  <a:lumOff val="5000"/>
                </a:schemeClr>
              </a:solidFill>
              <a:effectLst/>
              <a:latin typeface="Arial" panose="020B0604020202020204" pitchFamily="34" charset="0"/>
              <a:cs typeface="Arial" panose="020B0604020202020204" pitchFamily="34" charset="0"/>
            </a:endParaRPr>
          </a:p>
        </p:txBody>
      </p:sp>
      <p:graphicFrame>
        <p:nvGraphicFramePr>
          <p:cNvPr id="11" name="Gráfico 10">
            <a:extLst>
              <a:ext uri="{FF2B5EF4-FFF2-40B4-BE49-F238E27FC236}">
                <a16:creationId xmlns:a16="http://schemas.microsoft.com/office/drawing/2014/main" id="{38206631-E27D-6D10-9967-ECA007495240}"/>
              </a:ext>
            </a:extLst>
          </p:cNvPr>
          <p:cNvGraphicFramePr/>
          <p:nvPr>
            <p:extLst>
              <p:ext uri="{D42A27DB-BD31-4B8C-83A1-F6EECF244321}">
                <p14:modId xmlns:p14="http://schemas.microsoft.com/office/powerpoint/2010/main" val="1073541185"/>
              </p:ext>
            </p:extLst>
          </p:nvPr>
        </p:nvGraphicFramePr>
        <p:xfrm>
          <a:off x="1078271" y="54918"/>
          <a:ext cx="4248471" cy="2537745"/>
        </p:xfrm>
        <a:graphic>
          <a:graphicData uri="http://schemas.openxmlformats.org/drawingml/2006/chart">
            <c:chart xmlns:c="http://schemas.openxmlformats.org/drawingml/2006/chart" xmlns:r="http://schemas.openxmlformats.org/officeDocument/2006/relationships" r:id="rId2"/>
          </a:graphicData>
        </a:graphic>
      </p:graphicFrame>
      <p:sp>
        <p:nvSpPr>
          <p:cNvPr id="12" name="CuadroTexto 11">
            <a:extLst>
              <a:ext uri="{FF2B5EF4-FFF2-40B4-BE49-F238E27FC236}">
                <a16:creationId xmlns:a16="http://schemas.microsoft.com/office/drawing/2014/main" id="{465A6E0F-1195-CCAA-E151-81E253E6C594}"/>
              </a:ext>
            </a:extLst>
          </p:cNvPr>
          <p:cNvSpPr txBox="1"/>
          <p:nvPr/>
        </p:nvSpPr>
        <p:spPr>
          <a:xfrm>
            <a:off x="408149" y="2592663"/>
            <a:ext cx="2507667" cy="938719"/>
          </a:xfrm>
          <a:prstGeom prst="rect">
            <a:avLst/>
          </a:prstGeom>
          <a:solidFill>
            <a:srgbClr val="F3DDBA"/>
          </a:solidFill>
          <a:ln w="15875">
            <a:solidFill>
              <a:srgbClr val="BB710E"/>
            </a:solidFill>
          </a:ln>
        </p:spPr>
        <p:txBody>
          <a:bodyPr wrap="square" rtlCol="0">
            <a:spAutoFit/>
          </a:bodyPr>
          <a:lstStyle/>
          <a:p>
            <a:pPr algn="just"/>
            <a:r>
              <a:rPr lang="es-ES" sz="1100" b="1" dirty="0">
                <a:solidFill>
                  <a:schemeClr val="tx1">
                    <a:lumMod val="95000"/>
                    <a:lumOff val="5000"/>
                  </a:schemeClr>
                </a:solidFill>
                <a:latin typeface="Arial" panose="020B0604020202020204" pitchFamily="34" charset="0"/>
                <a:cs typeface="Arial" panose="020B0604020202020204" pitchFamily="34" charset="0"/>
              </a:rPr>
              <a:t>CORRELACIÓN NEGATIVA</a:t>
            </a:r>
          </a:p>
          <a:p>
            <a:pPr algn="just"/>
            <a:endParaRPr lang="es-ES" sz="1100" b="1" i="0" u="none" strike="noStrike" dirty="0">
              <a:solidFill>
                <a:schemeClr val="tx1">
                  <a:lumMod val="95000"/>
                  <a:lumOff val="5000"/>
                </a:schemeClr>
              </a:solidFill>
              <a:effectLst/>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ES" sz="1100" dirty="0">
                <a:solidFill>
                  <a:schemeClr val="tx1">
                    <a:lumMod val="95000"/>
                    <a:lumOff val="5000"/>
                  </a:schemeClr>
                </a:solidFill>
                <a:latin typeface="Arial" panose="020B0604020202020204" pitchFamily="34" charset="0"/>
                <a:cs typeface="Arial" panose="020B0604020202020204" pitchFamily="34" charset="0"/>
              </a:rPr>
              <a:t>DLCO y promedio líneas B. </a:t>
            </a:r>
          </a:p>
          <a:p>
            <a:pPr marL="171450" indent="-171450" algn="just">
              <a:buFont typeface="Arial" panose="020B0604020202020204" pitchFamily="34" charset="0"/>
              <a:buChar char="•"/>
            </a:pPr>
            <a:r>
              <a:rPr lang="es-ES" sz="1100" i="0" u="none" strike="noStrike" dirty="0">
                <a:solidFill>
                  <a:schemeClr val="tx1">
                    <a:lumMod val="95000"/>
                    <a:lumOff val="5000"/>
                  </a:schemeClr>
                </a:solidFill>
                <a:effectLst/>
                <a:latin typeface="Arial" panose="020B0604020202020204" pitchFamily="34" charset="0"/>
                <a:cs typeface="Arial" panose="020B0604020202020204" pitchFamily="34" charset="0"/>
              </a:rPr>
              <a:t>DLCO y </a:t>
            </a:r>
            <a:r>
              <a:rPr lang="es-ES" sz="1100" dirty="0">
                <a:solidFill>
                  <a:schemeClr val="tx1">
                    <a:lumMod val="95000"/>
                    <a:lumOff val="5000"/>
                  </a:schemeClr>
                </a:solidFill>
                <a:latin typeface="Arial" panose="020B0604020202020204" pitchFamily="34" charset="0"/>
                <a:cs typeface="Arial" panose="020B0604020202020204" pitchFamily="34" charset="0"/>
              </a:rPr>
              <a:t>áreas de pleura irregular. </a:t>
            </a:r>
          </a:p>
          <a:p>
            <a:pPr marL="171450" indent="-171450" algn="just">
              <a:buFont typeface="Arial" panose="020B0604020202020204" pitchFamily="34" charset="0"/>
              <a:buChar char="•"/>
            </a:pPr>
            <a:r>
              <a:rPr lang="es-ES" sz="1100" i="0" u="none" strike="noStrike" dirty="0">
                <a:solidFill>
                  <a:schemeClr val="tx1">
                    <a:lumMod val="95000"/>
                    <a:lumOff val="5000"/>
                  </a:schemeClr>
                </a:solidFill>
                <a:effectLst/>
                <a:latin typeface="Arial" panose="020B0604020202020204" pitchFamily="34" charset="0"/>
                <a:cs typeface="Arial" panose="020B0604020202020204" pitchFamily="34" charset="0"/>
              </a:rPr>
              <a:t>DLCO y </a:t>
            </a:r>
            <a:r>
              <a:rPr lang="es-ES" sz="1100" i="0" u="none" strike="noStrike" dirty="0" err="1">
                <a:solidFill>
                  <a:schemeClr val="tx1">
                    <a:lumMod val="95000"/>
                    <a:lumOff val="5000"/>
                  </a:schemeClr>
                </a:solidFill>
                <a:effectLst/>
                <a:latin typeface="Arial" panose="020B0604020202020204" pitchFamily="34" charset="0"/>
                <a:cs typeface="Arial" panose="020B0604020202020204" pitchFamily="34" charset="0"/>
              </a:rPr>
              <a:t>Warrick</a:t>
            </a:r>
            <a:r>
              <a:rPr lang="es-ES" sz="1100" i="0" u="none" strike="noStrike" dirty="0">
                <a:solidFill>
                  <a:schemeClr val="tx1">
                    <a:lumMod val="95000"/>
                    <a:lumOff val="5000"/>
                  </a:schemeClr>
                </a:solidFill>
                <a:effectLst/>
                <a:latin typeface="Arial" panose="020B0604020202020204" pitchFamily="34" charset="0"/>
                <a:cs typeface="Arial" panose="020B0604020202020204" pitchFamily="34" charset="0"/>
              </a:rPr>
              <a:t> score. </a:t>
            </a:r>
          </a:p>
        </p:txBody>
      </p:sp>
      <p:sp>
        <p:nvSpPr>
          <p:cNvPr id="13" name="CuadroTexto 12">
            <a:extLst>
              <a:ext uri="{FF2B5EF4-FFF2-40B4-BE49-F238E27FC236}">
                <a16:creationId xmlns:a16="http://schemas.microsoft.com/office/drawing/2014/main" id="{B0B792E6-E3B6-A704-F026-D3ED227D1BB8}"/>
              </a:ext>
            </a:extLst>
          </p:cNvPr>
          <p:cNvSpPr txBox="1"/>
          <p:nvPr/>
        </p:nvSpPr>
        <p:spPr>
          <a:xfrm>
            <a:off x="3035352" y="2765949"/>
            <a:ext cx="2140979" cy="600164"/>
          </a:xfrm>
          <a:prstGeom prst="rect">
            <a:avLst/>
          </a:prstGeom>
          <a:solidFill>
            <a:srgbClr val="F3DDBA"/>
          </a:solidFill>
          <a:ln w="15875">
            <a:solidFill>
              <a:srgbClr val="BB710E"/>
            </a:solidFill>
          </a:ln>
        </p:spPr>
        <p:txBody>
          <a:bodyPr wrap="square" rtlCol="0">
            <a:spAutoFit/>
          </a:bodyPr>
          <a:lstStyle/>
          <a:p>
            <a:pPr algn="just"/>
            <a:r>
              <a:rPr lang="es-ES" sz="1100" b="1" dirty="0">
                <a:solidFill>
                  <a:schemeClr val="tx1">
                    <a:lumMod val="95000"/>
                    <a:lumOff val="5000"/>
                  </a:schemeClr>
                </a:solidFill>
                <a:latin typeface="Arial" panose="020B0604020202020204" pitchFamily="34" charset="0"/>
                <a:cs typeface="Arial" panose="020B0604020202020204" pitchFamily="34" charset="0"/>
              </a:rPr>
              <a:t>CORRELACIÓN POSITIVA</a:t>
            </a:r>
          </a:p>
          <a:p>
            <a:pPr algn="just"/>
            <a:endParaRPr lang="es-ES" sz="1100" b="1" i="0" u="none" strike="noStrike" dirty="0">
              <a:solidFill>
                <a:schemeClr val="tx1">
                  <a:lumMod val="95000"/>
                  <a:lumOff val="5000"/>
                </a:schemeClr>
              </a:solidFill>
              <a:effectLst/>
              <a:latin typeface="Arial" panose="020B0604020202020204" pitchFamily="34" charset="0"/>
              <a:cs typeface="Arial" panose="020B0604020202020204" pitchFamily="34" charset="0"/>
            </a:endParaRPr>
          </a:p>
          <a:p>
            <a:pPr marL="171450" indent="-171450" algn="just">
              <a:buFont typeface="Arial" panose="020B0604020202020204" pitchFamily="34" charset="0"/>
              <a:buChar char="•"/>
            </a:pPr>
            <a:r>
              <a:rPr lang="es-ES" sz="1100" dirty="0">
                <a:solidFill>
                  <a:schemeClr val="tx1">
                    <a:lumMod val="95000"/>
                    <a:lumOff val="5000"/>
                  </a:schemeClr>
                </a:solidFill>
                <a:latin typeface="Arial" panose="020B0604020202020204" pitchFamily="34" charset="0"/>
                <a:cs typeface="Arial" panose="020B0604020202020204" pitchFamily="34" charset="0"/>
              </a:rPr>
              <a:t>Escala de </a:t>
            </a:r>
            <a:r>
              <a:rPr lang="es-ES" sz="1100" dirty="0" err="1">
                <a:solidFill>
                  <a:schemeClr val="tx1">
                    <a:lumMod val="95000"/>
                    <a:lumOff val="5000"/>
                  </a:schemeClr>
                </a:solidFill>
                <a:latin typeface="Arial" panose="020B0604020202020204" pitchFamily="34" charset="0"/>
                <a:cs typeface="Arial" panose="020B0604020202020204" pitchFamily="34" charset="0"/>
              </a:rPr>
              <a:t>Warrick</a:t>
            </a:r>
            <a:r>
              <a:rPr lang="es-ES" sz="1100" dirty="0">
                <a:solidFill>
                  <a:schemeClr val="tx1">
                    <a:lumMod val="95000"/>
                    <a:lumOff val="5000"/>
                  </a:schemeClr>
                </a:solidFill>
                <a:latin typeface="Arial" panose="020B0604020202020204" pitchFamily="34" charset="0"/>
                <a:cs typeface="Arial" panose="020B0604020202020204" pitchFamily="34" charset="0"/>
              </a:rPr>
              <a:t> y BUDA. </a:t>
            </a:r>
            <a:endParaRPr lang="es-ES" sz="1100" i="0" u="none" strike="noStrike" dirty="0">
              <a:solidFill>
                <a:schemeClr val="tx1">
                  <a:lumMod val="95000"/>
                  <a:lumOff val="5000"/>
                </a:schemeClr>
              </a:solidFill>
              <a:effectLst/>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1464</TotalTime>
  <Words>394</Words>
  <Application>Microsoft Macintosh PowerPoint</Application>
  <PresentationFormat>Presentación en pantalla (16:9)</PresentationFormat>
  <Paragraphs>71</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Aptos</vt: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cristina torres luque</cp:lastModifiedBy>
  <cp:revision>6</cp:revision>
  <dcterms:created xsi:type="dcterms:W3CDTF">2025-10-16T09:08:13Z</dcterms:created>
  <dcterms:modified xsi:type="dcterms:W3CDTF">2026-02-11T17:15:11Z</dcterms:modified>
</cp:coreProperties>
</file>