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2"/>
    <p:restoredTop sz="94625"/>
  </p:normalViewPr>
  <p:slideViewPr>
    <p:cSldViewPr>
      <p:cViewPr varScale="1">
        <p:scale>
          <a:sx n="155" d="100"/>
          <a:sy n="155" d="100"/>
        </p:scale>
        <p:origin x="472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29D6E040-94DB-3D76-2781-0DFE298D5208}"/>
              </a:ext>
            </a:extLst>
          </p:cNvPr>
          <p:cNvSpPr txBox="1">
            <a:spLocks/>
          </p:cNvSpPr>
          <p:nvPr/>
        </p:nvSpPr>
        <p:spPr>
          <a:xfrm>
            <a:off x="1331640" y="51470"/>
            <a:ext cx="7704856" cy="1185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VARIACIONES CLÍNICAS AL AÑO DE TRATAMIENTO CON ELEXACAFTOR/TEZACAFTOR/IVACAFTOR EN PACIENTES CON FIBROSIS QUÍSTICA DEL COMPLEJO HOSPITALARIO DE CÁCERES</a:t>
            </a:r>
            <a:endParaRPr lang="es-E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2 Subtítulo">
            <a:extLst>
              <a:ext uri="{FF2B5EF4-FFF2-40B4-BE49-F238E27FC236}">
                <a16:creationId xmlns:a16="http://schemas.microsoft.com/office/drawing/2014/main" id="{93793C9D-4B3B-4890-66FA-4CB3E3696115}"/>
              </a:ext>
            </a:extLst>
          </p:cNvPr>
          <p:cNvSpPr txBox="1">
            <a:spLocks/>
          </p:cNvSpPr>
          <p:nvPr/>
        </p:nvSpPr>
        <p:spPr>
          <a:xfrm>
            <a:off x="149970" y="1291715"/>
            <a:ext cx="8844059" cy="4879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000" dirty="0">
                <a:latin typeface="Arial"/>
                <a:cs typeface="Arial"/>
              </a:rPr>
              <a:t>                 R. Rodríguez Villamor </a:t>
            </a:r>
            <a:r>
              <a:rPr lang="es-ES" sz="1000" baseline="30000" dirty="0">
                <a:latin typeface="Arial"/>
                <a:cs typeface="Arial"/>
              </a:rPr>
              <a:t>1</a:t>
            </a:r>
            <a:r>
              <a:rPr lang="es-ES" sz="1000" dirty="0">
                <a:latin typeface="Arial"/>
                <a:cs typeface="Arial"/>
              </a:rPr>
              <a:t>,</a:t>
            </a:r>
            <a:r>
              <a:rPr lang="es-ES" sz="1000" b="1" dirty="0">
                <a:latin typeface="Arial"/>
                <a:cs typeface="Arial"/>
              </a:rPr>
              <a:t> </a:t>
            </a:r>
            <a:r>
              <a:rPr lang="es-ES" sz="1000" dirty="0">
                <a:latin typeface="Arial"/>
                <a:cs typeface="Arial"/>
              </a:rPr>
              <a:t>F.R. Guzmán Ruiz</a:t>
            </a:r>
            <a:r>
              <a:rPr lang="es-ES" sz="1000" baseline="30000" dirty="0">
                <a:latin typeface="Arial"/>
                <a:cs typeface="Arial"/>
              </a:rPr>
              <a:t>1</a:t>
            </a:r>
            <a:r>
              <a:rPr lang="es-ES" sz="1000" dirty="0">
                <a:latin typeface="Arial"/>
                <a:cs typeface="Arial"/>
              </a:rPr>
              <a:t>, M. Dávila Cabanillas</a:t>
            </a:r>
            <a:r>
              <a:rPr lang="es-ES" sz="1000" baseline="30000" dirty="0">
                <a:latin typeface="Arial"/>
                <a:cs typeface="Arial"/>
              </a:rPr>
              <a:t>1</a:t>
            </a:r>
            <a:r>
              <a:rPr lang="es-ES" sz="1000" dirty="0">
                <a:latin typeface="Arial"/>
                <a:cs typeface="Arial"/>
              </a:rPr>
              <a:t>,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L. Simón Alonso</a:t>
            </a:r>
            <a:r>
              <a:rPr lang="es-ES" sz="1000" baseline="30000" dirty="0">
                <a:latin typeface="Arial"/>
                <a:cs typeface="Arial"/>
              </a:rPr>
              <a:t>1</a:t>
            </a:r>
            <a:r>
              <a:rPr lang="es-ES" sz="1000" dirty="0">
                <a:latin typeface="Arial"/>
                <a:cs typeface="Arial"/>
              </a:rPr>
              <a:t>,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O.A. Zabala Chinchilla</a:t>
            </a:r>
            <a:r>
              <a:rPr lang="es-ES" sz="1000" baseline="30000" dirty="0">
                <a:latin typeface="Arial"/>
                <a:cs typeface="Arial"/>
              </a:rPr>
              <a:t>1</a:t>
            </a:r>
            <a:r>
              <a:rPr lang="es-ES" sz="1000" dirty="0">
                <a:latin typeface="Arial"/>
                <a:cs typeface="Arial"/>
              </a:rPr>
              <a:t>,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M.J. López Jimenez</a:t>
            </a:r>
            <a:r>
              <a:rPr lang="es-ES" sz="1000" baseline="30000" dirty="0">
                <a:latin typeface="Arial"/>
                <a:cs typeface="Arial"/>
              </a:rPr>
              <a:t>2</a:t>
            </a:r>
            <a:endParaRPr lang="es-ES" sz="10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sz="1000" baseline="30000" dirty="0">
                <a:latin typeface="Arial"/>
                <a:cs typeface="Arial"/>
              </a:rPr>
              <a:t> 1 </a:t>
            </a:r>
            <a:r>
              <a:rPr lang="es-ES" sz="1000" dirty="0">
                <a:latin typeface="Arial"/>
                <a:cs typeface="Arial"/>
              </a:rPr>
              <a:t>Cáceres - Hospital San Pedro de Alcántara, </a:t>
            </a:r>
            <a:r>
              <a:rPr lang="es-ES" sz="1000" baseline="30000" dirty="0">
                <a:latin typeface="Arial"/>
                <a:cs typeface="Arial"/>
              </a:rPr>
              <a:t>2 </a:t>
            </a:r>
            <a:r>
              <a:rPr lang="es-ES" sz="1000" dirty="0">
                <a:latin typeface="Arial"/>
                <a:cs typeface="Arial"/>
              </a:rPr>
              <a:t>Cáceres - Hospital Virgen del puerto</a:t>
            </a:r>
            <a:br>
              <a:rPr lang="es-ES" sz="1000" baseline="30000" dirty="0">
                <a:latin typeface="Arial"/>
                <a:cs typeface="Arial"/>
              </a:rPr>
            </a:br>
            <a:endParaRPr lang="es-ES" sz="1000" dirty="0">
              <a:latin typeface="Arial"/>
              <a:ea typeface="Calibri"/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3F1398C-F8DD-C2E3-2133-5C8B041B864F}"/>
              </a:ext>
            </a:extLst>
          </p:cNvPr>
          <p:cNvSpPr txBox="1"/>
          <p:nvPr/>
        </p:nvSpPr>
        <p:spPr>
          <a:xfrm>
            <a:off x="431539" y="1777177"/>
            <a:ext cx="8562490" cy="10310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500" u="sng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15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os moduladores del regulador transmembrana de la conductancia de la fibrosis quística(CFTR) ha supuesto un cambio de paradigma en la atención de la fibrosis quística(FQ). A pesar de que los ensayos clínicos han documentado beneficios en la función pulmonar y el estado nutricional, la evidencia de práctica real continúa siendo limitad</a:t>
            </a:r>
            <a:r>
              <a:rPr lang="es-ES" sz="1500" dirty="0"/>
              <a:t>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411283-1107-439A-E6F7-CB73B3FCACFA}"/>
              </a:ext>
            </a:extLst>
          </p:cNvPr>
          <p:cNvSpPr txBox="1"/>
          <p:nvPr/>
        </p:nvSpPr>
        <p:spPr>
          <a:xfrm>
            <a:off x="431539" y="2883350"/>
            <a:ext cx="7812870" cy="5539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500" u="sng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OBJETIVO:</a:t>
            </a:r>
            <a:r>
              <a:rPr lang="es-ES" sz="15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Analizar la evolución de pacientes (p.) en tratamiento con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elexacaftor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tezacaftor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ivacaftor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Kaftrio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), en una cohorte local de pacientes con FQ.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8084118-8EA9-98F4-5104-5B11FC274693}"/>
              </a:ext>
            </a:extLst>
          </p:cNvPr>
          <p:cNvSpPr txBox="1"/>
          <p:nvPr/>
        </p:nvSpPr>
        <p:spPr>
          <a:xfrm>
            <a:off x="431539" y="3518496"/>
            <a:ext cx="7934167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500" u="sng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lang="es-ES" sz="15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Se realiza un estudio retrospectivo donde se incluyen p. con diagnóstico de FQ que inician tratamiento con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Kaftrio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y se realiza seguimiento durante 1 año. Se analizan variables relacionadas con: diagnóstico, situación clínica, datos de función respiratoria, índice de masa corporal (IMC), exacerbaciones y efectos adversos. Los resultados se almacenan en una base de datos y se realiza un estudio estadístico descriptivo.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525870D-B0F5-8926-C6B0-E7D49822EE44}"/>
              </a:ext>
            </a:extLst>
          </p:cNvPr>
          <p:cNvSpPr txBox="1"/>
          <p:nvPr/>
        </p:nvSpPr>
        <p:spPr>
          <a:xfrm>
            <a:off x="1331640" y="123478"/>
            <a:ext cx="7560840" cy="12464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500" u="sng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RESULTADOS:</a:t>
            </a:r>
            <a:r>
              <a:rPr lang="es-ES" sz="1500" dirty="0">
                <a:solidFill>
                  <a:schemeClr val="tx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Se incluyeron 18p. (9 hombres y 9 mujeres), con una edad media de 30 años y una edad media al diagnóstico de 8 meses. En cuanto al genotipo, 8 eran homocigotos para la mutación F508del, 7 heterocigotos y 3 presentaban otras combinaciones. 16p. tenían insuficiencia pancreática exocrina (todos en tratamiento con enzimas pancreáticas) y 3 eran diabéticos.</a:t>
            </a:r>
            <a:endParaRPr lang="es-ES" sz="1500" dirty="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7E2AD3-EA73-3495-6D83-CB9B40149AC8}"/>
              </a:ext>
            </a:extLst>
          </p:cNvPr>
          <p:cNvSpPr txBox="1"/>
          <p:nvPr/>
        </p:nvSpPr>
        <p:spPr>
          <a:xfrm>
            <a:off x="251520" y="1418083"/>
            <a:ext cx="8640960" cy="12464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15p. presentaban colonización por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P.aeruginosa,y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13 por otros microorganismos como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S.Aureus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(incluido SARM),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H.influenzae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Burkholderia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cepacia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. 10p. estaban en tratamiento con antibióticos inhalados: 3 con levofloxacino, 3 con colistina, 1 con gentamicina y 3 con tobramicina.</a:t>
            </a:r>
            <a:r>
              <a:rPr lang="es-ES_tradnl" sz="1500" dirty="0">
                <a:latin typeface="Arial" panose="020B0604020202020204" pitchFamily="34" charset="0"/>
                <a:cs typeface="Arial" panose="020B0604020202020204" pitchFamily="34" charset="0"/>
              </a:rPr>
              <a:t> De los 18p., 16 iniciaron tratamiento por indicación estándar y 2 de ellos por uso compasivo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_tradnl" sz="1500" dirty="0">
                <a:latin typeface="Arial" panose="020B0604020202020204" pitchFamily="34" charset="0"/>
                <a:cs typeface="Arial" panose="020B0604020202020204" pitchFamily="34" charset="0"/>
              </a:rPr>
              <a:t>Solo 1p. presentó un </a:t>
            </a:r>
            <a:r>
              <a:rPr lang="es-ES_tradnl" sz="1500" dirty="0" err="1">
                <a:latin typeface="Arial" panose="020B0604020202020204" pitchFamily="34" charset="0"/>
                <a:cs typeface="Arial" panose="020B0604020202020204" pitchFamily="34" charset="0"/>
              </a:rPr>
              <a:t>Rash</a:t>
            </a:r>
            <a:r>
              <a:rPr lang="es-ES_tradnl" sz="1500" dirty="0">
                <a:latin typeface="Arial" panose="020B0604020202020204" pitchFamily="34" charset="0"/>
                <a:cs typeface="Arial" panose="020B0604020202020204" pitchFamily="34" charset="0"/>
              </a:rPr>
              <a:t> cutáneo como efecto adverso. </a:t>
            </a: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FD1C5EDA-6F80-C08A-04A9-C87D1675AC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623621"/>
              </p:ext>
            </p:extLst>
          </p:nvPr>
        </p:nvGraphicFramePr>
        <p:xfrm>
          <a:off x="284725" y="2709755"/>
          <a:ext cx="453650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33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8324">
                <a:tc>
                  <a:txBody>
                    <a:bodyPr/>
                    <a:lstStyle/>
                    <a:p>
                      <a:r>
                        <a:rPr sz="1500" dirty="0" err="1"/>
                        <a:t>Parámetro</a:t>
                      </a:r>
                      <a:r>
                        <a:rPr lang="es-ES" sz="1500" dirty="0"/>
                        <a:t>s</a:t>
                      </a:r>
                      <a:endParaRPr sz="1500" dirty="0"/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500" dirty="0"/>
                        <a:t>Antes de</a:t>
                      </a:r>
                      <a:r>
                        <a:rPr lang="es-ES" sz="1500" dirty="0"/>
                        <a:t>l </a:t>
                      </a:r>
                      <a:r>
                        <a:rPr lang="es-ES" sz="1500" dirty="0" err="1"/>
                        <a:t>tto</a:t>
                      </a:r>
                      <a:endParaRPr sz="1500" dirty="0"/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500" dirty="0"/>
                        <a:t>A </a:t>
                      </a:r>
                      <a:r>
                        <a:rPr sz="1500" dirty="0" err="1"/>
                        <a:t>los</a:t>
                      </a:r>
                      <a:r>
                        <a:rPr sz="1500" dirty="0"/>
                        <a:t> 12 meses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500" dirty="0" err="1"/>
                        <a:t>Mejoría</a:t>
                      </a:r>
                      <a:r>
                        <a:rPr sz="1500" dirty="0"/>
                        <a:t> media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882">
                <a:tc>
                  <a:txBody>
                    <a:bodyPr/>
                    <a:lstStyle/>
                    <a:p>
                      <a:r>
                        <a:rPr sz="1800" dirty="0"/>
                        <a:t>IMC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/>
                        <a:t>23,54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/>
                        <a:t>25,6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+2,06 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882">
                <a:tc>
                  <a:txBody>
                    <a:bodyPr/>
                    <a:lstStyle/>
                    <a:p>
                      <a:r>
                        <a:rPr sz="1800"/>
                        <a:t>FEV₁ (%)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62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74,6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+12,66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882">
                <a:tc>
                  <a:txBody>
                    <a:bodyPr/>
                    <a:lstStyle/>
                    <a:p>
                      <a:r>
                        <a:rPr sz="1800"/>
                        <a:t>FEV₁ (ml)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2120 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2513 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+391,66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882">
                <a:tc>
                  <a:txBody>
                    <a:bodyPr/>
                    <a:lstStyle/>
                    <a:p>
                      <a:r>
                        <a:rPr sz="1800"/>
                        <a:t>FVC (%)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7</a:t>
                      </a:r>
                      <a:r>
                        <a:rPr lang="es-ES" sz="1800" dirty="0"/>
                        <a:t>7</a:t>
                      </a:r>
                      <a:endParaRPr sz="1800" dirty="0"/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86,73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+9,7</a:t>
                      </a:r>
                      <a:r>
                        <a:rPr lang="es-ES" sz="1800" dirty="0"/>
                        <a:t>3</a:t>
                      </a:r>
                      <a:endParaRPr sz="1800" dirty="0"/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882">
                <a:tc>
                  <a:txBody>
                    <a:bodyPr/>
                    <a:lstStyle/>
                    <a:p>
                      <a:r>
                        <a:rPr sz="1800" dirty="0"/>
                        <a:t>FVC (ml)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2731 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3408 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+378,54 </a:t>
                      </a:r>
                    </a:p>
                  </a:txBody>
                  <a:tcPr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9741A43E-FB31-901A-DD77-9473DB85F468}"/>
              </a:ext>
            </a:extLst>
          </p:cNvPr>
          <p:cNvSpPr txBox="1"/>
          <p:nvPr/>
        </p:nvSpPr>
        <p:spPr>
          <a:xfrm>
            <a:off x="5004048" y="2931790"/>
            <a:ext cx="3672408" cy="1708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50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CONCLUSIONES: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Tras un año desde el inicio del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tratamiento,se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observa un incremento de la función pulmonar media y del IMC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La mayoría de los p. no presentó exacerbaciones ni efectos adversos.</a:t>
            </a:r>
            <a:endParaRPr lang="es-ES" sz="15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480</Words>
  <Application>Microsoft Macintosh PowerPoint</Application>
  <PresentationFormat>Presentación en pantalla (16:9)</PresentationFormat>
  <Paragraphs>35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rocio rodriguez villamor</cp:lastModifiedBy>
  <cp:revision>6</cp:revision>
  <dcterms:created xsi:type="dcterms:W3CDTF">2025-10-16T09:08:13Z</dcterms:created>
  <dcterms:modified xsi:type="dcterms:W3CDTF">2026-02-28T17:20:09Z</dcterms:modified>
</cp:coreProperties>
</file>