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0" r:id="rId3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>
      <p:cViewPr varScale="1">
        <p:scale>
          <a:sx n="143" d="100"/>
          <a:sy n="143" d="100"/>
        </p:scale>
        <p:origin x="760" y="184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69DB00-2053-4AAB-8B89-0CCA588B7F6D}" type="datetimeFigureOut">
              <a:rPr lang="es-ES" smtClean="0"/>
              <a:pPr/>
              <a:t>1/3/26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675A31-0ED0-4809-9147-0F3AF105D0BE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A4320939-DA68-490B-BEC4-3E5E304557D1}"/>
              </a:ext>
            </a:extLst>
          </p:cNvPr>
          <p:cNvSpPr txBox="1"/>
          <p:nvPr/>
        </p:nvSpPr>
        <p:spPr>
          <a:xfrm>
            <a:off x="1205372" y="195486"/>
            <a:ext cx="77768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240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Oxigenoterapia domiciliaria con finalidad paliativa en la Comunidad de Murcia: análisis transversal retrospectivo</a:t>
            </a:r>
            <a:endParaRPr lang="es-ES" sz="2400" dirty="0">
              <a:latin typeface="Arial" panose="020B0604020202020204" pitchFamily="34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B14C11F1-535C-4E1A-8985-5329B942E754}"/>
              </a:ext>
            </a:extLst>
          </p:cNvPr>
          <p:cNvSpPr txBox="1"/>
          <p:nvPr/>
        </p:nvSpPr>
        <p:spPr>
          <a:xfrm>
            <a:off x="1290518" y="975839"/>
            <a:ext cx="7776864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M. Sanclemente Mahecha, M. Fajardo López, C. Marín Espín, A. Muñir </a:t>
            </a:r>
            <a:r>
              <a:rPr lang="es-ES" sz="1400" dirty="0" err="1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Lájara</a:t>
            </a:r>
            <a:r>
              <a:rPr lang="es-ES" sz="1400" dirty="0">
                <a:latin typeface="Arial" panose="020B0604020202020204" pitchFamily="34" charset="0"/>
                <a:ea typeface="Tahoma" panose="020B0604030504040204" pitchFamily="34" charset="0"/>
                <a:cs typeface="Arial" panose="020B0604020202020204" pitchFamily="34" charset="0"/>
              </a:rPr>
              <a:t>, l. Morcillo Martínez, J.M. Sánchez Nieto, A. Carrillo Alcaraz, M.A. Vives Manjón, M. Hernández Roca, R. Bernabéu Mora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73C4A9B-2402-BD5A-C559-3078B2C70368}"/>
              </a:ext>
            </a:extLst>
          </p:cNvPr>
          <p:cNvSpPr txBox="1"/>
          <p:nvPr/>
        </p:nvSpPr>
        <p:spPr>
          <a:xfrm>
            <a:off x="57448" y="1760584"/>
            <a:ext cx="2232248" cy="40011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200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INTRODUCCIÓN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7717047C-9D65-1515-3A80-F9DF5BFDCA11}"/>
              </a:ext>
            </a:extLst>
          </p:cNvPr>
          <p:cNvSpPr txBox="1"/>
          <p:nvPr/>
        </p:nvSpPr>
        <p:spPr>
          <a:xfrm>
            <a:off x="68165" y="2160694"/>
            <a:ext cx="8964488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La OD se ha extendido a indicación paliativa (ODIP) para control de disnea refractaria.</a:t>
            </a:r>
            <a:b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Existe limitada evidencia y posible variabilidad prescriptora.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1C849A1-86F7-76A1-CCC7-3A0F25D09C57}"/>
              </a:ext>
            </a:extLst>
          </p:cNvPr>
          <p:cNvSpPr txBox="1"/>
          <p:nvPr/>
        </p:nvSpPr>
        <p:spPr>
          <a:xfrm>
            <a:off x="57448" y="2914898"/>
            <a:ext cx="1565920" cy="40011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C0EB4FA-BC17-7C8B-50D6-20365CDB908A}"/>
              </a:ext>
            </a:extLst>
          </p:cNvPr>
          <p:cNvSpPr txBox="1"/>
          <p:nvPr/>
        </p:nvSpPr>
        <p:spPr>
          <a:xfrm>
            <a:off x="66725" y="3299390"/>
            <a:ext cx="8951350" cy="64633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s-E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Estimar la frecuencia de ODIP y comparar perfil clínico y prescripción frente a OD no paliativa.</a:t>
            </a:r>
            <a:endParaRPr lang="es-E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42BF7A12-0090-32DB-86D0-921C05A15016}"/>
              </a:ext>
            </a:extLst>
          </p:cNvPr>
          <p:cNvSpPr txBox="1"/>
          <p:nvPr/>
        </p:nvSpPr>
        <p:spPr>
          <a:xfrm>
            <a:off x="69290" y="4238031"/>
            <a:ext cx="1349896" cy="40011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just"/>
            <a:r>
              <a:rPr lang="es-ES" sz="20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MÉTODO</a:t>
            </a:r>
            <a:endParaRPr lang="es-E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5A59DC93-BFCF-BE10-1AAE-EC5E8E695335}"/>
              </a:ext>
            </a:extLst>
          </p:cNvPr>
          <p:cNvSpPr txBox="1"/>
          <p:nvPr/>
        </p:nvSpPr>
        <p:spPr>
          <a:xfrm>
            <a:off x="1421577" y="4036891"/>
            <a:ext cx="7560659" cy="923330"/>
          </a:xfrm>
          <a:prstGeom prst="rect">
            <a:avLst/>
          </a:prstGeom>
          <a:noFill/>
          <a:ln w="28575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Estudio transversal retrospectivo (26/06/2024). 669 prescripciones. 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ES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Definición ODIP: alivio sintomático de disnea, independientemente de hipoxemia.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5B563E28-56D8-6E37-6137-0CD16BBB0CB3}"/>
              </a:ext>
            </a:extLst>
          </p:cNvPr>
          <p:cNvSpPr txBox="1"/>
          <p:nvPr/>
        </p:nvSpPr>
        <p:spPr>
          <a:xfrm>
            <a:off x="180358" y="3277880"/>
            <a:ext cx="2286000" cy="40011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CONCLUSIONES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45B0626-D131-30BF-CD26-3F7C185C4281}"/>
              </a:ext>
            </a:extLst>
          </p:cNvPr>
          <p:cNvSpPr txBox="1"/>
          <p:nvPr/>
        </p:nvSpPr>
        <p:spPr>
          <a:xfrm>
            <a:off x="188616" y="3675826"/>
            <a:ext cx="8127800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ODIP constituye una proporción relevante en práctica clínica real.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Se asocia a mayor edad, fragilidad y carga comórbida.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Predomina la patología cardiaca y la prescripción hospitalaria.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La fragilidad y el índice de </a:t>
            </a:r>
            <a:r>
              <a:rPr lang="es-ES" dirty="0" err="1">
                <a:latin typeface="Arial" panose="020B0604020202020204" pitchFamily="34" charset="0"/>
                <a:cs typeface="Arial" panose="020B0604020202020204" pitchFamily="34" charset="0"/>
              </a:rPr>
              <a:t>Charlson</a:t>
            </a:r>
            <a:r>
              <a:rPr lang="es-ES" dirty="0">
                <a:latin typeface="Arial" panose="020B0604020202020204" pitchFamily="34" charset="0"/>
                <a:cs typeface="Arial" panose="020B0604020202020204" pitchFamily="34" charset="0"/>
              </a:rPr>
              <a:t> se asociaron de forma independiente a ODIP.</a:t>
            </a:r>
          </a:p>
        </p:txBody>
      </p:sp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7A3C7CD4-DEC0-05B5-B51A-DCFA6E8B286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267914"/>
              </p:ext>
            </p:extLst>
          </p:nvPr>
        </p:nvGraphicFramePr>
        <p:xfrm>
          <a:off x="1187624" y="400110"/>
          <a:ext cx="7956376" cy="2473713"/>
        </p:xfrm>
        <a:graphic>
          <a:graphicData uri="http://schemas.openxmlformats.org/drawingml/2006/table">
            <a:tbl>
              <a:tblPr firstRow="1" firstCol="1" bandRow="1">
                <a:tableStyleId>{5DA37D80-6434-44D0-A028-1B22A696006F}</a:tableStyleId>
              </a:tblPr>
              <a:tblGrid>
                <a:gridCol w="3330731">
                  <a:extLst>
                    <a:ext uri="{9D8B030D-6E8A-4147-A177-3AD203B41FA5}">
                      <a16:colId xmlns:a16="http://schemas.microsoft.com/office/drawing/2014/main" val="1820746967"/>
                    </a:ext>
                  </a:extLst>
                </a:gridCol>
                <a:gridCol w="1865134">
                  <a:extLst>
                    <a:ext uri="{9D8B030D-6E8A-4147-A177-3AD203B41FA5}">
                      <a16:colId xmlns:a16="http://schemas.microsoft.com/office/drawing/2014/main" val="2921754194"/>
                    </a:ext>
                  </a:extLst>
                </a:gridCol>
                <a:gridCol w="1742126">
                  <a:extLst>
                    <a:ext uri="{9D8B030D-6E8A-4147-A177-3AD203B41FA5}">
                      <a16:colId xmlns:a16="http://schemas.microsoft.com/office/drawing/2014/main" val="669926817"/>
                    </a:ext>
                  </a:extLst>
                </a:gridCol>
                <a:gridCol w="1018385">
                  <a:extLst>
                    <a:ext uri="{9D8B030D-6E8A-4147-A177-3AD203B41FA5}">
                      <a16:colId xmlns:a16="http://schemas.microsoft.com/office/drawing/2014/main" val="1318543124"/>
                    </a:ext>
                  </a:extLst>
                </a:gridCol>
              </a:tblGrid>
              <a:tr h="2192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Paliativa (n = 227)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No paliativa (n = 442)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p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extLst>
                  <a:ext uri="{0D108BD9-81ED-4DB2-BD59-A6C34878D82A}">
                    <a16:rowId xmlns:a16="http://schemas.microsoft.com/office/drawing/2014/main" val="2467194587"/>
                  </a:ext>
                </a:extLst>
              </a:tr>
              <a:tr h="136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Edad, años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79,2 ± 13,3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73,0 ± 13,2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0,001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extLst>
                  <a:ext uri="{0D108BD9-81ED-4DB2-BD59-A6C34878D82A}">
                    <a16:rowId xmlns:a16="http://schemas.microsoft.com/office/drawing/2014/main" val="657286461"/>
                  </a:ext>
                </a:extLst>
              </a:tr>
              <a:tr h="136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Índice de </a:t>
                      </a:r>
                      <a:r>
                        <a:rPr lang="es-ES" sz="10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Charlson</a:t>
                      </a: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ajustado  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(6-9)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(4-7)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0,001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extLst>
                  <a:ext uri="{0D108BD9-81ED-4DB2-BD59-A6C34878D82A}">
                    <a16:rowId xmlns:a16="http://schemas.microsoft.com/office/drawing/2014/main" val="508629487"/>
                  </a:ext>
                </a:extLst>
              </a:tr>
              <a:tr h="136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CFS: </a:t>
                      </a: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≥  5-8 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123 (54,2)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204 (46,2)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0,049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extLst>
                  <a:ext uri="{0D108BD9-81ED-4DB2-BD59-A6C34878D82A}">
                    <a16:rowId xmlns:a16="http://schemas.microsoft.com/office/drawing/2014/main" val="2966089412"/>
                  </a:ext>
                </a:extLst>
              </a:tr>
              <a:tr h="13662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Disnea </a:t>
                      </a:r>
                      <a:r>
                        <a:rPr lang="es-ES" sz="105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mMRC</a:t>
                      </a: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3-4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167 (73,6)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282 (63,8)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0,011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extLst>
                  <a:ext uri="{0D108BD9-81ED-4DB2-BD59-A6C34878D82A}">
                    <a16:rowId xmlns:a16="http://schemas.microsoft.com/office/drawing/2014/main" val="233166035"/>
                  </a:ext>
                </a:extLst>
              </a:tr>
              <a:tr h="6517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Ámbito de la prescripción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Alta hospitalaria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 (58,1)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180 (40,7)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0,001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extLst>
                  <a:ext uri="{0D108BD9-81ED-4DB2-BD59-A6C34878D82A}">
                    <a16:rowId xmlns:a16="http://schemas.microsoft.com/office/drawing/2014/main" val="2624577703"/>
                  </a:ext>
                </a:extLst>
              </a:tr>
              <a:tr h="6517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Método para prescribir OD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No registrado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133 (58,6)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(7,7)</a:t>
                      </a:r>
                      <a:endParaRPr lang="es-ES" sz="105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s-ES" sz="105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 0,001</a:t>
                      </a:r>
                      <a:endParaRPr lang="es-ES" sz="1050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2952" marR="42952" marT="0" marB="0"/>
                </a:tc>
                <a:extLst>
                  <a:ext uri="{0D108BD9-81ED-4DB2-BD59-A6C34878D82A}">
                    <a16:rowId xmlns:a16="http://schemas.microsoft.com/office/drawing/2014/main" val="1837509024"/>
                  </a:ext>
                </a:extLst>
              </a:tr>
            </a:tbl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8F3A120E-0864-86D0-4226-7666AB478461}"/>
              </a:ext>
            </a:extLst>
          </p:cNvPr>
          <p:cNvSpPr txBox="1"/>
          <p:nvPr/>
        </p:nvSpPr>
        <p:spPr>
          <a:xfrm>
            <a:off x="1187624" y="0"/>
            <a:ext cx="1908188" cy="400110"/>
          </a:xfrm>
          <a:prstGeom prst="rect">
            <a:avLst/>
          </a:prstGeom>
          <a:solidFill>
            <a:schemeClr val="accent2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s-ES" sz="2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RESULTADOS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EB1BBB0E-DBFF-B366-2CF9-5089CF88EC04}"/>
              </a:ext>
            </a:extLst>
          </p:cNvPr>
          <p:cNvSpPr txBox="1"/>
          <p:nvPr/>
        </p:nvSpPr>
        <p:spPr>
          <a:xfrm>
            <a:off x="2555776" y="2882183"/>
            <a:ext cx="6588224" cy="523220"/>
          </a:xfrm>
          <a:prstGeom prst="rect">
            <a:avLst/>
          </a:prstGeom>
          <a:ln w="12700"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En el análisis multivariante, la fragilidad y el índice de </a:t>
            </a:r>
            <a:r>
              <a:rPr lang="es-ES" sz="1400" dirty="0" err="1">
                <a:latin typeface="Arial" panose="020B0604020202020204" pitchFamily="34" charset="0"/>
                <a:cs typeface="Arial" panose="020B0604020202020204" pitchFamily="34" charset="0"/>
              </a:rPr>
              <a:t>Charlson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 se asociaron de forma independiente a ODIP. Predominó la patología cardiaca en ODIP (27,3%).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230</TotalTime>
  <Words>319</Words>
  <Application>Microsoft Macintosh PowerPoint</Application>
  <PresentationFormat>Presentación en pantalla (16:9)</PresentationFormat>
  <Paragraphs>52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5" baseType="lpstr">
      <vt:lpstr>Arial</vt:lpstr>
      <vt:lpstr>Calibri</vt:lpstr>
      <vt:lpstr>Tema de Office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CLARA</dc:creator>
  <cp:lastModifiedBy>Montse Sanclemente</cp:lastModifiedBy>
  <cp:revision>12</cp:revision>
  <dcterms:created xsi:type="dcterms:W3CDTF">2025-10-16T09:08:13Z</dcterms:created>
  <dcterms:modified xsi:type="dcterms:W3CDTF">2026-03-01T20:11:43Z</dcterms:modified>
</cp:coreProperties>
</file>