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embeddedFontLst>
    <p:embeddedFont>
      <p:font typeface="Tahoma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0" roundtripDataSignature="AMtx7mgZn0tPbUa5Pyb1p/XFZmgLXDM0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Tahoma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Tahom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La medición sistemática es indispensable para impulsar ciclos de mejora continuo</a:t>
            </a:r>
            <a:endParaRPr/>
          </a:p>
        </p:txBody>
      </p:sp>
      <p:sp>
        <p:nvSpPr>
          <p:cNvPr id="99" name="Google Shape;9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8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8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ahoma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ahoma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/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4"/>
          <p:cNvSpPr txBox="1"/>
          <p:nvPr>
            <p:ph idx="1" type="body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  <a:defRPr b="0" i="0" sz="4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12" name="Google Shape;12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1043878" y="1"/>
            <a:ext cx="8064896" cy="11524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</a:pPr>
            <a:r>
              <a:rPr lang="es-ES" sz="2800">
                <a:latin typeface="Tahoma"/>
                <a:ea typeface="Tahoma"/>
                <a:cs typeface="Tahoma"/>
                <a:sym typeface="Tahoma"/>
              </a:rPr>
              <a:t>Experiencia del paciente en una unidad de Neumología Intervencionista.</a:t>
            </a:r>
            <a:br>
              <a:rPr lang="es-ES" sz="2800">
                <a:latin typeface="Tahoma"/>
                <a:ea typeface="Tahoma"/>
                <a:cs typeface="Tahoma"/>
                <a:sym typeface="Tahoma"/>
              </a:rPr>
            </a:br>
            <a:r>
              <a:rPr b="0" i="1" lang="es-ES" sz="1050" u="none" cap="none" strike="noStrike">
                <a:solidFill>
                  <a:srgbClr val="3F3F3F"/>
                </a:solidFill>
                <a:latin typeface="Tahoma"/>
                <a:ea typeface="Tahoma"/>
                <a:cs typeface="Tahoma"/>
                <a:sym typeface="Tahoma"/>
              </a:rPr>
              <a:t>M.L. Canalejo, MM. Segura, A.Alvarez, S.Repiso, L.Piñel, M.C. Fernandez. </a:t>
            </a:r>
            <a:br>
              <a:rPr b="0" i="1" lang="es-ES" sz="1050" u="none" cap="none" strike="noStrike">
                <a:solidFill>
                  <a:srgbClr val="3F3F3F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b="0" i="1" lang="es-ES" sz="1050" u="none" cap="none" strike="noStrike">
                <a:solidFill>
                  <a:srgbClr val="3F3F3F"/>
                </a:solidFill>
                <a:latin typeface="Tahoma"/>
                <a:ea typeface="Tahoma"/>
                <a:cs typeface="Tahoma"/>
                <a:sym typeface="Tahoma"/>
              </a:rPr>
              <a:t>H.U.V.V Málaga</a:t>
            </a:r>
            <a:endParaRPr sz="32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07503" y="1252459"/>
            <a:ext cx="4263777" cy="477054"/>
          </a:xfrm>
          <a:prstGeom prst="rect">
            <a:avLst/>
          </a:prstGeom>
          <a:solidFill>
            <a:schemeClr val="accent2">
              <a:alpha val="67843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25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Introducción.</a:t>
            </a:r>
            <a:endParaRPr/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b="24544" l="4790" r="4184" t="34684"/>
          <a:stretch/>
        </p:blipFill>
        <p:spPr>
          <a:xfrm>
            <a:off x="38321" y="2270121"/>
            <a:ext cx="4332959" cy="1486403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107503" y="1743674"/>
            <a:ext cx="426377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La experiencia del paciente se relaciona directamente en los resultados de salud. 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132331" y="3770614"/>
            <a:ext cx="4079629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En Neumología intervencionista el beneficio debe superar riesgos y molestias. Optimizamos los componentes organizativos y humanos del proceso asistencial.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4478851" y="1252459"/>
            <a:ext cx="4557646" cy="477054"/>
          </a:xfrm>
          <a:prstGeom prst="rect">
            <a:avLst/>
          </a:prstGeom>
          <a:solidFill>
            <a:srgbClr val="76923C">
              <a:alpha val="6784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25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Metodología.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4500611" y="4111883"/>
            <a:ext cx="45110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Objetivo</a:t>
            </a:r>
            <a:r>
              <a:rPr b="0" i="0" lang="es-ES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: evaluar la experiencia y satisfacción tras una broncoscopia en nuestra unidad de N. Intervencionista.</a:t>
            </a:r>
            <a:endParaRPr/>
          </a:p>
        </p:txBody>
      </p:sp>
      <p:pic>
        <p:nvPicPr>
          <p:cNvPr id="95" name="Google Shape;95;p1"/>
          <p:cNvPicPr preferRelativeResize="0"/>
          <p:nvPr/>
        </p:nvPicPr>
        <p:blipFill rotWithShape="1">
          <a:blip r:embed="rId4">
            <a:alphaModFix/>
          </a:blip>
          <a:srcRect b="6261" l="0" r="0" t="21782"/>
          <a:stretch/>
        </p:blipFill>
        <p:spPr>
          <a:xfrm>
            <a:off x="4528470" y="1743674"/>
            <a:ext cx="4557646" cy="2268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/>
          <p:nvPr>
            <p:ph type="title"/>
          </p:nvPr>
        </p:nvSpPr>
        <p:spPr>
          <a:xfrm>
            <a:off x="1039248" y="9384"/>
            <a:ext cx="8064896" cy="7389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ahoma"/>
              <a:buNone/>
            </a:pPr>
            <a:r>
              <a:rPr lang="es-ES" sz="2200">
                <a:latin typeface="Tahoma"/>
                <a:ea typeface="Tahoma"/>
                <a:cs typeface="Tahoma"/>
                <a:sym typeface="Tahoma"/>
              </a:rPr>
              <a:t>Experiencia del paciente en una unidad de N. Intervencionista.</a:t>
            </a:r>
            <a:br>
              <a:rPr lang="es-ES" sz="2200">
                <a:latin typeface="Tahoma"/>
                <a:ea typeface="Tahoma"/>
                <a:cs typeface="Tahoma"/>
                <a:sym typeface="Tahoma"/>
              </a:rPr>
            </a:br>
            <a:r>
              <a:rPr i="1" lang="es-ES" sz="1050">
                <a:solidFill>
                  <a:srgbClr val="3F3F3F"/>
                </a:solidFill>
                <a:latin typeface="Tahoma"/>
                <a:ea typeface="Tahoma"/>
                <a:cs typeface="Tahoma"/>
                <a:sym typeface="Tahoma"/>
              </a:rPr>
              <a:t>M.L. Canalejo, MM. Segura, A.Alvarez, S.Repiso, L.Piñel, M.C. Fernandez.</a:t>
            </a:r>
            <a:br>
              <a:rPr i="1" lang="es-ES" sz="1050">
                <a:solidFill>
                  <a:srgbClr val="3F3F3F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i="1" lang="es-ES" sz="1050">
                <a:solidFill>
                  <a:srgbClr val="3F3F3F"/>
                </a:solidFill>
                <a:latin typeface="Tahoma"/>
                <a:ea typeface="Tahoma"/>
                <a:cs typeface="Tahoma"/>
                <a:sym typeface="Tahoma"/>
              </a:rPr>
              <a:t>H.U.V.V Málaga</a:t>
            </a:r>
            <a:endParaRPr i="1" sz="1000">
              <a:solidFill>
                <a:srgbClr val="3F3F3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107502" y="699542"/>
            <a:ext cx="4263777" cy="477054"/>
          </a:xfrm>
          <a:prstGeom prst="rect">
            <a:avLst/>
          </a:prstGeom>
          <a:solidFill>
            <a:schemeClr val="accent2">
              <a:alpha val="67843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Resultados.</a:t>
            </a:r>
            <a:endParaRPr/>
          </a:p>
        </p:txBody>
      </p:sp>
      <p:sp>
        <p:nvSpPr>
          <p:cNvPr id="103" name="Google Shape;103;p2"/>
          <p:cNvSpPr txBox="1"/>
          <p:nvPr/>
        </p:nvSpPr>
        <p:spPr>
          <a:xfrm>
            <a:off x="4429753" y="699542"/>
            <a:ext cx="4557646" cy="477054"/>
          </a:xfrm>
          <a:prstGeom prst="rect">
            <a:avLst/>
          </a:prstGeom>
          <a:solidFill>
            <a:srgbClr val="76923C">
              <a:alpha val="67843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5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Conclusiones.</a:t>
            </a:r>
            <a:endParaRPr/>
          </a:p>
        </p:txBody>
      </p:sp>
      <p:sp>
        <p:nvSpPr>
          <p:cNvPr id="104" name="Google Shape;104;p2"/>
          <p:cNvSpPr txBox="1"/>
          <p:nvPr/>
        </p:nvSpPr>
        <p:spPr>
          <a:xfrm>
            <a:off x="80353" y="1258476"/>
            <a:ext cx="451105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Experiencia muy satisfactoria en tiempos y trato. </a:t>
            </a:r>
            <a:endParaRPr/>
          </a:p>
        </p:txBody>
      </p:sp>
      <p:pic>
        <p:nvPicPr>
          <p:cNvPr id="105" name="Google Shape;105;p2"/>
          <p:cNvPicPr preferRelativeResize="0"/>
          <p:nvPr/>
        </p:nvPicPr>
        <p:blipFill rotWithShape="1">
          <a:blip r:embed="rId3">
            <a:alphaModFix/>
          </a:blip>
          <a:srcRect b="3451" l="0" r="1448" t="8729"/>
          <a:stretch/>
        </p:blipFill>
        <p:spPr>
          <a:xfrm>
            <a:off x="-16150" y="1663525"/>
            <a:ext cx="4445900" cy="319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4">
            <a:alphaModFix/>
          </a:blip>
          <a:srcRect b="2334" l="14139" r="13611" t="0"/>
          <a:stretch/>
        </p:blipFill>
        <p:spPr>
          <a:xfrm>
            <a:off x="4492325" y="1176600"/>
            <a:ext cx="3041451" cy="247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 txBox="1"/>
          <p:nvPr/>
        </p:nvSpPr>
        <p:spPr>
          <a:xfrm>
            <a:off x="7308304" y="1505412"/>
            <a:ext cx="1695078" cy="1846659"/>
          </a:xfrm>
          <a:prstGeom prst="rect">
            <a:avLst/>
          </a:prstGeom>
          <a:solidFill>
            <a:srgbClr val="EAF1DD"/>
          </a:solidFill>
          <a:ln cap="flat" cmpd="sng" w="9525">
            <a:solidFill>
              <a:srgbClr val="C2D5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6128"/>
              </a:buClr>
              <a:buSzPts val="1900"/>
              <a:buFont typeface="Tahoma"/>
              <a:buNone/>
            </a:pPr>
            <a:r>
              <a:rPr b="1" i="0" lang="es-ES" sz="1900" u="none" cap="none" strike="noStrike">
                <a:solidFill>
                  <a:srgbClr val="4F6128"/>
                </a:solidFill>
                <a:latin typeface="Tahoma"/>
                <a:ea typeface="Tahoma"/>
                <a:cs typeface="Tahoma"/>
                <a:sym typeface="Tahoma"/>
              </a:rPr>
              <a:t>Fidelidad máxima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800">
                <a:solidFill>
                  <a:srgbClr val="4F6128"/>
                </a:solidFill>
                <a:latin typeface="Tahoma"/>
                <a:ea typeface="Tahoma"/>
                <a:cs typeface="Tahoma"/>
                <a:sym typeface="Tahoma"/>
              </a:rPr>
              <a:t>100%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Repetiría la prueba en misma unidad</a:t>
            </a:r>
            <a:endParaRPr/>
          </a:p>
        </p:txBody>
      </p:sp>
      <p:sp>
        <p:nvSpPr>
          <p:cNvPr id="108" name="Google Shape;108;p2"/>
          <p:cNvSpPr txBox="1"/>
          <p:nvPr/>
        </p:nvSpPr>
        <p:spPr>
          <a:xfrm>
            <a:off x="4746011" y="3706837"/>
            <a:ext cx="3960440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6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Próximos pasos: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ahoma"/>
              <a:buChar char="-"/>
            </a:pPr>
            <a:r>
              <a:rPr lang="es-ES" sz="16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Mejorar protocolos de información pre/post prueba.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ahoma"/>
              <a:buChar char="-"/>
            </a:pPr>
            <a:r>
              <a:rPr lang="es-ES" sz="16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Revisar estrategias de sedación para mejorar tolerancia.</a:t>
            </a:r>
            <a:endParaRPr/>
          </a:p>
        </p:txBody>
      </p:sp>
      <p:pic>
        <p:nvPicPr>
          <p:cNvPr descr="Imagen que contiene lámpara&#10;&#10;El contenido generado por IA puede ser incorrecto." id="109" name="Google Shape;109;p2"/>
          <p:cNvPicPr preferRelativeResize="0"/>
          <p:nvPr/>
        </p:nvPicPr>
        <p:blipFill rotWithShape="1">
          <a:blip r:embed="rId5">
            <a:alphaModFix/>
          </a:blip>
          <a:srcRect b="53648" l="39592" r="40689" t="8064"/>
          <a:stretch/>
        </p:blipFill>
        <p:spPr>
          <a:xfrm>
            <a:off x="7076003" y="1367090"/>
            <a:ext cx="464602" cy="5928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n que contiene lámpara&#10;&#10;El contenido generado por IA puede ser incorrecto." id="110" name="Google Shape;110;p2"/>
          <p:cNvPicPr preferRelativeResize="0"/>
          <p:nvPr/>
        </p:nvPicPr>
        <p:blipFill rotWithShape="1">
          <a:blip r:embed="rId5">
            <a:alphaModFix/>
          </a:blip>
          <a:srcRect b="53648" l="39592" r="40689" t="8064"/>
          <a:stretch/>
        </p:blipFill>
        <p:spPr>
          <a:xfrm>
            <a:off x="8706451" y="1367090"/>
            <a:ext cx="464602" cy="592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2025-10-16T09:08:13Z</dcterms:created>
  <dc:creator>CLARA</dc:creator>
</cp:coreProperties>
</file>