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658"/>
  </p:normalViewPr>
  <p:slideViewPr>
    <p:cSldViewPr>
      <p:cViewPr varScale="1">
        <p:scale>
          <a:sx n="142" d="100"/>
          <a:sy n="142" d="100"/>
        </p:scale>
        <p:origin x="688" y="4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9/2/26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C4F3BEB-7C71-36EB-215C-6A32B0CB22DC}"/>
              </a:ext>
            </a:extLst>
          </p:cNvPr>
          <p:cNvSpPr/>
          <p:nvPr/>
        </p:nvSpPr>
        <p:spPr>
          <a:xfrm>
            <a:off x="2044243" y="99853"/>
            <a:ext cx="6264696" cy="432048"/>
          </a:xfrm>
          <a:prstGeom prst="rect">
            <a:avLst/>
          </a:prstGeom>
          <a:ln w="38100">
            <a:solidFill>
              <a:srgbClr val="00523A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DESCRIPCIÓN DEL USO DE NINTEDANIB EN PACIENTES CON EPID-FP</a:t>
            </a:r>
          </a:p>
          <a:p>
            <a:pPr algn="ctr"/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4168BA1-AB8A-BBC2-AA9A-449DF60E9211}"/>
              </a:ext>
            </a:extLst>
          </p:cNvPr>
          <p:cNvSpPr/>
          <p:nvPr/>
        </p:nvSpPr>
        <p:spPr>
          <a:xfrm>
            <a:off x="2836331" y="526454"/>
            <a:ext cx="4176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Autores: Domínguez Blasco M</a:t>
            </a:r>
            <a:r>
              <a:rPr lang="es-ES" sz="9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; Ignacio Expósito MM</a:t>
            </a:r>
            <a:r>
              <a:rPr lang="es-ES" sz="9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; Hurtado Gañán MG</a:t>
            </a:r>
            <a:r>
              <a:rPr lang="es-ES" sz="9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Unidad de Neumología. Hospital Universitario de la Merced, Osuna (Sevilla).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B1467C5-A635-3108-6661-BAF56A21F026}"/>
              </a:ext>
            </a:extLst>
          </p:cNvPr>
          <p:cNvSpPr/>
          <p:nvPr/>
        </p:nvSpPr>
        <p:spPr>
          <a:xfrm>
            <a:off x="232622" y="1272187"/>
            <a:ext cx="1368152" cy="288032"/>
          </a:xfrm>
          <a:prstGeom prst="rect">
            <a:avLst/>
          </a:prstGeom>
          <a:solidFill>
            <a:srgbClr val="00523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OBJETIVO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997B512-5FF5-5582-4CC6-BCD85E25A2FE}"/>
              </a:ext>
            </a:extLst>
          </p:cNvPr>
          <p:cNvSpPr/>
          <p:nvPr/>
        </p:nvSpPr>
        <p:spPr>
          <a:xfrm>
            <a:off x="232622" y="1563639"/>
            <a:ext cx="3403274" cy="720080"/>
          </a:xfrm>
          <a:prstGeom prst="rect">
            <a:avLst/>
          </a:prstGeom>
          <a:ln>
            <a:solidFill>
              <a:srgbClr val="00523A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Evaluar los cambios en FVC, FEV1 y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DLco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antes y después del inicio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describir la tolerancia al tratamiento.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2266FD-3E64-1AC2-E069-56E3A728097C}"/>
              </a:ext>
            </a:extLst>
          </p:cNvPr>
          <p:cNvSpPr/>
          <p:nvPr/>
        </p:nvSpPr>
        <p:spPr>
          <a:xfrm>
            <a:off x="4067944" y="949860"/>
            <a:ext cx="1620180" cy="288032"/>
          </a:xfrm>
          <a:prstGeom prst="rect">
            <a:avLst/>
          </a:prstGeom>
          <a:solidFill>
            <a:srgbClr val="00523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METODOLOGÍA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42FCD1B-195E-E470-B2A6-E9A2C065C27F}"/>
              </a:ext>
            </a:extLst>
          </p:cNvPr>
          <p:cNvSpPr/>
          <p:nvPr/>
        </p:nvSpPr>
        <p:spPr>
          <a:xfrm>
            <a:off x="4067944" y="1237892"/>
            <a:ext cx="5005098" cy="1405866"/>
          </a:xfrm>
          <a:prstGeom prst="rect">
            <a:avLst/>
          </a:prstGeom>
          <a:ln>
            <a:solidFill>
              <a:srgbClr val="00523A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de 23 pacientes con EPID-FP en tratamiento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durante al menos 6 meses. </a:t>
            </a: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progresión de enfermedad se definió por los criterios recogidos en el ensayo INBUILD. </a:t>
            </a: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Variables analizadas: capacidad viral forzada (FVC) y difusión pulmonar monóxido de carbono (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DLco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) previa al tratamiento, al inicio y a los 6 meses</a:t>
            </a:r>
          </a:p>
          <a:p>
            <a:pPr algn="ctr"/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BEC912D-9C65-7A74-AE6D-1CD9B48556B5}"/>
              </a:ext>
            </a:extLst>
          </p:cNvPr>
          <p:cNvSpPr/>
          <p:nvPr/>
        </p:nvSpPr>
        <p:spPr>
          <a:xfrm>
            <a:off x="4114473" y="2725348"/>
            <a:ext cx="1620180" cy="288032"/>
          </a:xfrm>
          <a:prstGeom prst="rect">
            <a:avLst/>
          </a:prstGeom>
          <a:solidFill>
            <a:srgbClr val="00523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DDD30FB4-C973-2F1D-A428-38FC1C9A2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143247"/>
              </p:ext>
            </p:extLst>
          </p:nvPr>
        </p:nvGraphicFramePr>
        <p:xfrm>
          <a:off x="4608748" y="3291830"/>
          <a:ext cx="3570288" cy="1555369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785144">
                  <a:extLst>
                    <a:ext uri="{9D8B030D-6E8A-4147-A177-3AD203B41FA5}">
                      <a16:colId xmlns:a16="http://schemas.microsoft.com/office/drawing/2014/main" val="1805438816"/>
                    </a:ext>
                  </a:extLst>
                </a:gridCol>
                <a:gridCol w="1785144">
                  <a:extLst>
                    <a:ext uri="{9D8B030D-6E8A-4147-A177-3AD203B41FA5}">
                      <a16:colId xmlns:a16="http://schemas.microsoft.com/office/drawing/2014/main" val="4286889203"/>
                    </a:ext>
                  </a:extLst>
                </a:gridCol>
              </a:tblGrid>
              <a:tr h="135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N=23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 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586894"/>
                  </a:ext>
                </a:extLst>
              </a:tr>
              <a:tr h="135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Edad, media (DE)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69,7 (78)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555667"/>
                  </a:ext>
                </a:extLst>
              </a:tr>
              <a:tr h="135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Sexo, Varones n (%)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19 (82,6)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0908374"/>
                  </a:ext>
                </a:extLst>
              </a:tr>
              <a:tr h="769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Tabaquismo n (%)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Fumador Activo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</a:t>
                      </a:r>
                      <a:r>
                        <a:rPr lang="es-ES" sz="1050" kern="0" dirty="0" err="1">
                          <a:effectLst/>
                        </a:rPr>
                        <a:t>ExFumador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Nunca Fumador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 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3 (13)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17 (74)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3 (13)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181898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E5505A62-A35D-105F-07A8-5ADDC2B4A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738041"/>
              </p:ext>
            </p:extLst>
          </p:nvPr>
        </p:nvGraphicFramePr>
        <p:xfrm>
          <a:off x="159688" y="2357999"/>
          <a:ext cx="3840821" cy="257302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30998">
                  <a:extLst>
                    <a:ext uri="{9D8B030D-6E8A-4147-A177-3AD203B41FA5}">
                      <a16:colId xmlns:a16="http://schemas.microsoft.com/office/drawing/2014/main" val="710755309"/>
                    </a:ext>
                  </a:extLst>
                </a:gridCol>
                <a:gridCol w="2209823">
                  <a:extLst>
                    <a:ext uri="{9D8B030D-6E8A-4147-A177-3AD203B41FA5}">
                      <a16:colId xmlns:a16="http://schemas.microsoft.com/office/drawing/2014/main" val="35281504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Diagnóstico EPID, n (%)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          FPI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          NHS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          SARCOIDOSIS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          </a:t>
                      </a:r>
                      <a:r>
                        <a:rPr lang="en-US" sz="900" kern="0" dirty="0">
                          <a:effectLst/>
                        </a:rPr>
                        <a:t>EPID NO   CLASIFICABLE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 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11 (47,8)</a:t>
                      </a:r>
                      <a:endParaRPr lang="es-ES" sz="1050" b="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6 (26,1)</a:t>
                      </a:r>
                      <a:endParaRPr lang="es-ES" sz="1050" b="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1 (4,3)</a:t>
                      </a:r>
                      <a:endParaRPr lang="es-ES" sz="1050" b="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5 (21,8)</a:t>
                      </a:r>
                      <a:endParaRPr lang="es-E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6532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Patrón TACAR, n (%)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NIU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Probable NIU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Indeterminado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Alternativo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 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11 (47,8)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1 (4,3)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2 (8,7)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9 (39,2)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8911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Efectos adversos, n (%)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2 (8,7)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06861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Gráfico, Gráfico de cajas y bigotes&#10;&#10;El contenido generado por IA puede ser incorrecto.">
            <a:extLst>
              <a:ext uri="{FF2B5EF4-FFF2-40B4-BE49-F238E27FC236}">
                <a16:creationId xmlns:a16="http://schemas.microsoft.com/office/drawing/2014/main" id="{CAB41ECA-850A-FE33-D253-20BC64909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1753"/>
            <a:ext cx="3166361" cy="253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660CE923-BE72-54B9-5B6A-3C7957990E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990" y="380906"/>
            <a:ext cx="3166631" cy="25344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FA550E4-D97C-ABD7-ED5A-83B8E3ACD87E}"/>
              </a:ext>
            </a:extLst>
          </p:cNvPr>
          <p:cNvSpPr/>
          <p:nvPr/>
        </p:nvSpPr>
        <p:spPr>
          <a:xfrm>
            <a:off x="5791215" y="126420"/>
            <a:ext cx="1620180" cy="288032"/>
          </a:xfrm>
          <a:prstGeom prst="rect">
            <a:avLst/>
          </a:prstGeom>
          <a:noFill/>
          <a:ln>
            <a:solidFill>
              <a:srgbClr val="00523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>
                <a:solidFill>
                  <a:schemeClr val="tx1"/>
                </a:solidFill>
              </a:rPr>
              <a:t>DLco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0B28FEA-CD65-73A8-40F4-C4AF59C8BB06}"/>
              </a:ext>
            </a:extLst>
          </p:cNvPr>
          <p:cNvSpPr/>
          <p:nvPr/>
        </p:nvSpPr>
        <p:spPr>
          <a:xfrm>
            <a:off x="1835696" y="123478"/>
            <a:ext cx="1620180" cy="288032"/>
          </a:xfrm>
          <a:prstGeom prst="rect">
            <a:avLst/>
          </a:prstGeom>
          <a:noFill/>
          <a:ln>
            <a:solidFill>
              <a:srgbClr val="00523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FVC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9E21A33-8F4A-A1D6-E9DF-83C9B9427B5A}"/>
              </a:ext>
            </a:extLst>
          </p:cNvPr>
          <p:cNvSpPr/>
          <p:nvPr/>
        </p:nvSpPr>
        <p:spPr>
          <a:xfrm>
            <a:off x="5791215" y="3700496"/>
            <a:ext cx="1656184" cy="288032"/>
          </a:xfrm>
          <a:prstGeom prst="rect">
            <a:avLst/>
          </a:prstGeom>
          <a:solidFill>
            <a:srgbClr val="00523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CONCLUSIONES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0050F0F-C675-8052-DFEF-85815C714322}"/>
              </a:ext>
            </a:extLst>
          </p:cNvPr>
          <p:cNvSpPr/>
          <p:nvPr/>
        </p:nvSpPr>
        <p:spPr>
          <a:xfrm>
            <a:off x="4425993" y="4028390"/>
            <a:ext cx="4536504" cy="432048"/>
          </a:xfrm>
          <a:prstGeom prst="rect">
            <a:avLst/>
          </a:prstGeom>
          <a:noFill/>
          <a:ln>
            <a:solidFill>
              <a:srgbClr val="00523A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nuestra muestra,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Nintedanib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fue bien tolerado y mostró un perfil de estabilidad funcional a corto plazo.</a:t>
            </a:r>
            <a:endParaRPr lang="es-ES"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289E3D-6118-1369-4A38-914363670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16728"/>
              </p:ext>
            </p:extLst>
          </p:nvPr>
        </p:nvGraphicFramePr>
        <p:xfrm>
          <a:off x="323528" y="2957034"/>
          <a:ext cx="3955522" cy="206298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77761">
                  <a:extLst>
                    <a:ext uri="{9D8B030D-6E8A-4147-A177-3AD203B41FA5}">
                      <a16:colId xmlns:a16="http://schemas.microsoft.com/office/drawing/2014/main" val="4088494754"/>
                    </a:ext>
                  </a:extLst>
                </a:gridCol>
                <a:gridCol w="1977761">
                  <a:extLst>
                    <a:ext uri="{9D8B030D-6E8A-4147-A177-3AD203B41FA5}">
                      <a16:colId xmlns:a16="http://schemas.microsoft.com/office/drawing/2014/main" val="446577821"/>
                    </a:ext>
                  </a:extLst>
                </a:gridCol>
              </a:tblGrid>
              <a:tr h="737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FVC (%), media (DE)</a:t>
                      </a:r>
                      <a:endParaRPr lang="es-ES" sz="1050" kern="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            -6 meses</a:t>
                      </a:r>
                      <a:endParaRPr lang="es-ES" sz="1050" kern="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             0 meses</a:t>
                      </a:r>
                      <a:endParaRPr lang="es-ES" sz="1050" kern="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>
                          <a:effectLst/>
                        </a:rPr>
                        <a:t>            +6 meses</a:t>
                      </a:r>
                      <a:endParaRPr lang="es-E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 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79,2 (3,47)</a:t>
                      </a:r>
                      <a:endParaRPr lang="es-ES" sz="1050" b="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79,5 (3,48)</a:t>
                      </a:r>
                      <a:endParaRPr lang="es-ES" sz="1050" b="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b="0" kern="0" dirty="0">
                          <a:effectLst/>
                        </a:rPr>
                        <a:t>81,5 (3,47)</a:t>
                      </a:r>
                      <a:endParaRPr lang="es-E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7121610"/>
                  </a:ext>
                </a:extLst>
              </a:tr>
              <a:tr h="737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DLCO (%), media (DE) 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  -6 meses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  0 meses</a:t>
                      </a:r>
                      <a:endParaRPr lang="es-ES" sz="1050" kern="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            +6 meses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 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62,7 (5,12)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52,6 (4,94)</a:t>
                      </a:r>
                      <a:endParaRPr lang="es-ES" sz="105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050" kern="0" dirty="0">
                          <a:effectLst/>
                        </a:rPr>
                        <a:t>56,4 (4,87)</a:t>
                      </a:r>
                      <a:endParaRPr lang="es-E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3429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325</Words>
  <Application>Microsoft Macintosh PowerPoint</Application>
  <PresentationFormat>Presentación en pantalla (16:9)</PresentationFormat>
  <Paragraphs>68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Miriam Dominguez</cp:lastModifiedBy>
  <cp:revision>10</cp:revision>
  <dcterms:created xsi:type="dcterms:W3CDTF">2025-10-16T09:08:13Z</dcterms:created>
  <dcterms:modified xsi:type="dcterms:W3CDTF">2026-02-10T19:02:46Z</dcterms:modified>
</cp:coreProperties>
</file>