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0FD3D-44D7-0B5A-A726-C64D7A62C2AA}" v="809" dt="2026-03-01T20:00:33.8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aludjuntaex-my.sharepoint.com/personal/zaidafabiola_donoso_salud-juntaex_es/Documents/Book%20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aludjuntaex-my.sharepoint.com/personal/zaidafabiola_donoso_salud-juntaex_es/Documents/Book%2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CAUSAS DE FALLECIMIENTO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Sheet1!$B$41</c:f>
              <c:strCache>
                <c:ptCount val="1"/>
                <c:pt idx="0">
                  <c:v>PACIENTES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B7-454D-A393-FB0CFEC90A7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6B7-454D-A393-FB0CFEC90A7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6B7-454D-A393-FB0CFEC90A7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6B7-454D-A393-FB0CFEC90A7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6B7-454D-A393-FB0CFEC90A7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6B7-454D-A393-FB0CFEC90A7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 (8%)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6B7-454D-A393-FB0CFEC90A7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 (53%)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6B7-454D-A393-FB0CFEC90A7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 (8%)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6B7-454D-A393-FB0CFEC90A7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 (8%)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6B7-454D-A393-FB0CFEC90A7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 (15%)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16B7-454D-A393-FB0CFEC90A7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1 (8%)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16B7-454D-A393-FB0CFEC90A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Sheet1!$A$42:$A$47</c:f>
              <c:strCache>
                <c:ptCount val="6"/>
                <c:pt idx="0">
                  <c:v>Infección ORL  </c:v>
                </c:pt>
                <c:pt idx="1">
                  <c:v>Respiratorias  </c:v>
                </c:pt>
                <c:pt idx="2">
                  <c:v>Sucidio  </c:v>
                </c:pt>
                <c:pt idx="3">
                  <c:v>Úlceras de presión  </c:v>
                </c:pt>
                <c:pt idx="4">
                  <c:v>Súbito </c:v>
                </c:pt>
                <c:pt idx="5">
                  <c:v>Sepsis abdominal  </c:v>
                </c:pt>
              </c:strCache>
            </c:strRef>
          </c:cat>
          <c:val>
            <c:numRef>
              <c:f>Sheet1!$B$42:$B$47</c:f>
              <c:numCache>
                <c:formatCode>General</c:formatCode>
                <c:ptCount val="6"/>
                <c:pt idx="0">
                  <c:v>1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6B7-454D-A393-FB0CFEC90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FRECUENCIA DE UTILIZACIÓN DE DISPOSITIVOS EN PACIENTES CON ELA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{"PORCENTAJE "}</c:f>
              <c:strCache>
                <c:ptCount val="1"/>
                <c:pt idx="0">
                  <c:v>PORCENTAJE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659-4FA0-818C-FFD72789701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659-4FA0-818C-FFD72789701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659-4FA0-818C-FFD72789701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659-4FA0-818C-FFD72789701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659-4FA0-818C-FFD72789701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18%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659-4FA0-818C-FFD72789701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659-4FA0-818C-FFD72789701D}"/>
                </c:ext>
              </c:extLst>
            </c:dLbl>
            <c:spPr>
              <a:solidFill>
                <a:srgbClr val="D9D9D9"/>
              </a:solidFill>
              <a:ln>
                <a:solidFill>
                  <a:srgbClr val="FFFFFF"/>
                </a:solidFill>
                <a:prstDash val="solid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7"/>
                <c:pt idx="0">
                  <c:v>VMNI </c:v>
                </c:pt>
                <c:pt idx="1">
                  <c:v>CPAP </c:v>
                </c:pt>
                <c:pt idx="2">
                  <c:v>ASISTENTE DE TOS </c:v>
                </c:pt>
                <c:pt idx="3">
                  <c:v>TRAQUEOSTOMIA  </c:v>
                </c:pt>
                <c:pt idx="4">
                  <c:v>PEG </c:v>
                </c:pt>
                <c:pt idx="5">
                  <c:v>PEXIA </c:v>
                </c:pt>
                <c:pt idx="6">
                  <c:v>SNG </c:v>
                </c:pt>
              </c:strCache>
            </c:strRef>
          </c:cat>
          <c:val>
            <c:numRef>
              <c:f>Sheet1!$B$3:$B$9</c:f>
              <c:numCache>
                <c:formatCode>General</c:formatCode>
                <c:ptCount val="7"/>
                <c:pt idx="0">
                  <c:v>44</c:v>
                </c:pt>
                <c:pt idx="1">
                  <c:v>8</c:v>
                </c:pt>
                <c:pt idx="2">
                  <c:v>52</c:v>
                </c:pt>
                <c:pt idx="3">
                  <c:v>14</c:v>
                </c:pt>
                <c:pt idx="4">
                  <c:v>34</c:v>
                </c:pt>
                <c:pt idx="5">
                  <c:v>18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659-4FA0-818C-FFD727897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4687623"/>
        <c:axId val="347509768"/>
      </c:barChart>
      <c:catAx>
        <c:axId val="21046876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09768"/>
        <c:crosses val="autoZero"/>
        <c:auto val="1"/>
        <c:lblAlgn val="ctr"/>
        <c:lblOffset val="100"/>
        <c:noMultiLvlLbl val="0"/>
      </c:catAx>
      <c:valAx>
        <c:axId val="347509768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687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FCD6EE-0524-A53F-0740-CDDAAEE2DAD6}"/>
              </a:ext>
            </a:extLst>
          </p:cNvPr>
          <p:cNvSpPr txBox="1"/>
          <p:nvPr/>
        </p:nvSpPr>
        <p:spPr>
          <a:xfrm>
            <a:off x="1669754" y="448"/>
            <a:ext cx="6873940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>
                <a:latin typeface="Arial"/>
                <a:ea typeface="Verdana"/>
                <a:cs typeface="Arial"/>
              </a:rPr>
              <a:t>MORTALIDAD Y USO DE SOPORTE VENTILATORIO Y NUTICIONAL EN PACIENTES CON ESCLEROSIS LATERAL AMIOTRÓFICA (ELA)</a:t>
            </a:r>
            <a:r>
              <a:rPr lang="en-US" sz="1600">
                <a:latin typeface="Arial"/>
                <a:ea typeface="Calibri"/>
                <a:cs typeface="Arial"/>
              </a:rPr>
              <a:t>.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090C36-E7F2-713F-D8ED-76E38815B6B2}"/>
              </a:ext>
            </a:extLst>
          </p:cNvPr>
          <p:cNvSpPr txBox="1"/>
          <p:nvPr/>
        </p:nvSpPr>
        <p:spPr>
          <a:xfrm>
            <a:off x="1938773" y="588556"/>
            <a:ext cx="6343953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Zaida Fabiola Donoso Correa 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ea typeface="+mn-lt"/>
                <a:cs typeface="Arial"/>
              </a:rPr>
              <a:t>¹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, Cinthya Paola Batres Erazo 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ea typeface="+mn-lt"/>
                <a:cs typeface="Arial"/>
              </a:rPr>
              <a:t>¹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, Lucia Simón Alonso 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ea typeface="+mn-lt"/>
                <a:cs typeface="Arial"/>
              </a:rPr>
              <a:t>¹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, Fernando Guzmán Ruiz 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ea typeface="+mn-lt"/>
                <a:cs typeface="Arial"/>
              </a:rPr>
              <a:t>¹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es-ES" sz="1100" dirty="0" err="1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Nestor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 Vega </a:t>
            </a:r>
            <a:r>
              <a:rPr lang="es-ES" sz="1100" dirty="0" err="1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Dombidau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 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ea typeface="+mn-lt"/>
                <a:cs typeface="Arial"/>
              </a:rPr>
              <a:t>¹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, Isabel </a:t>
            </a:r>
            <a:r>
              <a:rPr lang="es-ES" sz="1100" dirty="0" err="1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Utrabo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 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ea typeface="+mn-lt"/>
                <a:cs typeface="Arial"/>
              </a:rPr>
              <a:t>¹</a:t>
            </a:r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.</a:t>
            </a:r>
            <a:endParaRPr lang="en-US" sz="1100" dirty="0">
              <a:solidFill>
                <a:srgbClr val="242424"/>
              </a:solidFill>
              <a:highlight>
                <a:srgbClr val="FFFFFF"/>
              </a:highlight>
              <a:latin typeface="Arial"/>
              <a:cs typeface="Arial"/>
            </a:endParaRPr>
          </a:p>
          <a:p>
            <a:pPr algn="just"/>
            <a:r>
              <a:rPr lang="es-ES" sz="1100" dirty="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1.Neumología.Complejo Hospitalario Universitario de Cáceres. Cáceres-</a:t>
            </a:r>
            <a:r>
              <a:rPr lang="es-ES" sz="1100">
                <a:solidFill>
                  <a:srgbClr val="242424"/>
                </a:solidFill>
                <a:highlight>
                  <a:srgbClr val="FFFFFF"/>
                </a:highlight>
                <a:latin typeface="Arial"/>
                <a:cs typeface="Arial"/>
              </a:rPr>
              <a:t>España.</a:t>
            </a:r>
            <a:endParaRPr lang="es-ES" sz="1100" dirty="0">
              <a:solidFill>
                <a:srgbClr val="242424"/>
              </a:solidFill>
              <a:highlight>
                <a:srgbClr val="FFFFFF"/>
              </a:highlight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D141E3-A4B2-B84F-3ECC-8DB9376BB011}"/>
              </a:ext>
            </a:extLst>
          </p:cNvPr>
          <p:cNvSpPr txBox="1"/>
          <p:nvPr/>
        </p:nvSpPr>
        <p:spPr>
          <a:xfrm>
            <a:off x="-3391" y="1304184"/>
            <a:ext cx="9140750" cy="1261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err="1">
                <a:latin typeface="Arial"/>
                <a:ea typeface="Calibri"/>
                <a:cs typeface="Arial"/>
              </a:rPr>
              <a:t>Introducción</a:t>
            </a:r>
            <a:r>
              <a:rPr lang="en-US" sz="1600" dirty="0">
                <a:latin typeface="Arial"/>
                <a:ea typeface="Calibri"/>
                <a:cs typeface="Arial"/>
              </a:rPr>
              <a:t>: </a:t>
            </a:r>
          </a:p>
          <a:p>
            <a:pPr algn="just"/>
            <a:r>
              <a:rPr lang="en-US" sz="1200" dirty="0">
                <a:latin typeface="Arial"/>
                <a:ea typeface="Calibri"/>
                <a:cs typeface="Arial"/>
              </a:rPr>
              <a:t>La </a:t>
            </a:r>
            <a:r>
              <a:rPr lang="en-US" sz="1200" b="1" dirty="0">
                <a:latin typeface="Arial"/>
                <a:ea typeface="Calibri"/>
                <a:cs typeface="Arial"/>
              </a:rPr>
              <a:t> </a:t>
            </a:r>
            <a:r>
              <a:rPr lang="en-US" sz="1200" dirty="0">
                <a:latin typeface="Arial"/>
                <a:ea typeface="Calibri"/>
                <a:cs typeface="Arial"/>
              </a:rPr>
              <a:t>ELA</a:t>
            </a:r>
            <a:r>
              <a:rPr lang="en-US" sz="1200" b="1" dirty="0">
                <a:latin typeface="Arial"/>
                <a:ea typeface="Calibri"/>
                <a:cs typeface="Arial"/>
              </a:rPr>
              <a:t> </a:t>
            </a:r>
            <a:r>
              <a:rPr lang="en-US" sz="1200" dirty="0">
                <a:latin typeface="Arial"/>
                <a:ea typeface="Calibri"/>
                <a:cs typeface="Arial"/>
              </a:rPr>
              <a:t>es una enfermedad neurodegenerativa progresiva que afecta las neuronas motoras, provocando debilidad muscular, disfagia e insuficiencia respiratoria, con una supervivencia promedio de 2 a 5 años. El compromiso respiratorio es la principal causa de muerte, y la disfagia contribuye a malnutrición y aspiraciones. El soporte ventilatorio no invasivo, la traqueostomía, el asistente de tos y la gastrostomía endoscópica percutánea (PEG) o la Gastropexia han demostrado mejorar la supervivencia y funcionalidad, aunque su impacto depende del momento de instauración, el criterio clínico y la adherencia del paciente.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99610-F1C9-DA45-D953-1510D22146A5}"/>
              </a:ext>
            </a:extLst>
          </p:cNvPr>
          <p:cNvSpPr txBox="1"/>
          <p:nvPr/>
        </p:nvSpPr>
        <p:spPr>
          <a:xfrm>
            <a:off x="0" y="2555727"/>
            <a:ext cx="9138625" cy="12618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err="1">
                <a:latin typeface="Arial"/>
                <a:cs typeface="Arial"/>
              </a:rPr>
              <a:t>Objetivos</a:t>
            </a:r>
            <a:r>
              <a:rPr lang="en-US" sz="1600" dirty="0">
                <a:latin typeface="Arial"/>
                <a:cs typeface="Arial"/>
              </a:rPr>
              <a:t>:</a:t>
            </a:r>
          </a:p>
          <a:p>
            <a:pPr algn="just"/>
            <a:r>
              <a:rPr lang="es-ES" sz="1200">
                <a:latin typeface="Arial"/>
                <a:ea typeface="Calibri"/>
                <a:cs typeface="Arial"/>
              </a:rPr>
              <a:t>•Determinar el porcentaje de pacientes fallecidos en relación con la cohorte total.</a:t>
            </a:r>
            <a:endParaRPr lang="en-US" sz="1200">
              <a:latin typeface="Arial"/>
              <a:ea typeface="Calibri"/>
              <a:cs typeface="Arial"/>
            </a:endParaRPr>
          </a:p>
          <a:p>
            <a:pPr algn="just"/>
            <a:r>
              <a:rPr lang="es-ES" sz="1200" dirty="0">
                <a:latin typeface="Arial"/>
                <a:ea typeface="Calibri"/>
                <a:cs typeface="Arial"/>
              </a:rPr>
              <a:t>•Analizar la frecuencia de utilización de soporte ventilatorio y nutricional  (VMNI, CPAP, traqueostomía, asistente de tos, PEG, SNG, </a:t>
            </a:r>
            <a:r>
              <a:rPr lang="es-ES" sz="1200" dirty="0" err="1">
                <a:latin typeface="Arial"/>
                <a:ea typeface="Calibri"/>
                <a:cs typeface="Arial"/>
              </a:rPr>
              <a:t>Pexia</a:t>
            </a:r>
            <a:r>
              <a:rPr lang="es-ES" sz="1200" dirty="0">
                <a:latin typeface="Arial"/>
                <a:ea typeface="Calibri"/>
                <a:cs typeface="Arial"/>
              </a:rPr>
              <a:t>).</a:t>
            </a:r>
            <a:endParaRPr lang="en-US" sz="1200" dirty="0">
              <a:latin typeface="Arial"/>
              <a:ea typeface="Calibri"/>
              <a:cs typeface="Arial"/>
            </a:endParaRPr>
          </a:p>
          <a:p>
            <a:pPr algn="just"/>
            <a:r>
              <a:rPr lang="es-ES" sz="1200" dirty="0">
                <a:latin typeface="Arial"/>
                <a:ea typeface="Calibri"/>
                <a:cs typeface="Arial"/>
              </a:rPr>
              <a:t>•Evaluar la causa principal de fallecimiento en los pacientes estudiados.</a:t>
            </a:r>
          </a:p>
          <a:p>
            <a:pPr algn="just"/>
            <a:endParaRPr lang="es-ES" sz="1200" dirty="0">
              <a:latin typeface="Arial"/>
              <a:ea typeface="Calibri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6ACF4-AB2E-07EE-7010-2F4BC70CA776}"/>
              </a:ext>
            </a:extLst>
          </p:cNvPr>
          <p:cNvSpPr txBox="1"/>
          <p:nvPr/>
        </p:nvSpPr>
        <p:spPr>
          <a:xfrm>
            <a:off x="3392" y="3818747"/>
            <a:ext cx="8534438" cy="14132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875"/>
              </a:lnSpc>
            </a:pPr>
            <a:r>
              <a:rPr lang="en-US" sz="1600" baseline="0" dirty="0" err="1">
                <a:latin typeface="Arial"/>
                <a:ea typeface="Segoe UI"/>
                <a:cs typeface="Segoe UI"/>
              </a:rPr>
              <a:t>Metodología</a:t>
            </a:r>
            <a:r>
              <a:rPr lang="en-US" sz="1600" baseline="0" dirty="0">
                <a:latin typeface="Arial"/>
                <a:ea typeface="Segoe UI"/>
                <a:cs typeface="Segoe UI"/>
              </a:rPr>
              <a:t>:</a:t>
            </a:r>
            <a:r>
              <a:rPr lang="en-US" sz="1600" dirty="0">
                <a:latin typeface="Arial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1425"/>
              </a:lnSpc>
            </a:pPr>
            <a:r>
              <a:rPr lang="es-ES" sz="1200" baseline="0">
                <a:latin typeface="Arial"/>
                <a:ea typeface="Segoe UI"/>
                <a:cs typeface="Segoe UI"/>
              </a:rPr>
              <a:t>•Diseño del estudio: Descriptivo, retrospectivo.</a:t>
            </a:r>
            <a:r>
              <a:rPr lang="en-US" sz="1200" dirty="0">
                <a:latin typeface="Arial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1425"/>
              </a:lnSpc>
            </a:pPr>
            <a:r>
              <a:rPr lang="es-ES" sz="1200" baseline="0">
                <a:latin typeface="Arial"/>
                <a:ea typeface="Segoe UI"/>
                <a:cs typeface="Segoe UI"/>
              </a:rPr>
              <a:t>•Población: 50 pacientes con diagnóstico confirmado de ELA atendidos en el servicio de Neumología </a:t>
            </a:r>
            <a:r>
              <a:rPr lang="en-US" sz="1200" dirty="0">
                <a:latin typeface="Arial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1425"/>
              </a:lnSpc>
            </a:pPr>
            <a:r>
              <a:rPr lang="es-ES" sz="1200" baseline="0" dirty="0">
                <a:latin typeface="Arial"/>
                <a:ea typeface="Segoe UI"/>
                <a:cs typeface="Segoe UI"/>
              </a:rPr>
              <a:t>•Variables analizadas: Edad, sexo, fenotipo clínico, tipo de soporte ventilatorio recibido (VMNI, CPAP, traqueostomía, asistente de tos), tipo de soporte nutricional (PEG, SNG, </a:t>
            </a:r>
            <a:r>
              <a:rPr lang="es-ES" sz="1200" baseline="0" dirty="0" err="1">
                <a:latin typeface="Arial"/>
                <a:ea typeface="Segoe UI"/>
                <a:cs typeface="Segoe UI"/>
              </a:rPr>
              <a:t>Pexia</a:t>
            </a:r>
            <a:r>
              <a:rPr lang="es-ES" sz="1200" baseline="0" dirty="0">
                <a:latin typeface="Arial"/>
                <a:ea typeface="Segoe UI"/>
                <a:cs typeface="Segoe UI"/>
              </a:rPr>
              <a:t>), porcentaje de exitus y causa de fallecimiento.</a:t>
            </a:r>
            <a:r>
              <a:rPr lang="en-US" sz="1200" dirty="0">
                <a:latin typeface="Arial"/>
                <a:ea typeface="Segoe UI"/>
                <a:cs typeface="Segoe UI"/>
              </a:rPr>
              <a:t>​</a:t>
            </a:r>
          </a:p>
          <a:p>
            <a:pPr algn="just" rtl="0">
              <a:lnSpc>
                <a:spcPts val="1425"/>
              </a:lnSpc>
            </a:pPr>
            <a:r>
              <a:rPr lang="es-ES" sz="1200" baseline="0">
                <a:latin typeface="Arial"/>
                <a:ea typeface="Segoe UI"/>
                <a:cs typeface="Segoe UI"/>
              </a:rPr>
              <a:t>• Análisis estadístico: Estadística descriptiva mediante frecuencias absolutas, porcentajes.</a:t>
            </a:r>
          </a:p>
          <a:p>
            <a:pPr algn="just">
              <a:lnSpc>
                <a:spcPts val="1425"/>
              </a:lnSpc>
            </a:pPr>
            <a:endParaRPr lang="es-ES" sz="1200" dirty="0">
              <a:latin typeface="Arial"/>
              <a:ea typeface="Calibri"/>
              <a:cs typeface="Segoe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CCB790-BD01-5AF3-F599-6E62F0F14C36}"/>
              </a:ext>
            </a:extLst>
          </p:cNvPr>
          <p:cNvSpPr txBox="1"/>
          <p:nvPr/>
        </p:nvSpPr>
        <p:spPr>
          <a:xfrm>
            <a:off x="1296915" y="65681"/>
            <a:ext cx="2720233" cy="8925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err="1">
                <a:latin typeface="Arial"/>
                <a:ea typeface="Calibri"/>
                <a:cs typeface="Arial"/>
              </a:rPr>
              <a:t>Resultados</a:t>
            </a:r>
            <a:r>
              <a:rPr lang="en-US" sz="1600" dirty="0">
                <a:latin typeface="Arial"/>
                <a:ea typeface="Calibri"/>
                <a:cs typeface="Arial"/>
              </a:rPr>
              <a:t>:</a:t>
            </a:r>
            <a:endParaRPr lang="en-US" dirty="0"/>
          </a:p>
          <a:p>
            <a:r>
              <a:rPr lang="en-US" sz="1200" dirty="0">
                <a:latin typeface="Arial"/>
                <a:ea typeface="Calibri"/>
                <a:cs typeface="Arial"/>
              </a:rPr>
              <a:t>Total de </a:t>
            </a:r>
            <a:r>
              <a:rPr lang="en-US" sz="1200" dirty="0" err="1">
                <a:latin typeface="Arial"/>
                <a:ea typeface="Calibri"/>
                <a:cs typeface="Arial"/>
              </a:rPr>
              <a:t>Pacientes</a:t>
            </a:r>
            <a:r>
              <a:rPr lang="en-US" sz="1200" dirty="0">
                <a:latin typeface="Arial"/>
                <a:ea typeface="Calibri"/>
                <a:cs typeface="Arial"/>
              </a:rPr>
              <a:t>: 50 (100%)</a:t>
            </a:r>
          </a:p>
          <a:p>
            <a:r>
              <a:rPr lang="en-US" sz="1200" dirty="0" err="1">
                <a:latin typeface="Arial"/>
                <a:ea typeface="Calibri"/>
                <a:cs typeface="Arial"/>
              </a:rPr>
              <a:t>Exitus</a:t>
            </a:r>
            <a:r>
              <a:rPr lang="en-US" sz="1200" dirty="0">
                <a:latin typeface="Arial"/>
                <a:ea typeface="Calibri"/>
                <a:cs typeface="Arial"/>
              </a:rPr>
              <a:t>: 13 (26%)</a:t>
            </a:r>
          </a:p>
          <a:p>
            <a:endParaRPr lang="en-US" sz="1200" dirty="0">
              <a:latin typeface="Arial"/>
              <a:ea typeface="Calibri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F94824-6167-C5AD-94A1-44ABAD444FC1}"/>
              </a:ext>
            </a:extLst>
          </p:cNvPr>
          <p:cNvSpPr txBox="1"/>
          <p:nvPr/>
        </p:nvSpPr>
        <p:spPr>
          <a:xfrm>
            <a:off x="-9745" y="3517921"/>
            <a:ext cx="8487839" cy="1631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err="1">
                <a:latin typeface="Arial"/>
                <a:cs typeface="Arial"/>
              </a:rPr>
              <a:t>Conclusiones</a:t>
            </a:r>
            <a:r>
              <a:rPr lang="en-US" sz="1600" dirty="0">
                <a:latin typeface="Arial"/>
                <a:cs typeface="Arial"/>
              </a:rPr>
              <a:t>:</a:t>
            </a:r>
            <a:endParaRPr lang="en-US">
              <a:ea typeface="Calibri"/>
              <a:cs typeface="Calibri"/>
            </a:endParaRPr>
          </a:p>
          <a:p>
            <a:pPr algn="just"/>
            <a:r>
              <a:rPr lang="es-ES" sz="1200">
                <a:latin typeface="Arial"/>
                <a:ea typeface="Calibri"/>
                <a:cs typeface="Arial"/>
              </a:rPr>
              <a:t>• La mortalidad observada en la cohorte fue del 26%, siendo el deterioro respiratorio como principal factor de riesgo en paciente con ELA.</a:t>
            </a:r>
            <a:endParaRPr lang="en-US" sz="1200">
              <a:latin typeface="Arial"/>
              <a:ea typeface="Calibri"/>
              <a:cs typeface="Arial"/>
            </a:endParaRPr>
          </a:p>
          <a:p>
            <a:pPr algn="just"/>
            <a:r>
              <a:rPr lang="es-ES" sz="1200">
                <a:latin typeface="Arial"/>
                <a:ea typeface="Calibri"/>
                <a:cs typeface="Arial"/>
              </a:rPr>
              <a:t>• Los pacientes fallecidos mostraron alto uso de estrategias de soporte ventilatorio y nutricional, especialmente ventilación no invasiva (VMNI), asistente de tos y gastrostomía percutánea (PEG).</a:t>
            </a:r>
            <a:endParaRPr lang="en-US" sz="1200">
              <a:latin typeface="Arial"/>
              <a:ea typeface="Calibri"/>
              <a:cs typeface="Arial"/>
            </a:endParaRPr>
          </a:p>
          <a:p>
            <a:pPr algn="just"/>
            <a:r>
              <a:rPr lang="es-ES" sz="1200">
                <a:latin typeface="Arial"/>
                <a:ea typeface="Calibri"/>
                <a:cs typeface="Arial"/>
              </a:rPr>
              <a:t>• La insuficiencia respiratoria constituyó la causa de muerte más frecuente.</a:t>
            </a:r>
            <a:endParaRPr lang="en-US" sz="1200">
              <a:latin typeface="Arial"/>
              <a:ea typeface="Calibri"/>
              <a:cs typeface="Arial"/>
            </a:endParaRPr>
          </a:p>
          <a:p>
            <a:pPr algn="just"/>
            <a:r>
              <a:rPr lang="es-ES" sz="1200">
                <a:latin typeface="Arial"/>
                <a:ea typeface="Calibri"/>
                <a:cs typeface="Arial"/>
              </a:rPr>
              <a:t>• Los datos respaldan la importancia de instaurar precozmente soporte ventilatorio y nutricional, dado su potencial para mejorar supervivencia y calidad de vida.</a:t>
            </a:r>
            <a:endParaRPr lang="en-US" sz="1200">
              <a:latin typeface="Arial"/>
              <a:ea typeface="Calibri"/>
              <a:cs typeface="Arial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F089AAB-6F05-18A0-B741-BFC450FABDDF}"/>
              </a:ext>
              <a:ext uri="{147F2762-F138-4A5C-976F-8EAC2B608ADB}">
                <a16:predDERef xmlns:a16="http://schemas.microsoft.com/office/drawing/2014/main" pred="{F799CC6D-1D34-57BF-9A70-868CC325E0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1627389"/>
              </p:ext>
            </p:extLst>
          </p:nvPr>
        </p:nvGraphicFramePr>
        <p:xfrm>
          <a:off x="5133101" y="57084"/>
          <a:ext cx="4010295" cy="3038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9B8CDAD-0BB0-D16C-9486-A0069AC7D1C5}"/>
              </a:ext>
              <a:ext uri="{147F2762-F138-4A5C-976F-8EAC2B608ADB}">
                <a16:predDERef xmlns:a16="http://schemas.microsoft.com/office/drawing/2014/main" pred="{4D7598A4-4C18-497A-AD11-A6F85A87F6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4828497"/>
              </p:ext>
            </p:extLst>
          </p:nvPr>
        </p:nvGraphicFramePr>
        <p:xfrm>
          <a:off x="-2749" y="1272057"/>
          <a:ext cx="5162148" cy="2242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secretaría Neumosur</cp:lastModifiedBy>
  <cp:revision>255</cp:revision>
  <dcterms:created xsi:type="dcterms:W3CDTF">2025-10-16T09:08:13Z</dcterms:created>
  <dcterms:modified xsi:type="dcterms:W3CDTF">2026-03-01T20:02:17Z</dcterms:modified>
</cp:coreProperties>
</file>