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1A4920-7E78-6F2A-2C8E-6E121B1D5B4E}" v="364" dt="2026-03-01T18:30:15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27863F-69AF-CF22-09D7-8105B193D9CB}"/>
              </a:ext>
            </a:extLst>
          </p:cNvPr>
          <p:cNvSpPr txBox="1"/>
          <p:nvPr/>
        </p:nvSpPr>
        <p:spPr>
          <a:xfrm>
            <a:off x="1789043" y="236054"/>
            <a:ext cx="6404161" cy="1692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Caracterización</a:t>
            </a:r>
            <a:r>
              <a:rPr lang="en-US" sz="16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Funcional</a:t>
            </a:r>
            <a:r>
              <a:rPr lang="en-US" sz="16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Respiratoria y </a:t>
            </a:r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Perfil</a:t>
            </a:r>
            <a:r>
              <a:rPr lang="en-US" sz="16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Intervención</a:t>
            </a:r>
            <a:r>
              <a:rPr lang="en-US" sz="16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en</a:t>
            </a:r>
            <a:r>
              <a:rPr lang="en-US" sz="16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Pacientes</a:t>
            </a:r>
            <a:r>
              <a:rPr lang="en-US" sz="16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con ELA </a:t>
            </a:r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Integrados</a:t>
            </a:r>
            <a:r>
              <a:rPr lang="en-US" sz="16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en</a:t>
            </a:r>
            <a:r>
              <a:rPr lang="en-US" sz="16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un </a:t>
            </a:r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Programa</a:t>
            </a:r>
            <a:r>
              <a:rPr lang="en-US" sz="16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Rehabilitación</a:t>
            </a:r>
            <a:r>
              <a:rPr lang="en-US" sz="16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Neuromuscular</a:t>
            </a:r>
          </a:p>
          <a:p>
            <a:pPr algn="ctr"/>
            <a:r>
              <a:rPr lang="en-US" sz="1100" i="1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Autores</a:t>
            </a:r>
            <a:r>
              <a:rPr lang="en-US" sz="1100" i="1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: N. Vega </a:t>
            </a:r>
            <a:r>
              <a:rPr lang="en-US" sz="1100" i="1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Dombidau</a:t>
            </a:r>
            <a:r>
              <a:rPr lang="en-US" sz="1100" i="1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  M. Sanz Flores,  R. Rodríguez Villamor, F.R. Guzmán Ruiz, C. Vega Santana, I. </a:t>
            </a:r>
            <a:r>
              <a:rPr lang="en-US" sz="1100" i="1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Utrabo</a:t>
            </a:r>
            <a:r>
              <a:rPr lang="en-US" sz="1100" i="1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 Delgado</a:t>
            </a:r>
            <a:endParaRPr lang="en-US" sz="1100" i="1">
              <a:ea typeface="Calibri"/>
              <a:cs typeface="Calibri"/>
            </a:endParaRPr>
          </a:p>
          <a:p>
            <a:pPr algn="ctr"/>
            <a:endParaRPr lang="en-US" sz="1600" b="1"/>
          </a:p>
          <a:p>
            <a:pPr algn="ctr"/>
            <a:endParaRPr lang="en-US" sz="1600" b="1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87F144-A4B7-C74D-B206-41B6CAF782A6}"/>
              </a:ext>
            </a:extLst>
          </p:cNvPr>
          <p:cNvSpPr txBox="1"/>
          <p:nvPr/>
        </p:nvSpPr>
        <p:spPr>
          <a:xfrm>
            <a:off x="470234" y="1495837"/>
            <a:ext cx="3335703" cy="18774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4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Introducción</a:t>
            </a:r>
            <a:endParaRPr lang="en-US" sz="140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algn="just"/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La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progresión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la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esclerosis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lateral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amiotrófica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(ELA)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conlleva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un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deterioro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sistemático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la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musculatura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respiratoria. La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indicación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técnicas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rehabilitación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respiratoria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depende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gran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medida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del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estado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funcional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basal,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por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lo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que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su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adecuada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caracterización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es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esencial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algn="just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23BCD5-14C4-B539-CA53-D257CEA42668}"/>
              </a:ext>
            </a:extLst>
          </p:cNvPr>
          <p:cNvSpPr txBox="1"/>
          <p:nvPr/>
        </p:nvSpPr>
        <p:spPr>
          <a:xfrm>
            <a:off x="4489962" y="1499744"/>
            <a:ext cx="4257261" cy="14157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Metodología</a:t>
            </a:r>
            <a:endParaRPr lang="en-US" sz="140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algn="just"/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Estudio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retrospectivo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descriptivo-analítico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41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pacientes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con ELA. Se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registraron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variables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demográficas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funcionales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(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excursión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diafragmática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pico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),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ventilatorias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(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ventilodependencia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),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nutricionales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y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terapéuticas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(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asistente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terapia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manual,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resistivos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inspiratorios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y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espiratorios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).</a:t>
            </a:r>
            <a:endParaRPr lang="en-US" sz="1200" dirty="0">
              <a:solidFill>
                <a:srgbClr val="222222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46F68-873B-1BDC-85F5-00D139144D5C}"/>
              </a:ext>
            </a:extLst>
          </p:cNvPr>
          <p:cNvSpPr txBox="1"/>
          <p:nvPr/>
        </p:nvSpPr>
        <p:spPr>
          <a:xfrm>
            <a:off x="472110" y="3535984"/>
            <a:ext cx="5206836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La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cohorte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presentó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una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media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edad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70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años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predominando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sexo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masculino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(53,6%). Un 24%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eran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ventilodependientes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y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36%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utilizaban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asistente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. El 49%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realizaba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resistivos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inspiratorios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y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46%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resistivos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espiratorios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;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44%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presentaba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desnutrición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y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39%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recibía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suplementación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nutricional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. La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mortalidad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registrada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fue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del 17%.</a:t>
            </a:r>
            <a:endParaRPr lang="en-US" sz="1200">
              <a:ea typeface="Calibri"/>
              <a:cs typeface="Calibri"/>
            </a:endParaRPr>
          </a:p>
          <a:p>
            <a:pPr algn="just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7801B2-5633-C389-CF25-DADF830649B8}"/>
              </a:ext>
            </a:extLst>
          </p:cNvPr>
          <p:cNvSpPr txBox="1"/>
          <p:nvPr/>
        </p:nvSpPr>
        <p:spPr>
          <a:xfrm>
            <a:off x="416218" y="3234098"/>
            <a:ext cx="4572000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Resultados</a:t>
            </a:r>
            <a:endParaRPr lang="en-US" sz="140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endParaRPr lang="en-US" b="1"/>
          </a:p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367313-449F-DB04-7E37-53D0A03CF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59" y="3049134"/>
            <a:ext cx="2551020" cy="16584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38182F-597F-6F7A-10C4-6AE5F2AA351D}"/>
              </a:ext>
            </a:extLst>
          </p:cNvPr>
          <p:cNvSpPr txBox="1"/>
          <p:nvPr/>
        </p:nvSpPr>
        <p:spPr>
          <a:xfrm>
            <a:off x="1474305" y="227772"/>
            <a:ext cx="4572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Resultados</a:t>
            </a:r>
            <a:endParaRPr lang="en-US" sz="1600" dirty="0" err="1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endParaRPr lang="en-US" b="1"/>
          </a:p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6F0421-E156-E987-5FF7-C6EBEE646700}"/>
              </a:ext>
            </a:extLst>
          </p:cNvPr>
          <p:cNvSpPr txBox="1"/>
          <p:nvPr/>
        </p:nvSpPr>
        <p:spPr>
          <a:xfrm>
            <a:off x="1474304" y="641903"/>
            <a:ext cx="686628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El 83% 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los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pacientes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con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excursión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diafragmática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&lt;1,2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cm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eran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ventilodependientes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. Los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pacientes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que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realizaban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resistivos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inspiratorios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mostraron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valores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excursión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significativamente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superiores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(1,84±0,71 cm vs 1,16±0,63 cm; </a:t>
            </a:r>
            <a:r>
              <a:rPr lang="en-US" sz="1200" i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p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=0,0465).</a:t>
            </a:r>
            <a:endParaRPr lang="en-US" sz="1200" dirty="0">
              <a:solidFill>
                <a:srgbClr val="222222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F0E74-68B7-97F0-34AE-8B8EFF15BE11}"/>
              </a:ext>
            </a:extLst>
          </p:cNvPr>
          <p:cNvSpPr txBox="1"/>
          <p:nvPr/>
        </p:nvSpPr>
        <p:spPr>
          <a:xfrm>
            <a:off x="1474304" y="1287946"/>
            <a:ext cx="3437283" cy="240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No se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observaron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diferencias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significativas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pico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según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uso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resistivos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espiratorios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=0,3794).</a:t>
            </a:r>
            <a:endParaRPr lang="en-US" sz="12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171450" indent="-171450" algn="just">
              <a:buFont typeface="Arial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Entre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los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usuarios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asistente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tos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(n=15),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40%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presentó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excursión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&lt;1 cm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60%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pico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tos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&lt;270 L/min y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60%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afectación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bulbar;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6,7%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cumplió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simultáneamente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los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tres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criterios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. </a:t>
            </a:r>
            <a:endParaRPr lang="en-US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171450" indent="-171450" algn="just">
              <a:buFont typeface="Arial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El 25%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los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pacientes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con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suplementación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nutricional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realizaba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resistivos</a:t>
            </a:r>
            <a:endParaRPr lang="en-US" sz="1200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F024C-49CB-5F2C-7107-D42679F05A36}"/>
              </a:ext>
            </a:extLst>
          </p:cNvPr>
          <p:cNvSpPr txBox="1"/>
          <p:nvPr/>
        </p:nvSpPr>
        <p:spPr>
          <a:xfrm>
            <a:off x="621197" y="3830706"/>
            <a:ext cx="7562020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Conclusiones</a:t>
            </a:r>
            <a:endParaRPr lang="en-US" sz="1400" dirty="0" err="1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algn="just"/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La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excursión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diafragmática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reducida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se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asocia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claramente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con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ventilodependencia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consolidándola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como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marcador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funcional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relevante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ELA. La mayor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excursión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observada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usuarios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resistivos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inspiratorios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refleja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una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mejor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condición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basal y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una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selección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clínica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orientada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, sin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implicar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efecto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terapéutico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. No se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identificaron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diferencias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el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pico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de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tos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según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resistivos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dirty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espiratorios</a:t>
            </a:r>
            <a:endParaRPr lang="en-US" sz="1200" dirty="0" err="1">
              <a:solidFill>
                <a:srgbClr val="222222"/>
              </a:solidFill>
              <a:latin typeface="Arial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4EB918-1D10-762C-D895-05B78A459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324" y="1285213"/>
            <a:ext cx="2510045" cy="12908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A38C13-7755-E79E-0069-EF49B0800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607" y="2569681"/>
            <a:ext cx="2510044" cy="11719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secretaría Neumosur</cp:lastModifiedBy>
  <cp:revision>147</cp:revision>
  <dcterms:created xsi:type="dcterms:W3CDTF">2025-10-16T09:08:13Z</dcterms:created>
  <dcterms:modified xsi:type="dcterms:W3CDTF">2026-03-01T18:35:34Z</dcterms:modified>
</cp:coreProperties>
</file>