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1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60"/>
    <a:srgbClr val="F8FAFC"/>
    <a:srgbClr val="003225"/>
    <a:srgbClr val="00BC9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658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6E72E0-BFBC-4A0B-864F-A5CD2A8F84D6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65D74AF3-2D9B-40BA-90EF-13620CAEDA0D}">
      <dgm:prSet phldrT="[Texto]" custT="1"/>
      <dgm:spPr/>
      <dgm:t>
        <a:bodyPr/>
        <a:lstStyle/>
        <a:p>
          <a:r>
            <a:rPr lang="es-ES" sz="1000" dirty="0">
              <a:latin typeface="Latha" panose="020B0604020202020204" pitchFamily="34" charset="0"/>
              <a:cs typeface="Latha" panose="020B0604020202020204" pitchFamily="34" charset="0"/>
            </a:rPr>
            <a:t>La </a:t>
          </a:r>
          <a:r>
            <a:rPr lang="es-ES" sz="1000" b="1" dirty="0">
              <a:latin typeface="Latha" panose="020B0604020202020204" pitchFamily="34" charset="0"/>
              <a:cs typeface="Latha" panose="020B0604020202020204" pitchFamily="34" charset="0"/>
            </a:rPr>
            <a:t>función respiratoria </a:t>
          </a:r>
          <a:r>
            <a:rPr lang="es-ES" sz="1000" dirty="0">
              <a:latin typeface="Latha" panose="020B0604020202020204" pitchFamily="34" charset="0"/>
              <a:cs typeface="Latha" panose="020B0604020202020204" pitchFamily="34" charset="0"/>
            </a:rPr>
            <a:t>determina el</a:t>
          </a:r>
          <a:r>
            <a:rPr lang="es-ES" sz="1000" b="1" dirty="0">
              <a:latin typeface="Latha" panose="020B0604020202020204" pitchFamily="34" charset="0"/>
              <a:cs typeface="Latha" panose="020B0604020202020204" pitchFamily="34" charset="0"/>
            </a:rPr>
            <a:t> pronóstico </a:t>
          </a:r>
          <a:r>
            <a:rPr lang="es-ES" sz="1000" b="0" dirty="0">
              <a:latin typeface="Latha" panose="020B0604020202020204" pitchFamily="34" charset="0"/>
              <a:cs typeface="Latha" panose="020B0604020202020204" pitchFamily="34" charset="0"/>
            </a:rPr>
            <a:t>en la </a:t>
          </a:r>
          <a:r>
            <a:rPr lang="es-ES" sz="1000" b="1" dirty="0">
              <a:latin typeface="Latha" panose="020B0604020202020204" pitchFamily="34" charset="0"/>
              <a:cs typeface="Latha" panose="020B0604020202020204" pitchFamily="34" charset="0"/>
            </a:rPr>
            <a:t>ELA</a:t>
          </a:r>
          <a:r>
            <a:rPr lang="es-ES" sz="1000" b="0" dirty="0">
              <a:latin typeface="Latha" panose="020B0604020202020204" pitchFamily="34" charset="0"/>
              <a:cs typeface="Latha" panose="020B0604020202020204" pitchFamily="34" charset="0"/>
            </a:rPr>
            <a:t>, debido a la afectación de los músculos respiratorios</a:t>
          </a:r>
          <a:endParaRPr lang="es-ES" sz="1000" dirty="0">
            <a:latin typeface="Latha" panose="020B0604020202020204" pitchFamily="34" charset="0"/>
            <a:cs typeface="Latha" panose="020B0604020202020204" pitchFamily="34" charset="0"/>
          </a:endParaRPr>
        </a:p>
      </dgm:t>
    </dgm:pt>
    <dgm:pt modelId="{8CBD8E85-1064-40FD-8074-5D50DB9EFD00}" type="parTrans" cxnId="{127D887C-A527-4576-9084-55ABA3D20269}">
      <dgm:prSet/>
      <dgm:spPr/>
      <dgm:t>
        <a:bodyPr/>
        <a:lstStyle/>
        <a:p>
          <a:endParaRPr lang="es-ES" sz="2000"/>
        </a:p>
      </dgm:t>
    </dgm:pt>
    <dgm:pt modelId="{CF347EED-3F7A-4C4B-8DF5-1311F61F6CD7}" type="sibTrans" cxnId="{127D887C-A527-4576-9084-55ABA3D20269}">
      <dgm:prSet custT="1"/>
      <dgm:spPr/>
      <dgm:t>
        <a:bodyPr/>
        <a:lstStyle/>
        <a:p>
          <a:endParaRPr lang="es-ES" sz="1600"/>
        </a:p>
      </dgm:t>
    </dgm:pt>
    <dgm:pt modelId="{5F75EFEC-FBE4-41F3-8D60-8614742BE9D2}">
      <dgm:prSet phldrT="[Texto]" custT="1"/>
      <dgm:spPr/>
      <dgm:t>
        <a:bodyPr/>
        <a:lstStyle/>
        <a:p>
          <a:r>
            <a:rPr lang="es-ES" sz="1000" u="sng" dirty="0">
              <a:latin typeface="Latha" panose="020B0604020202020204" pitchFamily="34" charset="0"/>
              <a:cs typeface="Latha" panose="020B0604020202020204" pitchFamily="34" charset="0"/>
            </a:rPr>
            <a:t>Tratamiento principal</a:t>
          </a:r>
          <a:r>
            <a:rPr lang="es-ES" sz="1000" dirty="0">
              <a:latin typeface="Latha" panose="020B0604020202020204" pitchFamily="34" charset="0"/>
              <a:cs typeface="Latha" panose="020B0604020202020204" pitchFamily="34" charset="0"/>
            </a:rPr>
            <a:t>: </a:t>
          </a:r>
          <a:r>
            <a:rPr lang="es-ES" sz="1000" b="1" dirty="0">
              <a:latin typeface="Latha" panose="020B0604020202020204" pitchFamily="34" charset="0"/>
              <a:cs typeface="Latha" panose="020B0604020202020204" pitchFamily="34" charset="0"/>
            </a:rPr>
            <a:t>VMNI</a:t>
          </a:r>
        </a:p>
        <a:p>
          <a:r>
            <a:rPr lang="es-ES" sz="1000" dirty="0">
              <a:latin typeface="Latha" panose="020B0604020202020204" pitchFamily="34" charset="0"/>
              <a:cs typeface="Latha" panose="020B0604020202020204" pitchFamily="34" charset="0"/>
            </a:rPr>
            <a:t>Su </a:t>
          </a:r>
          <a:r>
            <a:rPr lang="es-ES" sz="1000" u="none" dirty="0">
              <a:latin typeface="Latha" panose="020B0604020202020204" pitchFamily="34" charset="0"/>
              <a:cs typeface="Latha" panose="020B0604020202020204" pitchFamily="34" charset="0"/>
            </a:rPr>
            <a:t>indicación</a:t>
          </a:r>
          <a:r>
            <a:rPr lang="es-ES" sz="1000" dirty="0">
              <a:latin typeface="Latha" panose="020B0604020202020204" pitchFamily="34" charset="0"/>
              <a:cs typeface="Latha" panose="020B0604020202020204" pitchFamily="34" charset="0"/>
            </a:rPr>
            <a:t> depende de PFR que muchos pacientes no pueden realizar</a:t>
          </a:r>
        </a:p>
      </dgm:t>
    </dgm:pt>
    <dgm:pt modelId="{6593F14B-8A68-4A1C-9EC8-039E14A5ACC2}" type="parTrans" cxnId="{F9A9A5AB-B497-46EF-9265-885811CED1FB}">
      <dgm:prSet/>
      <dgm:spPr/>
      <dgm:t>
        <a:bodyPr/>
        <a:lstStyle/>
        <a:p>
          <a:endParaRPr lang="es-ES" sz="2000"/>
        </a:p>
      </dgm:t>
    </dgm:pt>
    <dgm:pt modelId="{85D6A574-C350-4AC5-AD2A-3D1E9563397E}" type="sibTrans" cxnId="{F9A9A5AB-B497-46EF-9265-885811CED1FB}">
      <dgm:prSet custT="1"/>
      <dgm:spPr/>
      <dgm:t>
        <a:bodyPr/>
        <a:lstStyle/>
        <a:p>
          <a:endParaRPr lang="es-ES" sz="1600"/>
        </a:p>
      </dgm:t>
    </dgm:pt>
    <dgm:pt modelId="{E4E6DF82-AD25-4756-A9CC-03317C337BCB}">
      <dgm:prSet phldrT="[Texto]" custT="1"/>
      <dgm:spPr/>
      <dgm:t>
        <a:bodyPr/>
        <a:lstStyle/>
        <a:p>
          <a:r>
            <a:rPr lang="es-ES" sz="1000" b="1" dirty="0">
              <a:effectLst/>
              <a:latin typeface="Latha" panose="020B0604020202020204" pitchFamily="34" charset="0"/>
              <a:cs typeface="Latha" panose="020B0604020202020204" pitchFamily="34" charset="0"/>
            </a:rPr>
            <a:t>ECOGRAFÍA DIAFRAGMÁTICA</a:t>
          </a:r>
        </a:p>
        <a:p>
          <a:r>
            <a:rPr lang="es-ES" sz="1000" dirty="0">
              <a:latin typeface="Latha" panose="020B0604020202020204" pitchFamily="34" charset="0"/>
              <a:cs typeface="Latha" panose="020B0604020202020204" pitchFamily="34" charset="0"/>
            </a:rPr>
            <a:t>Alternativa no invasiva y accesible</a:t>
          </a:r>
        </a:p>
      </dgm:t>
    </dgm:pt>
    <dgm:pt modelId="{6F3C5021-34A9-40CE-BF20-2FAAD050642E}" type="parTrans" cxnId="{CD8AB71B-BB3E-4995-B29C-DFFCF87FFC8E}">
      <dgm:prSet/>
      <dgm:spPr/>
      <dgm:t>
        <a:bodyPr/>
        <a:lstStyle/>
        <a:p>
          <a:endParaRPr lang="es-ES" sz="2000"/>
        </a:p>
      </dgm:t>
    </dgm:pt>
    <dgm:pt modelId="{00DB62C4-3283-4BD9-B990-EECBAA06A67F}" type="sibTrans" cxnId="{CD8AB71B-BB3E-4995-B29C-DFFCF87FFC8E}">
      <dgm:prSet/>
      <dgm:spPr/>
      <dgm:t>
        <a:bodyPr/>
        <a:lstStyle/>
        <a:p>
          <a:endParaRPr lang="es-ES" sz="2000"/>
        </a:p>
      </dgm:t>
    </dgm:pt>
    <dgm:pt modelId="{262AD982-2E1E-4C1C-A720-B96D0D86BDDB}" type="pres">
      <dgm:prSet presAssocID="{B76E72E0-BFBC-4A0B-864F-A5CD2A8F84D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3425EB9-649F-403D-BFA5-EA625CCADA6F}" type="pres">
      <dgm:prSet presAssocID="{65D74AF3-2D9B-40BA-90EF-13620CAEDA0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CE4876-93A0-46D7-BE5B-9C4834F31066}" type="pres">
      <dgm:prSet presAssocID="{CF347EED-3F7A-4C4B-8DF5-1311F61F6CD7}" presName="parTxOnlySpace" presStyleCnt="0"/>
      <dgm:spPr/>
    </dgm:pt>
    <dgm:pt modelId="{7EC1D1B9-D0B5-41A2-A06B-68D9507CB007}" type="pres">
      <dgm:prSet presAssocID="{5F75EFEC-FBE4-41F3-8D60-8614742BE9D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0C7C03-87EF-4890-98F2-93EA6AB03074}" type="pres">
      <dgm:prSet presAssocID="{85D6A574-C350-4AC5-AD2A-3D1E9563397E}" presName="parTxOnlySpace" presStyleCnt="0"/>
      <dgm:spPr/>
    </dgm:pt>
    <dgm:pt modelId="{C94EEF43-F810-43FC-B049-A6DBE0E0AFD2}" type="pres">
      <dgm:prSet presAssocID="{E4E6DF82-AD25-4756-A9CC-03317C337BC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D455D30-7918-4E88-B5F7-0793315165A4}" type="presOf" srcId="{B76E72E0-BFBC-4A0B-864F-A5CD2A8F84D6}" destId="{262AD982-2E1E-4C1C-A720-B96D0D86BDDB}" srcOrd="0" destOrd="0" presId="urn:microsoft.com/office/officeart/2005/8/layout/chevron1"/>
    <dgm:cxn modelId="{A18DF79B-E7EA-4CE9-B8FE-3EAAF890825F}" type="presOf" srcId="{E4E6DF82-AD25-4756-A9CC-03317C337BCB}" destId="{C94EEF43-F810-43FC-B049-A6DBE0E0AFD2}" srcOrd="0" destOrd="0" presId="urn:microsoft.com/office/officeart/2005/8/layout/chevron1"/>
    <dgm:cxn modelId="{127D887C-A527-4576-9084-55ABA3D20269}" srcId="{B76E72E0-BFBC-4A0B-864F-A5CD2A8F84D6}" destId="{65D74AF3-2D9B-40BA-90EF-13620CAEDA0D}" srcOrd="0" destOrd="0" parTransId="{8CBD8E85-1064-40FD-8074-5D50DB9EFD00}" sibTransId="{CF347EED-3F7A-4C4B-8DF5-1311F61F6CD7}"/>
    <dgm:cxn modelId="{F9A9A5AB-B497-46EF-9265-885811CED1FB}" srcId="{B76E72E0-BFBC-4A0B-864F-A5CD2A8F84D6}" destId="{5F75EFEC-FBE4-41F3-8D60-8614742BE9D2}" srcOrd="1" destOrd="0" parTransId="{6593F14B-8A68-4A1C-9EC8-039E14A5ACC2}" sibTransId="{85D6A574-C350-4AC5-AD2A-3D1E9563397E}"/>
    <dgm:cxn modelId="{CD8AB71B-BB3E-4995-B29C-DFFCF87FFC8E}" srcId="{B76E72E0-BFBC-4A0B-864F-A5CD2A8F84D6}" destId="{E4E6DF82-AD25-4756-A9CC-03317C337BCB}" srcOrd="2" destOrd="0" parTransId="{6F3C5021-34A9-40CE-BF20-2FAAD050642E}" sibTransId="{00DB62C4-3283-4BD9-B990-EECBAA06A67F}"/>
    <dgm:cxn modelId="{929FF16D-7C8D-4BE1-98E2-4C383355E321}" type="presOf" srcId="{65D74AF3-2D9B-40BA-90EF-13620CAEDA0D}" destId="{33425EB9-649F-403D-BFA5-EA625CCADA6F}" srcOrd="0" destOrd="0" presId="urn:microsoft.com/office/officeart/2005/8/layout/chevron1"/>
    <dgm:cxn modelId="{76F44BA2-D8BC-4872-B548-790E09A98296}" type="presOf" srcId="{5F75EFEC-FBE4-41F3-8D60-8614742BE9D2}" destId="{7EC1D1B9-D0B5-41A2-A06B-68D9507CB007}" srcOrd="0" destOrd="0" presId="urn:microsoft.com/office/officeart/2005/8/layout/chevron1"/>
    <dgm:cxn modelId="{3EA20E4B-E3EF-45CF-B65A-9FE5524719B8}" type="presParOf" srcId="{262AD982-2E1E-4C1C-A720-B96D0D86BDDB}" destId="{33425EB9-649F-403D-BFA5-EA625CCADA6F}" srcOrd="0" destOrd="0" presId="urn:microsoft.com/office/officeart/2005/8/layout/chevron1"/>
    <dgm:cxn modelId="{51AF2F32-D6FD-4D31-AD3B-38AF56F4E663}" type="presParOf" srcId="{262AD982-2E1E-4C1C-A720-B96D0D86BDDB}" destId="{71CE4876-93A0-46D7-BE5B-9C4834F31066}" srcOrd="1" destOrd="0" presId="urn:microsoft.com/office/officeart/2005/8/layout/chevron1"/>
    <dgm:cxn modelId="{7343285C-368B-4E0F-83A2-85D77835C68B}" type="presParOf" srcId="{262AD982-2E1E-4C1C-A720-B96D0D86BDDB}" destId="{7EC1D1B9-D0B5-41A2-A06B-68D9507CB007}" srcOrd="2" destOrd="0" presId="urn:microsoft.com/office/officeart/2005/8/layout/chevron1"/>
    <dgm:cxn modelId="{246AEF65-3DC6-4A1F-9CD0-F83A8B7B9EC5}" type="presParOf" srcId="{262AD982-2E1E-4C1C-A720-B96D0D86BDDB}" destId="{C40C7C03-87EF-4890-98F2-93EA6AB03074}" srcOrd="3" destOrd="0" presId="urn:microsoft.com/office/officeart/2005/8/layout/chevron1"/>
    <dgm:cxn modelId="{41625393-26C5-4737-BFC9-3723305B6B6A}" type="presParOf" srcId="{262AD982-2E1E-4C1C-A720-B96D0D86BDDB}" destId="{C94EEF43-F810-43FC-B049-A6DBE0E0AFD2}" srcOrd="4" destOrd="0" presId="urn:microsoft.com/office/officeart/2005/8/layout/chevron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E4507E-D916-4892-9B6C-8E5F7D0C6A15}" type="doc">
      <dgm:prSet loTypeId="urn:microsoft.com/office/officeart/2005/8/layout/default#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2E054681-F5A7-4527-9706-1E7C34B94506}">
      <dgm:prSet phldrT="[Texto]"/>
      <dgm:spPr/>
      <dgm:t>
        <a:bodyPr/>
        <a:lstStyle/>
        <a:p>
          <a:r>
            <a:rPr lang="es-ES" dirty="0">
              <a:latin typeface="Latha" panose="020B0604020202020204" pitchFamily="34" charset="0"/>
              <a:cs typeface="Latha" panose="020B0604020202020204" pitchFamily="34" charset="0"/>
            </a:rPr>
            <a:t>La </a:t>
          </a:r>
          <a:r>
            <a:rPr lang="es-ES" b="1" dirty="0">
              <a:latin typeface="Latha" panose="020B0604020202020204" pitchFamily="34" charset="0"/>
              <a:cs typeface="Latha" panose="020B0604020202020204" pitchFamily="34" charset="0"/>
            </a:rPr>
            <a:t>ecografía diafragmática </a:t>
          </a:r>
          <a:r>
            <a:rPr lang="es-ES" dirty="0">
              <a:latin typeface="Latha" panose="020B0604020202020204" pitchFamily="34" charset="0"/>
              <a:cs typeface="Latha" panose="020B0604020202020204" pitchFamily="34" charset="0"/>
            </a:rPr>
            <a:t>es un </a:t>
          </a:r>
          <a:r>
            <a:rPr lang="es-ES" b="1" dirty="0">
              <a:latin typeface="Latha" panose="020B0604020202020204" pitchFamily="34" charset="0"/>
              <a:cs typeface="Latha" panose="020B0604020202020204" pitchFamily="34" charset="0"/>
            </a:rPr>
            <a:t>complemento útil y accesible para la valoración respiratoria </a:t>
          </a:r>
          <a:r>
            <a:rPr lang="es-ES" u="sng" dirty="0">
              <a:latin typeface="Latha" panose="020B0604020202020204" pitchFamily="34" charset="0"/>
              <a:cs typeface="Latha" panose="020B0604020202020204" pitchFamily="34" charset="0"/>
            </a:rPr>
            <a:t>en pacientes con ELA.</a:t>
          </a:r>
          <a:endParaRPr lang="es-ES" u="sng" dirty="0"/>
        </a:p>
      </dgm:t>
    </dgm:pt>
    <dgm:pt modelId="{FF994B64-5948-4729-868C-3E90DE7E5DFC}" type="parTrans" cxnId="{F481A1B2-118B-43EB-AB18-806F6A27D995}">
      <dgm:prSet/>
      <dgm:spPr/>
      <dgm:t>
        <a:bodyPr/>
        <a:lstStyle/>
        <a:p>
          <a:endParaRPr lang="es-ES"/>
        </a:p>
      </dgm:t>
    </dgm:pt>
    <dgm:pt modelId="{81CDBFBC-A54B-4E3E-B8F2-5E220D9A2C95}" type="sibTrans" cxnId="{F481A1B2-118B-43EB-AB18-806F6A27D995}">
      <dgm:prSet/>
      <dgm:spPr/>
      <dgm:t>
        <a:bodyPr/>
        <a:lstStyle/>
        <a:p>
          <a:endParaRPr lang="es-ES"/>
        </a:p>
      </dgm:t>
    </dgm:pt>
    <dgm:pt modelId="{EBB600C4-E218-4DF8-B463-0D2C5C755D63}">
      <dgm:prSet phldrT="[Texto]"/>
      <dgm:spPr/>
      <dgm:t>
        <a:bodyPr/>
        <a:lstStyle/>
        <a:p>
          <a:r>
            <a:rPr lang="es-ES">
              <a:latin typeface="Latha" panose="020B0604020202020204" pitchFamily="34" charset="0"/>
              <a:cs typeface="Latha" panose="020B0604020202020204" pitchFamily="34" charset="0"/>
            </a:rPr>
            <a:t>La </a:t>
          </a:r>
          <a:r>
            <a:rPr lang="es-ES" u="sng">
              <a:latin typeface="Latha" panose="020B0604020202020204" pitchFamily="34" charset="0"/>
              <a:cs typeface="Latha" panose="020B0604020202020204" pitchFamily="34" charset="0"/>
            </a:rPr>
            <a:t>fisioterapia respiratoria</a:t>
          </a:r>
          <a:r>
            <a:rPr lang="es-ES">
              <a:latin typeface="Latha" panose="020B0604020202020204" pitchFamily="34" charset="0"/>
              <a:cs typeface="Latha" panose="020B0604020202020204" pitchFamily="34" charset="0"/>
            </a:rPr>
            <a:t> </a:t>
          </a:r>
          <a:r>
            <a:rPr lang="es-ES" b="1">
              <a:latin typeface="Latha" panose="020B0604020202020204" pitchFamily="34" charset="0"/>
              <a:cs typeface="Latha" panose="020B0604020202020204" pitchFamily="34" charset="0"/>
            </a:rPr>
            <a:t>mejora la velocidad diafragmática y reduce la caída de CVF</a:t>
          </a:r>
          <a:r>
            <a:rPr lang="es-ES">
              <a:latin typeface="Latha" panose="020B0604020202020204" pitchFamily="34" charset="0"/>
              <a:cs typeface="Latha" panose="020B0604020202020204" pitchFamily="34" charset="0"/>
            </a:rPr>
            <a:t> en decúbito.</a:t>
          </a:r>
          <a:endParaRPr lang="es-ES" dirty="0"/>
        </a:p>
      </dgm:t>
    </dgm:pt>
    <dgm:pt modelId="{7C3B3384-A4A9-43A1-9A3A-D3B2C1069AFC}" type="parTrans" cxnId="{EB3E72FF-E5D3-497A-9CB4-84EAA33CCF6B}">
      <dgm:prSet/>
      <dgm:spPr/>
      <dgm:t>
        <a:bodyPr/>
        <a:lstStyle/>
        <a:p>
          <a:endParaRPr lang="es-ES"/>
        </a:p>
      </dgm:t>
    </dgm:pt>
    <dgm:pt modelId="{C075A4DD-BC2F-4806-A8F4-704968A1A4B8}" type="sibTrans" cxnId="{EB3E72FF-E5D3-497A-9CB4-84EAA33CCF6B}">
      <dgm:prSet/>
      <dgm:spPr/>
      <dgm:t>
        <a:bodyPr/>
        <a:lstStyle/>
        <a:p>
          <a:endParaRPr lang="es-ES"/>
        </a:p>
      </dgm:t>
    </dgm:pt>
    <dgm:pt modelId="{12651F4E-9659-41CF-9B37-12797DF27E1A}">
      <dgm:prSet phldrT="[Texto]"/>
      <dgm:spPr/>
      <dgm:t>
        <a:bodyPr/>
        <a:lstStyle/>
        <a:p>
          <a:r>
            <a:rPr lang="es-ES" dirty="0">
              <a:latin typeface="Latha" panose="020B0604020202020204" pitchFamily="34" charset="0"/>
              <a:cs typeface="Latha" panose="020B0604020202020204" pitchFamily="34" charset="0"/>
            </a:rPr>
            <a:t>Estos hallazgos podrían contribuir a </a:t>
          </a:r>
          <a:r>
            <a:rPr lang="es-ES" b="1" dirty="0">
              <a:latin typeface="Latha" panose="020B0604020202020204" pitchFamily="34" charset="0"/>
              <a:cs typeface="Latha" panose="020B0604020202020204" pitchFamily="34" charset="0"/>
            </a:rPr>
            <a:t>mejorar la toma de decisiones clínicas</a:t>
          </a:r>
          <a:r>
            <a:rPr lang="es-ES" dirty="0">
              <a:latin typeface="Latha" panose="020B0604020202020204" pitchFamily="34" charset="0"/>
              <a:cs typeface="Latha" panose="020B0604020202020204" pitchFamily="34" charset="0"/>
            </a:rPr>
            <a:t>, especialmente en pacientes con dificultad para realizar PFR.</a:t>
          </a:r>
          <a:endParaRPr lang="es-ES" dirty="0"/>
        </a:p>
      </dgm:t>
    </dgm:pt>
    <dgm:pt modelId="{D1B4F837-F996-409B-B035-E432341CA80C}" type="parTrans" cxnId="{EBE59280-7530-40A8-B2E4-402E5302296A}">
      <dgm:prSet/>
      <dgm:spPr/>
      <dgm:t>
        <a:bodyPr/>
        <a:lstStyle/>
        <a:p>
          <a:endParaRPr lang="es-ES"/>
        </a:p>
      </dgm:t>
    </dgm:pt>
    <dgm:pt modelId="{89537FD2-605E-47E7-A9C6-7AFFFE7C5AEB}" type="sibTrans" cxnId="{EBE59280-7530-40A8-B2E4-402E5302296A}">
      <dgm:prSet/>
      <dgm:spPr/>
      <dgm:t>
        <a:bodyPr/>
        <a:lstStyle/>
        <a:p>
          <a:endParaRPr lang="es-ES"/>
        </a:p>
      </dgm:t>
    </dgm:pt>
    <dgm:pt modelId="{EFB0BBA5-A704-4FE8-8F47-BB77BBEF37D1}">
      <dgm:prSet phldrT="[Texto]"/>
      <dgm:spPr/>
      <dgm:t>
        <a:bodyPr/>
        <a:lstStyle/>
        <a:p>
          <a:r>
            <a:rPr lang="es-ES" dirty="0">
              <a:latin typeface="Latha" panose="020B0604020202020204" pitchFamily="34" charset="0"/>
              <a:cs typeface="Latha" panose="020B0604020202020204" pitchFamily="34" charset="0"/>
            </a:rPr>
            <a:t>Los parámetros ecográficos (</a:t>
          </a:r>
          <a:r>
            <a:rPr lang="es-ES" dirty="0" err="1">
              <a:latin typeface="Latha" panose="020B0604020202020204" pitchFamily="34" charset="0"/>
              <a:cs typeface="Latha" panose="020B0604020202020204" pitchFamily="34" charset="0"/>
            </a:rPr>
            <a:t>ΔTmax</a:t>
          </a:r>
          <a:r>
            <a:rPr lang="es-ES" dirty="0">
              <a:latin typeface="Latha" panose="020B0604020202020204" pitchFamily="34" charset="0"/>
              <a:cs typeface="Latha" panose="020B0604020202020204" pitchFamily="34" charset="0"/>
            </a:rPr>
            <a:t>, FA, </a:t>
          </a:r>
          <a:r>
            <a:rPr lang="es-ES" dirty="0" err="1">
              <a:latin typeface="Latha" panose="020B0604020202020204" pitchFamily="34" charset="0"/>
              <a:cs typeface="Latha" panose="020B0604020202020204" pitchFamily="34" charset="0"/>
            </a:rPr>
            <a:t>Tdi</a:t>
          </a:r>
          <a:r>
            <a:rPr lang="es-ES" dirty="0">
              <a:latin typeface="Latha" panose="020B0604020202020204" pitchFamily="34" charset="0"/>
              <a:cs typeface="Latha" panose="020B0604020202020204" pitchFamily="34" charset="0"/>
            </a:rPr>
            <a:t>) </a:t>
          </a:r>
          <a:r>
            <a:rPr lang="es-ES" b="1" dirty="0">
              <a:latin typeface="Latha" panose="020B0604020202020204" pitchFamily="34" charset="0"/>
              <a:cs typeface="Latha" panose="020B0604020202020204" pitchFamily="34" charset="0"/>
            </a:rPr>
            <a:t>se correlacionan significativamente</a:t>
          </a:r>
          <a:r>
            <a:rPr lang="es-ES" dirty="0">
              <a:latin typeface="Latha" panose="020B0604020202020204" pitchFamily="34" charset="0"/>
              <a:cs typeface="Latha" panose="020B0604020202020204" pitchFamily="34" charset="0"/>
            </a:rPr>
            <a:t> con medidas de función respiratoria (SNIP, PIM, PEM).</a:t>
          </a:r>
          <a:endParaRPr lang="es-ES" dirty="0"/>
        </a:p>
      </dgm:t>
    </dgm:pt>
    <dgm:pt modelId="{82DD9905-7231-4A34-BCA8-08A93662E1E7}" type="parTrans" cxnId="{FCD43C6A-9B42-4F0B-BD46-5279670FF112}">
      <dgm:prSet/>
      <dgm:spPr/>
      <dgm:t>
        <a:bodyPr/>
        <a:lstStyle/>
        <a:p>
          <a:endParaRPr lang="es-ES"/>
        </a:p>
      </dgm:t>
    </dgm:pt>
    <dgm:pt modelId="{93BDAFB6-21C3-40B0-B1A2-83084F57C35A}" type="sibTrans" cxnId="{FCD43C6A-9B42-4F0B-BD46-5279670FF112}">
      <dgm:prSet/>
      <dgm:spPr/>
      <dgm:t>
        <a:bodyPr/>
        <a:lstStyle/>
        <a:p>
          <a:endParaRPr lang="es-ES"/>
        </a:p>
      </dgm:t>
    </dgm:pt>
    <dgm:pt modelId="{81DAD35C-3CAB-414B-8682-6B80A39AC84C}" type="pres">
      <dgm:prSet presAssocID="{87E4507E-D916-4892-9B6C-8E5F7D0C6A1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ED39754-54E3-4B78-B110-69768A321855}" type="pres">
      <dgm:prSet presAssocID="{2E054681-F5A7-4527-9706-1E7C34B9450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C2FFAF-67F0-4A7D-A4EB-06BE64A5E37E}" type="pres">
      <dgm:prSet presAssocID="{81CDBFBC-A54B-4E3E-B8F2-5E220D9A2C95}" presName="sibTrans" presStyleCnt="0"/>
      <dgm:spPr/>
    </dgm:pt>
    <dgm:pt modelId="{44A4C1E3-F236-4805-BA3C-5B755F121A87}" type="pres">
      <dgm:prSet presAssocID="{EFB0BBA5-A704-4FE8-8F47-BB77BBEF37D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A99670-E066-4D35-AB10-6749C6D4F400}" type="pres">
      <dgm:prSet presAssocID="{93BDAFB6-21C3-40B0-B1A2-83084F57C35A}" presName="sibTrans" presStyleCnt="0"/>
      <dgm:spPr/>
    </dgm:pt>
    <dgm:pt modelId="{06529BCF-E814-40B0-8C23-90E5358EC286}" type="pres">
      <dgm:prSet presAssocID="{EBB600C4-E218-4DF8-B463-0D2C5C755D6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D9439F-CCE6-4532-8247-171701B56094}" type="pres">
      <dgm:prSet presAssocID="{C075A4DD-BC2F-4806-A8F4-704968A1A4B8}" presName="sibTrans" presStyleCnt="0"/>
      <dgm:spPr/>
    </dgm:pt>
    <dgm:pt modelId="{2CC71FC7-A235-460C-A3C3-ED27FA43288C}" type="pres">
      <dgm:prSet presAssocID="{12651F4E-9659-41CF-9B37-12797DF27E1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374288B-8873-497C-87BB-378B684A68B7}" type="presOf" srcId="{87E4507E-D916-4892-9B6C-8E5F7D0C6A15}" destId="{81DAD35C-3CAB-414B-8682-6B80A39AC84C}" srcOrd="0" destOrd="0" presId="urn:microsoft.com/office/officeart/2005/8/layout/default#1"/>
    <dgm:cxn modelId="{3F0A185C-E614-49B7-8375-B8C50656A926}" type="presOf" srcId="{12651F4E-9659-41CF-9B37-12797DF27E1A}" destId="{2CC71FC7-A235-460C-A3C3-ED27FA43288C}" srcOrd="0" destOrd="0" presId="urn:microsoft.com/office/officeart/2005/8/layout/default#1"/>
    <dgm:cxn modelId="{EBE59280-7530-40A8-B2E4-402E5302296A}" srcId="{87E4507E-D916-4892-9B6C-8E5F7D0C6A15}" destId="{12651F4E-9659-41CF-9B37-12797DF27E1A}" srcOrd="3" destOrd="0" parTransId="{D1B4F837-F996-409B-B035-E432341CA80C}" sibTransId="{89537FD2-605E-47E7-A9C6-7AFFFE7C5AEB}"/>
    <dgm:cxn modelId="{EB3E72FF-E5D3-497A-9CB4-84EAA33CCF6B}" srcId="{87E4507E-D916-4892-9B6C-8E5F7D0C6A15}" destId="{EBB600C4-E218-4DF8-B463-0D2C5C755D63}" srcOrd="2" destOrd="0" parTransId="{7C3B3384-A4A9-43A1-9A3A-D3B2C1069AFC}" sibTransId="{C075A4DD-BC2F-4806-A8F4-704968A1A4B8}"/>
    <dgm:cxn modelId="{FCD43C6A-9B42-4F0B-BD46-5279670FF112}" srcId="{87E4507E-D916-4892-9B6C-8E5F7D0C6A15}" destId="{EFB0BBA5-A704-4FE8-8F47-BB77BBEF37D1}" srcOrd="1" destOrd="0" parTransId="{82DD9905-7231-4A34-BCA8-08A93662E1E7}" sibTransId="{93BDAFB6-21C3-40B0-B1A2-83084F57C35A}"/>
    <dgm:cxn modelId="{6BCF5B41-770C-4B92-B1DF-568C8445B74E}" type="presOf" srcId="{EFB0BBA5-A704-4FE8-8F47-BB77BBEF37D1}" destId="{44A4C1E3-F236-4805-BA3C-5B755F121A87}" srcOrd="0" destOrd="0" presId="urn:microsoft.com/office/officeart/2005/8/layout/default#1"/>
    <dgm:cxn modelId="{7E668840-540E-46D3-9CB8-C343E41B3A2B}" type="presOf" srcId="{EBB600C4-E218-4DF8-B463-0D2C5C755D63}" destId="{06529BCF-E814-40B0-8C23-90E5358EC286}" srcOrd="0" destOrd="0" presId="urn:microsoft.com/office/officeart/2005/8/layout/default#1"/>
    <dgm:cxn modelId="{016591A1-50A9-429B-AC50-6DFDB20CD581}" type="presOf" srcId="{2E054681-F5A7-4527-9706-1E7C34B94506}" destId="{7ED39754-54E3-4B78-B110-69768A321855}" srcOrd="0" destOrd="0" presId="urn:microsoft.com/office/officeart/2005/8/layout/default#1"/>
    <dgm:cxn modelId="{F481A1B2-118B-43EB-AB18-806F6A27D995}" srcId="{87E4507E-D916-4892-9B6C-8E5F7D0C6A15}" destId="{2E054681-F5A7-4527-9706-1E7C34B94506}" srcOrd="0" destOrd="0" parTransId="{FF994B64-5948-4729-868C-3E90DE7E5DFC}" sibTransId="{81CDBFBC-A54B-4E3E-B8F2-5E220D9A2C95}"/>
    <dgm:cxn modelId="{7F4514B0-E95A-4F25-A4E5-7D45B1C18F41}" type="presParOf" srcId="{81DAD35C-3CAB-414B-8682-6B80A39AC84C}" destId="{7ED39754-54E3-4B78-B110-69768A321855}" srcOrd="0" destOrd="0" presId="urn:microsoft.com/office/officeart/2005/8/layout/default#1"/>
    <dgm:cxn modelId="{48BB84EB-6194-4291-B382-0A6A2418BAD7}" type="presParOf" srcId="{81DAD35C-3CAB-414B-8682-6B80A39AC84C}" destId="{A6C2FFAF-67F0-4A7D-A4EB-06BE64A5E37E}" srcOrd="1" destOrd="0" presId="urn:microsoft.com/office/officeart/2005/8/layout/default#1"/>
    <dgm:cxn modelId="{307C2492-3328-4F1A-AAC4-91A72B4DC508}" type="presParOf" srcId="{81DAD35C-3CAB-414B-8682-6B80A39AC84C}" destId="{44A4C1E3-F236-4805-BA3C-5B755F121A87}" srcOrd="2" destOrd="0" presId="urn:microsoft.com/office/officeart/2005/8/layout/default#1"/>
    <dgm:cxn modelId="{3E34EE23-226A-4CC9-9443-29F9B85FC003}" type="presParOf" srcId="{81DAD35C-3CAB-414B-8682-6B80A39AC84C}" destId="{68A99670-E066-4D35-AB10-6749C6D4F400}" srcOrd="3" destOrd="0" presId="urn:microsoft.com/office/officeart/2005/8/layout/default#1"/>
    <dgm:cxn modelId="{4CD6424A-19C8-4C03-8A79-428DDBCFE8FF}" type="presParOf" srcId="{81DAD35C-3CAB-414B-8682-6B80A39AC84C}" destId="{06529BCF-E814-40B0-8C23-90E5358EC286}" srcOrd="4" destOrd="0" presId="urn:microsoft.com/office/officeart/2005/8/layout/default#1"/>
    <dgm:cxn modelId="{3C2F7177-B217-4FC9-8573-781AEE02B7D6}" type="presParOf" srcId="{81DAD35C-3CAB-414B-8682-6B80A39AC84C}" destId="{E7D9439F-CCE6-4532-8247-171701B56094}" srcOrd="5" destOrd="0" presId="urn:microsoft.com/office/officeart/2005/8/layout/default#1"/>
    <dgm:cxn modelId="{A3043570-6556-4FEF-8FA0-3ACA994A805D}" type="presParOf" srcId="{81DAD35C-3CAB-414B-8682-6B80A39AC84C}" destId="{2CC71FC7-A235-460C-A3C3-ED27FA43288C}" srcOrd="6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425EB9-649F-403D-BFA5-EA625CCADA6F}">
      <dsp:nvSpPr>
        <dsp:cNvPr id="0" name=""/>
        <dsp:cNvSpPr/>
      </dsp:nvSpPr>
      <dsp:spPr>
        <a:xfrm>
          <a:off x="2468" y="0"/>
          <a:ext cx="3007142" cy="53490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La </a:t>
          </a:r>
          <a:r>
            <a:rPr lang="es-ES" sz="1000" b="1" kern="1200" dirty="0">
              <a:latin typeface="Latha" panose="020B0604020202020204" pitchFamily="34" charset="0"/>
              <a:cs typeface="Latha" panose="020B0604020202020204" pitchFamily="34" charset="0"/>
            </a:rPr>
            <a:t>función respiratoria </a:t>
          </a: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determina el</a:t>
          </a:r>
          <a:r>
            <a:rPr lang="es-ES" sz="1000" b="1" kern="1200" dirty="0">
              <a:latin typeface="Latha" panose="020B0604020202020204" pitchFamily="34" charset="0"/>
              <a:cs typeface="Latha" panose="020B0604020202020204" pitchFamily="34" charset="0"/>
            </a:rPr>
            <a:t> pronóstico </a:t>
          </a:r>
          <a:r>
            <a:rPr lang="es-ES" sz="1000" b="0" kern="1200" dirty="0">
              <a:latin typeface="Latha" panose="020B0604020202020204" pitchFamily="34" charset="0"/>
              <a:cs typeface="Latha" panose="020B0604020202020204" pitchFamily="34" charset="0"/>
            </a:rPr>
            <a:t>en la </a:t>
          </a:r>
          <a:r>
            <a:rPr lang="es-ES" sz="1000" b="1" kern="1200" dirty="0">
              <a:latin typeface="Latha" panose="020B0604020202020204" pitchFamily="34" charset="0"/>
              <a:cs typeface="Latha" panose="020B0604020202020204" pitchFamily="34" charset="0"/>
            </a:rPr>
            <a:t>ELA</a:t>
          </a:r>
          <a:r>
            <a:rPr lang="es-ES" sz="1000" b="0" kern="1200" dirty="0">
              <a:latin typeface="Latha" panose="020B0604020202020204" pitchFamily="34" charset="0"/>
              <a:cs typeface="Latha" panose="020B0604020202020204" pitchFamily="34" charset="0"/>
            </a:rPr>
            <a:t>, debido a la afectación de los músculos respiratorios</a:t>
          </a:r>
          <a:endParaRPr lang="es-ES" sz="1000" kern="1200" dirty="0">
            <a:latin typeface="Latha" panose="020B0604020202020204" pitchFamily="34" charset="0"/>
            <a:cs typeface="Latha" panose="020B0604020202020204" pitchFamily="34" charset="0"/>
          </a:endParaRPr>
        </a:p>
      </dsp:txBody>
      <dsp:txXfrm>
        <a:off x="269920" y="0"/>
        <a:ext cx="2472239" cy="534903"/>
      </dsp:txXfrm>
    </dsp:sp>
    <dsp:sp modelId="{7EC1D1B9-D0B5-41A2-A06B-68D9507CB007}">
      <dsp:nvSpPr>
        <dsp:cNvPr id="0" name=""/>
        <dsp:cNvSpPr/>
      </dsp:nvSpPr>
      <dsp:spPr>
        <a:xfrm>
          <a:off x="2708896" y="0"/>
          <a:ext cx="3007142" cy="53490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u="sng" kern="1200" dirty="0">
              <a:latin typeface="Latha" panose="020B0604020202020204" pitchFamily="34" charset="0"/>
              <a:cs typeface="Latha" panose="020B0604020202020204" pitchFamily="34" charset="0"/>
            </a:rPr>
            <a:t>Tratamiento principal</a:t>
          </a: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: </a:t>
          </a:r>
          <a:r>
            <a:rPr lang="es-ES" sz="1000" b="1" kern="1200" dirty="0">
              <a:latin typeface="Latha" panose="020B0604020202020204" pitchFamily="34" charset="0"/>
              <a:cs typeface="Latha" panose="020B0604020202020204" pitchFamily="34" charset="0"/>
            </a:rPr>
            <a:t>VMNI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Su </a:t>
          </a:r>
          <a:r>
            <a:rPr lang="es-ES" sz="1000" u="none" kern="1200" dirty="0">
              <a:latin typeface="Latha" panose="020B0604020202020204" pitchFamily="34" charset="0"/>
              <a:cs typeface="Latha" panose="020B0604020202020204" pitchFamily="34" charset="0"/>
            </a:rPr>
            <a:t>indicación</a:t>
          </a: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 depende de PFR que muchos pacientes no pueden realizar</a:t>
          </a:r>
        </a:p>
      </dsp:txBody>
      <dsp:txXfrm>
        <a:off x="2976348" y="0"/>
        <a:ext cx="2472239" cy="534903"/>
      </dsp:txXfrm>
    </dsp:sp>
    <dsp:sp modelId="{C94EEF43-F810-43FC-B049-A6DBE0E0AFD2}">
      <dsp:nvSpPr>
        <dsp:cNvPr id="0" name=""/>
        <dsp:cNvSpPr/>
      </dsp:nvSpPr>
      <dsp:spPr>
        <a:xfrm>
          <a:off x="5415325" y="0"/>
          <a:ext cx="3007142" cy="534903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>
              <a:effectLst/>
              <a:latin typeface="Latha" panose="020B0604020202020204" pitchFamily="34" charset="0"/>
              <a:cs typeface="Latha" panose="020B0604020202020204" pitchFamily="34" charset="0"/>
            </a:rPr>
            <a:t>ECOGRAFÍA DIAFRAGMÁTICA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Alternativa no invasiva y accesible</a:t>
          </a:r>
        </a:p>
      </dsp:txBody>
      <dsp:txXfrm>
        <a:off x="5682777" y="0"/>
        <a:ext cx="2472239" cy="5349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39754-54E3-4B78-B110-69768A321855}">
      <dsp:nvSpPr>
        <dsp:cNvPr id="0" name=""/>
        <dsp:cNvSpPr/>
      </dsp:nvSpPr>
      <dsp:spPr>
        <a:xfrm>
          <a:off x="609865" y="591"/>
          <a:ext cx="1834598" cy="11007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La </a:t>
          </a:r>
          <a:r>
            <a:rPr lang="es-ES" sz="1000" b="1" kern="1200" dirty="0">
              <a:latin typeface="Latha" panose="020B0604020202020204" pitchFamily="34" charset="0"/>
              <a:cs typeface="Latha" panose="020B0604020202020204" pitchFamily="34" charset="0"/>
            </a:rPr>
            <a:t>ecografía diafragmática </a:t>
          </a: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es un </a:t>
          </a:r>
          <a:r>
            <a:rPr lang="es-ES" sz="1000" b="1" kern="1200" dirty="0">
              <a:latin typeface="Latha" panose="020B0604020202020204" pitchFamily="34" charset="0"/>
              <a:cs typeface="Latha" panose="020B0604020202020204" pitchFamily="34" charset="0"/>
            </a:rPr>
            <a:t>complemento útil y accesible para la valoración respiratoria </a:t>
          </a:r>
          <a:r>
            <a:rPr lang="es-ES" sz="1000" u="sng" kern="1200" dirty="0">
              <a:latin typeface="Latha" panose="020B0604020202020204" pitchFamily="34" charset="0"/>
              <a:cs typeface="Latha" panose="020B0604020202020204" pitchFamily="34" charset="0"/>
            </a:rPr>
            <a:t>en pacientes con ELA</a:t>
          </a: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.</a:t>
          </a:r>
          <a:endParaRPr lang="es-ES" sz="1000" kern="1200" dirty="0"/>
        </a:p>
      </dsp:txBody>
      <dsp:txXfrm>
        <a:off x="609865" y="591"/>
        <a:ext cx="1834598" cy="1100759"/>
      </dsp:txXfrm>
    </dsp:sp>
    <dsp:sp modelId="{44A4C1E3-F236-4805-BA3C-5B755F121A87}">
      <dsp:nvSpPr>
        <dsp:cNvPr id="0" name=""/>
        <dsp:cNvSpPr/>
      </dsp:nvSpPr>
      <dsp:spPr>
        <a:xfrm>
          <a:off x="2627923" y="591"/>
          <a:ext cx="1834598" cy="11007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Los parámetros ecográficos (</a:t>
          </a:r>
          <a:r>
            <a:rPr lang="es-ES" sz="1000" kern="1200" dirty="0" err="1">
              <a:latin typeface="Latha" panose="020B0604020202020204" pitchFamily="34" charset="0"/>
              <a:cs typeface="Latha" panose="020B0604020202020204" pitchFamily="34" charset="0"/>
            </a:rPr>
            <a:t>ΔTmax</a:t>
          </a: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, FA, </a:t>
          </a:r>
          <a:r>
            <a:rPr lang="es-ES" sz="1000" kern="1200" dirty="0" err="1">
              <a:latin typeface="Latha" panose="020B0604020202020204" pitchFamily="34" charset="0"/>
              <a:cs typeface="Latha" panose="020B0604020202020204" pitchFamily="34" charset="0"/>
            </a:rPr>
            <a:t>Tdi</a:t>
          </a: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) </a:t>
          </a:r>
          <a:r>
            <a:rPr lang="es-ES" sz="1000" b="1" kern="1200" dirty="0">
              <a:latin typeface="Latha" panose="020B0604020202020204" pitchFamily="34" charset="0"/>
              <a:cs typeface="Latha" panose="020B0604020202020204" pitchFamily="34" charset="0"/>
            </a:rPr>
            <a:t>se correlacionan significativamente</a:t>
          </a: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 con medidas de función respiratoria (SNIP, PIM, PEM).</a:t>
          </a:r>
          <a:endParaRPr lang="es-ES" sz="1000" kern="1200" dirty="0"/>
        </a:p>
      </dsp:txBody>
      <dsp:txXfrm>
        <a:off x="2627923" y="591"/>
        <a:ext cx="1834598" cy="1100759"/>
      </dsp:txXfrm>
    </dsp:sp>
    <dsp:sp modelId="{06529BCF-E814-40B0-8C23-90E5358EC286}">
      <dsp:nvSpPr>
        <dsp:cNvPr id="0" name=""/>
        <dsp:cNvSpPr/>
      </dsp:nvSpPr>
      <dsp:spPr>
        <a:xfrm>
          <a:off x="4645981" y="591"/>
          <a:ext cx="1834598" cy="11007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>
              <a:latin typeface="Latha" panose="020B0604020202020204" pitchFamily="34" charset="0"/>
              <a:cs typeface="Latha" panose="020B0604020202020204" pitchFamily="34" charset="0"/>
            </a:rPr>
            <a:t>La </a:t>
          </a:r>
          <a:r>
            <a:rPr lang="es-ES" sz="1000" u="sng" kern="1200">
              <a:latin typeface="Latha" panose="020B0604020202020204" pitchFamily="34" charset="0"/>
              <a:cs typeface="Latha" panose="020B0604020202020204" pitchFamily="34" charset="0"/>
            </a:rPr>
            <a:t>fisioterapia respiratoria</a:t>
          </a:r>
          <a:r>
            <a:rPr lang="es-ES" sz="1000" kern="1200">
              <a:latin typeface="Latha" panose="020B0604020202020204" pitchFamily="34" charset="0"/>
              <a:cs typeface="Latha" panose="020B0604020202020204" pitchFamily="34" charset="0"/>
            </a:rPr>
            <a:t> </a:t>
          </a:r>
          <a:r>
            <a:rPr lang="es-ES" sz="1000" b="1" kern="1200">
              <a:latin typeface="Latha" panose="020B0604020202020204" pitchFamily="34" charset="0"/>
              <a:cs typeface="Latha" panose="020B0604020202020204" pitchFamily="34" charset="0"/>
            </a:rPr>
            <a:t>mejora la velocidad diafragmática y reduce la caída de CVF</a:t>
          </a:r>
          <a:r>
            <a:rPr lang="es-ES" sz="1000" kern="1200">
              <a:latin typeface="Latha" panose="020B0604020202020204" pitchFamily="34" charset="0"/>
              <a:cs typeface="Latha" panose="020B0604020202020204" pitchFamily="34" charset="0"/>
            </a:rPr>
            <a:t> en decúbito.</a:t>
          </a:r>
          <a:endParaRPr lang="es-ES" sz="1000" kern="1200" dirty="0"/>
        </a:p>
      </dsp:txBody>
      <dsp:txXfrm>
        <a:off x="4645981" y="591"/>
        <a:ext cx="1834598" cy="1100759"/>
      </dsp:txXfrm>
    </dsp:sp>
    <dsp:sp modelId="{2CC71FC7-A235-460C-A3C3-ED27FA43288C}">
      <dsp:nvSpPr>
        <dsp:cNvPr id="0" name=""/>
        <dsp:cNvSpPr/>
      </dsp:nvSpPr>
      <dsp:spPr>
        <a:xfrm>
          <a:off x="6664040" y="591"/>
          <a:ext cx="1834598" cy="11007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Estos hallazgos podrían contribuir a </a:t>
          </a:r>
          <a:r>
            <a:rPr lang="es-ES" sz="1000" b="1" kern="1200" dirty="0">
              <a:latin typeface="Latha" panose="020B0604020202020204" pitchFamily="34" charset="0"/>
              <a:cs typeface="Latha" panose="020B0604020202020204" pitchFamily="34" charset="0"/>
            </a:rPr>
            <a:t>mejorar la toma de decisiones clínicas</a:t>
          </a:r>
          <a:r>
            <a:rPr lang="es-ES" sz="1000" kern="1200" dirty="0">
              <a:latin typeface="Latha" panose="020B0604020202020204" pitchFamily="34" charset="0"/>
              <a:cs typeface="Latha" panose="020B0604020202020204" pitchFamily="34" charset="0"/>
            </a:rPr>
            <a:t>, especialmente en pacientes con dificultad para realizar PFR.</a:t>
          </a:r>
          <a:endParaRPr lang="es-ES" sz="1000" kern="1200" dirty="0"/>
        </a:p>
      </dsp:txBody>
      <dsp:txXfrm>
        <a:off x="6664040" y="591"/>
        <a:ext cx="1834598" cy="1100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941B5-40B8-41F5-AA0E-753C2AEA888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AAFDB-A588-4783-A31F-2CE04A86EC3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882175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AAFDB-A588-4783-A31F-2CE04A86EC3D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041329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Relationship Id="rId14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="" xmlns:a16="http://schemas.microsoft.com/office/drawing/2014/main" id="{8B07F9F1-C8CF-AAC4-BE9F-4D2D8CF5B4FA}"/>
              </a:ext>
            </a:extLst>
          </p:cNvPr>
          <p:cNvSpPr/>
          <p:nvPr/>
        </p:nvSpPr>
        <p:spPr>
          <a:xfrm>
            <a:off x="1461385" y="3814950"/>
            <a:ext cx="432048" cy="1129901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 28">
            <a:extLst>
              <a:ext uri="{FF2B5EF4-FFF2-40B4-BE49-F238E27FC236}">
                <a16:creationId xmlns="" xmlns:a16="http://schemas.microsoft.com/office/drawing/2014/main" id="{4405A69E-53E3-6A02-FF91-57C28D187124}"/>
              </a:ext>
            </a:extLst>
          </p:cNvPr>
          <p:cNvSpPr/>
          <p:nvPr/>
        </p:nvSpPr>
        <p:spPr>
          <a:xfrm>
            <a:off x="8407954" y="4363143"/>
            <a:ext cx="700550" cy="780357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6689D19-FD7F-1079-1DF7-6486247CA140}"/>
              </a:ext>
            </a:extLst>
          </p:cNvPr>
          <p:cNvSpPr txBox="1"/>
          <p:nvPr/>
        </p:nvSpPr>
        <p:spPr>
          <a:xfrm>
            <a:off x="1214414" y="142858"/>
            <a:ext cx="778674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 sz="2800">
                <a:solidFill>
                  <a:srgbClr val="003366"/>
                </a:solidFill>
                <a:latin typeface="Arial"/>
              </a:defRPr>
            </a:pPr>
            <a:r>
              <a:rPr lang="es-ES" sz="1600" b="1" dirty="0">
                <a:solidFill>
                  <a:schemeClr val="bg1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ANÁLISIS PRELIMINAR DE UN PROYECTO DE ECOGRAFÍA DIAFRAGMÁTICA EN PACIENTES CON ESCLEROSIS LATERAL AMIOTRÓFICA (ELA)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D252CC7-0075-0FA7-5DAF-5399592D1D91}"/>
              </a:ext>
            </a:extLst>
          </p:cNvPr>
          <p:cNvSpPr txBox="1"/>
          <p:nvPr/>
        </p:nvSpPr>
        <p:spPr>
          <a:xfrm>
            <a:off x="928630" y="795942"/>
            <a:ext cx="82153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>
                <a:solidFill>
                  <a:srgbClr val="595959"/>
                </a:solidFill>
                <a:latin typeface="Arial"/>
              </a:defRPr>
            </a:pP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J</a:t>
            </a:r>
            <a:r>
              <a:rPr lang="es-ES" sz="1050" b="1" dirty="0">
                <a:latin typeface="Latha" panose="020B0604020202020204" pitchFamily="34" charset="0"/>
                <a:cs typeface="Latha" panose="020B0604020202020204" pitchFamily="34" charset="0"/>
              </a:rPr>
              <a:t>. 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Rodríguez Medina, C</a:t>
            </a:r>
            <a:r>
              <a:rPr lang="es-ES" sz="1050" b="1" dirty="0">
                <a:latin typeface="Latha" panose="020B0604020202020204" pitchFamily="34" charset="0"/>
                <a:cs typeface="Latha" panose="020B0604020202020204" pitchFamily="34" charset="0"/>
              </a:rPr>
              <a:t>. 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Carrera Cueva, E</a:t>
            </a:r>
            <a:r>
              <a:rPr lang="es-ES" sz="1050" b="1" dirty="0">
                <a:latin typeface="Latha" panose="020B0604020202020204" pitchFamily="34" charset="0"/>
                <a:cs typeface="Latha" panose="020B0604020202020204" pitchFamily="34" charset="0"/>
              </a:rPr>
              <a:t>. 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De Benito </a:t>
            </a:r>
            <a:r>
              <a:rPr sz="1050" b="1" dirty="0" err="1">
                <a:latin typeface="Latha" panose="020B0604020202020204" pitchFamily="34" charset="0"/>
                <a:cs typeface="Latha" panose="020B0604020202020204" pitchFamily="34" charset="0"/>
              </a:rPr>
              <a:t>Zorrero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, R</a:t>
            </a:r>
            <a:r>
              <a:rPr lang="es-ES" sz="1050" b="1" dirty="0">
                <a:latin typeface="Latha" panose="020B0604020202020204" pitchFamily="34" charset="0"/>
                <a:cs typeface="Latha" panose="020B0604020202020204" pitchFamily="34" charset="0"/>
              </a:rPr>
              <a:t>.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sz="1050" b="1" dirty="0" err="1">
                <a:latin typeface="Latha" panose="020B0604020202020204" pitchFamily="34" charset="0"/>
                <a:cs typeface="Latha" panose="020B0604020202020204" pitchFamily="34" charset="0"/>
              </a:rPr>
              <a:t>Rivilla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sz="1050" b="1" dirty="0" err="1">
                <a:latin typeface="Latha" panose="020B0604020202020204" pitchFamily="34" charset="0"/>
                <a:cs typeface="Latha" panose="020B0604020202020204" pitchFamily="34" charset="0"/>
              </a:rPr>
              <a:t>Rivilla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,</a:t>
            </a:r>
            <a:r>
              <a:rPr lang="es-ES" sz="1050" b="1" dirty="0"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M</a:t>
            </a:r>
            <a:r>
              <a:rPr lang="es-ES" sz="1050" b="1" dirty="0">
                <a:latin typeface="Latha" panose="020B0604020202020204" pitchFamily="34" charset="0"/>
                <a:cs typeface="Latha" panose="020B0604020202020204" pitchFamily="34" charset="0"/>
              </a:rPr>
              <a:t>. C. T</a:t>
            </a:r>
            <a:r>
              <a:rPr sz="1050" b="1" dirty="0" err="1">
                <a:latin typeface="Latha" panose="020B0604020202020204" pitchFamily="34" charset="0"/>
                <a:cs typeface="Latha" panose="020B0604020202020204" pitchFamily="34" charset="0"/>
              </a:rPr>
              <a:t>oquero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lang="es-ES" sz="1050" b="1" dirty="0">
                <a:latin typeface="Latha" panose="020B0604020202020204" pitchFamily="34" charset="0"/>
                <a:cs typeface="Latha" panose="020B0604020202020204" pitchFamily="34" charset="0"/>
              </a:rPr>
              <a:t>P</a:t>
            </a:r>
            <a:r>
              <a:rPr sz="1050" b="1" dirty="0" err="1">
                <a:latin typeface="Latha" panose="020B0604020202020204" pitchFamily="34" charset="0"/>
                <a:cs typeface="Latha" panose="020B0604020202020204" pitchFamily="34" charset="0"/>
              </a:rPr>
              <a:t>ichardo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, C</a:t>
            </a:r>
            <a:r>
              <a:rPr lang="es-ES" sz="1050" b="1" dirty="0">
                <a:latin typeface="Latha" panose="020B0604020202020204" pitchFamily="34" charset="0"/>
                <a:cs typeface="Latha" panose="020B0604020202020204" pitchFamily="34" charset="0"/>
              </a:rPr>
              <a:t>. </a:t>
            </a:r>
            <a:r>
              <a:rPr sz="1050" b="1" dirty="0">
                <a:latin typeface="Latha" panose="020B0604020202020204" pitchFamily="34" charset="0"/>
                <a:cs typeface="Latha" panose="020B0604020202020204" pitchFamily="34" charset="0"/>
              </a:rPr>
              <a:t>Caballero Eraso</a:t>
            </a:r>
            <a:endParaRPr lang="es-ES" sz="1050" b="1" dirty="0">
              <a:latin typeface="Latha" panose="020B0604020202020204" pitchFamily="34" charset="0"/>
              <a:cs typeface="Latha" panose="020B0604020202020204" pitchFamily="34" charset="0"/>
            </a:endParaRPr>
          </a:p>
          <a:p>
            <a:pPr algn="ctr">
              <a:defRPr sz="1600">
                <a:solidFill>
                  <a:srgbClr val="595959"/>
                </a:solidFill>
                <a:latin typeface="Arial"/>
              </a:defRPr>
            </a:pPr>
            <a:r>
              <a:rPr lang="es-ES" sz="1050" b="1" dirty="0">
                <a:latin typeface="Latha" panose="020B0604020202020204" pitchFamily="34" charset="0"/>
                <a:cs typeface="Latha" panose="020B0604020202020204" pitchFamily="34" charset="0"/>
              </a:rPr>
              <a:t>Hospital Universitario Virgen del Rocío (Sevilla)</a:t>
            </a:r>
            <a:endParaRPr sz="1050" b="1" dirty="0">
              <a:latin typeface="Latha" panose="020B0604020202020204" pitchFamily="34" charset="0"/>
              <a:cs typeface="Latha" panose="020B0604020202020204" pitchFamily="34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="" xmlns:a16="http://schemas.microsoft.com/office/drawing/2014/main" id="{2F325B81-BA11-D52E-B930-05409E5E3E2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925564495"/>
              </p:ext>
            </p:extLst>
          </p:nvPr>
        </p:nvGraphicFramePr>
        <p:xfrm>
          <a:off x="683568" y="1491629"/>
          <a:ext cx="8424936" cy="534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39C55EE9-994F-47FF-CB8C-8AB43D3F9C31}"/>
              </a:ext>
            </a:extLst>
          </p:cNvPr>
          <p:cNvSpPr/>
          <p:nvPr/>
        </p:nvSpPr>
        <p:spPr>
          <a:xfrm>
            <a:off x="23470" y="1226829"/>
            <a:ext cx="1405258" cy="216024"/>
          </a:xfrm>
          <a:prstGeom prst="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latin typeface="Latha" panose="020B0502040204020203" pitchFamily="34" charset="0"/>
                <a:cs typeface="Latha" panose="020B0502040204020203" pitchFamily="34" charset="0"/>
              </a:rPr>
              <a:t>INTRODUCCIÓN</a:t>
            </a:r>
            <a:endParaRPr lang="es-ES" sz="1100" b="1" dirty="0">
              <a:latin typeface="Latha" panose="020B0502040204020203" pitchFamily="34" charset="0"/>
              <a:cs typeface="Latha" panose="020B0502040204020203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D2E88DFF-E9A7-D165-CE78-126D107DC06B}"/>
              </a:ext>
            </a:extLst>
          </p:cNvPr>
          <p:cNvSpPr/>
          <p:nvPr/>
        </p:nvSpPr>
        <p:spPr>
          <a:xfrm>
            <a:off x="34400" y="2110910"/>
            <a:ext cx="1020138" cy="216024"/>
          </a:xfrm>
          <a:prstGeom prst="rect">
            <a:avLst/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latin typeface="Latha" panose="020B0502040204020203" pitchFamily="34" charset="0"/>
                <a:cs typeface="Latha" panose="020B0502040204020203" pitchFamily="34" charset="0"/>
              </a:rPr>
              <a:t>OBJETIVO</a:t>
            </a:r>
            <a:endParaRPr lang="es-ES" sz="1100" b="1" dirty="0">
              <a:latin typeface="Latha" panose="020B0502040204020203" pitchFamily="34" charset="0"/>
              <a:cs typeface="Latha" panose="020B0502040204020203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="" xmlns:a16="http://schemas.microsoft.com/office/drawing/2014/main" id="{F047E35C-341A-66C3-12CF-8B23B53E9389}"/>
              </a:ext>
            </a:extLst>
          </p:cNvPr>
          <p:cNvSpPr/>
          <p:nvPr/>
        </p:nvSpPr>
        <p:spPr>
          <a:xfrm>
            <a:off x="34399" y="2384103"/>
            <a:ext cx="2432953" cy="79208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>Evaluar la </a:t>
            </a:r>
            <a:r>
              <a:rPr lang="es-ES" sz="1000" b="1" dirty="0">
                <a:latin typeface="Latha" panose="020B0604020202020204" pitchFamily="34" charset="0"/>
                <a:cs typeface="Latha" panose="020B0604020202020204" pitchFamily="34" charset="0"/>
              </a:rPr>
              <a:t>utilidad de la ecografía diafragmática como herramienta </a:t>
            </a:r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>complementaria y accesible para la </a:t>
            </a:r>
            <a:r>
              <a:rPr lang="es-ES" sz="1000" b="1" dirty="0">
                <a:latin typeface="Latha" panose="020B0604020202020204" pitchFamily="34" charset="0"/>
                <a:cs typeface="Latha" panose="020B0604020202020204" pitchFamily="34" charset="0"/>
              </a:rPr>
              <a:t>valoración de la función respiratoria</a:t>
            </a:r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> en pacientes con </a:t>
            </a:r>
            <a:r>
              <a:rPr lang="es-ES" sz="1000" b="1" dirty="0">
                <a:latin typeface="Latha" panose="020B0604020202020204" pitchFamily="34" charset="0"/>
                <a:cs typeface="Latha" panose="020B0604020202020204" pitchFamily="34" charset="0"/>
              </a:rPr>
              <a:t>ELA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E62A508F-097F-FEAF-3977-EE99C931279A}"/>
              </a:ext>
            </a:extLst>
          </p:cNvPr>
          <p:cNvSpPr/>
          <p:nvPr/>
        </p:nvSpPr>
        <p:spPr>
          <a:xfrm>
            <a:off x="2571736" y="2143122"/>
            <a:ext cx="1520739" cy="234640"/>
          </a:xfrm>
          <a:prstGeom prst="rect">
            <a:avLst/>
          </a:prstGeom>
          <a:solidFill>
            <a:srgbClr val="008060"/>
          </a:solidFill>
          <a:ln w="28575">
            <a:solidFill>
              <a:srgbClr val="00322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latin typeface="Latha" panose="020B0604020202020204" pitchFamily="34" charset="0"/>
                <a:cs typeface="Latha" panose="020B0604020202020204" pitchFamily="34" charset="0"/>
              </a:rPr>
              <a:t>METODOLOGÍA</a:t>
            </a:r>
            <a:endParaRPr lang="es-ES" sz="1100" b="1" dirty="0">
              <a:latin typeface="Latha" panose="020B0604020202020204" pitchFamily="34" charset="0"/>
              <a:cs typeface="Latha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08EC1090-EEB4-86C2-4332-3EE53A03E789}"/>
              </a:ext>
            </a:extLst>
          </p:cNvPr>
          <p:cNvSpPr txBox="1"/>
          <p:nvPr/>
        </p:nvSpPr>
        <p:spPr>
          <a:xfrm>
            <a:off x="2642243" y="2422559"/>
            <a:ext cx="13420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>Análisis preliminar</a:t>
            </a:r>
          </a:p>
          <a:p>
            <a:pPr algn="ctr"/>
            <a:r>
              <a:rPr lang="es-ES" sz="1000" b="1" dirty="0">
                <a:latin typeface="Latha" panose="020B0604020202020204" pitchFamily="34" charset="0"/>
                <a:cs typeface="Latha" panose="020B0604020202020204" pitchFamily="34" charset="0"/>
              </a:rPr>
              <a:t>16 pacientes ELA</a:t>
            </a:r>
          </a:p>
          <a:p>
            <a:pPr algn="ctr"/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>Abril-Noviembre 2025</a:t>
            </a:r>
          </a:p>
        </p:txBody>
      </p:sp>
      <p:sp>
        <p:nvSpPr>
          <p:cNvPr id="16" name="15 CuadroTexto">
            <a:extLst>
              <a:ext uri="{FF2B5EF4-FFF2-40B4-BE49-F238E27FC236}">
                <a16:creationId xmlns="" xmlns:a16="http://schemas.microsoft.com/office/drawing/2014/main" id="{E77997E7-3A7F-178B-FACA-EE24586F2811}"/>
              </a:ext>
            </a:extLst>
          </p:cNvPr>
          <p:cNvSpPr txBox="1"/>
          <p:nvPr/>
        </p:nvSpPr>
        <p:spPr>
          <a:xfrm>
            <a:off x="4336314" y="2227963"/>
            <a:ext cx="2088232" cy="861774"/>
          </a:xfrm>
          <a:prstGeom prst="rect">
            <a:avLst/>
          </a:prstGeom>
          <a:noFill/>
          <a:ln>
            <a:solidFill>
              <a:srgbClr val="00806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rgbClr val="008060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Criterios de inclusión</a:t>
            </a:r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/>
            </a:r>
            <a:b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</a:br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>  - CVF ≥ 60%</a:t>
            </a:r>
            <a:b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</a:br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>  - PFT ≥ 270 L/min</a:t>
            </a:r>
            <a:b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</a:br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>  - Sin VMNI ni asistente de tos</a:t>
            </a:r>
            <a:b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</a:br>
            <a:r>
              <a:rPr lang="es-ES" sz="1000" dirty="0">
                <a:latin typeface="Latha" panose="020B0604020202020204" pitchFamily="34" charset="0"/>
                <a:cs typeface="Latha" panose="020B0604020202020204" pitchFamily="34" charset="0"/>
              </a:rPr>
              <a:t>  - Capaces de realizar PFR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3D137CC7-C69C-0391-1C18-060CE5CDA44A}"/>
              </a:ext>
            </a:extLst>
          </p:cNvPr>
          <p:cNvSpPr/>
          <p:nvPr/>
        </p:nvSpPr>
        <p:spPr>
          <a:xfrm>
            <a:off x="6774769" y="2235258"/>
            <a:ext cx="2261727" cy="840289"/>
          </a:xfrm>
          <a:prstGeom prst="rect">
            <a:avLst/>
          </a:prstGeom>
          <a:noFill/>
          <a:ln w="6350">
            <a:solidFill>
              <a:srgbClr val="008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000" dirty="0">
                <a:solidFill>
                  <a:schemeClr val="tx1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Datos funcionales respiratorios    (PFR, ecografía diafragmática)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000" dirty="0">
                <a:solidFill>
                  <a:schemeClr val="tx1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Gasométricos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000" dirty="0">
                <a:solidFill>
                  <a:schemeClr val="tx1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Funcionalidad y calidad de vida</a:t>
            </a:r>
            <a:endParaRPr lang="es-ES" sz="1200" dirty="0"/>
          </a:p>
        </p:txBody>
      </p:sp>
      <p:sp>
        <p:nvSpPr>
          <p:cNvPr id="28" name="TextBox 8">
            <a:extLst>
              <a:ext uri="{FF2B5EF4-FFF2-40B4-BE49-F238E27FC236}">
                <a16:creationId xmlns="" xmlns:a16="http://schemas.microsoft.com/office/drawing/2014/main" id="{1CD2CD0D-8AFB-8E9E-B552-8E757240FCBA}"/>
              </a:ext>
            </a:extLst>
          </p:cNvPr>
          <p:cNvSpPr txBox="1"/>
          <p:nvPr/>
        </p:nvSpPr>
        <p:spPr>
          <a:xfrm>
            <a:off x="34400" y="3295719"/>
            <a:ext cx="1251452" cy="276999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 sz="2200">
                <a:solidFill>
                  <a:srgbClr val="FFFFFF"/>
                </a:solidFill>
                <a:latin typeface="Arial"/>
              </a:defRPr>
            </a:pPr>
            <a:r>
              <a:rPr sz="1200" b="1" dirty="0">
                <a:latin typeface="Latha" panose="020B0604020202020204" pitchFamily="34" charset="0"/>
                <a:cs typeface="Latha" panose="020B0604020202020204" pitchFamily="34" charset="0"/>
              </a:rPr>
              <a:t>RESULTADOS</a:t>
            </a:r>
            <a:endParaRPr sz="1750" b="1" dirty="0">
              <a:latin typeface="Latha" panose="020B0604020202020204" pitchFamily="34" charset="0"/>
              <a:cs typeface="Latha" panose="020B0604020202020204" pitchFamily="34" charset="0"/>
            </a:endParaRPr>
          </a:p>
        </p:txBody>
      </p:sp>
      <p:pic>
        <p:nvPicPr>
          <p:cNvPr id="31" name="Imagen 30" descr="Interfaz de usuario gráfica, Aplicación&#10;&#10;El contenido generado por IA puede ser incorrecto.">
            <a:extLst>
              <a:ext uri="{FF2B5EF4-FFF2-40B4-BE49-F238E27FC236}">
                <a16:creationId xmlns="" xmlns:a16="http://schemas.microsoft.com/office/drawing/2014/main" id="{D55DBFBA-7181-5CCC-3B28-954B404400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836" r="33449" b="55678"/>
          <a:stretch>
            <a:fillRect/>
          </a:stretch>
        </p:blipFill>
        <p:spPr>
          <a:xfrm>
            <a:off x="63286" y="3795886"/>
            <a:ext cx="1412370" cy="1148965"/>
          </a:xfrm>
          <a:prstGeom prst="rect">
            <a:avLst/>
          </a:prstGeom>
        </p:spPr>
      </p:pic>
      <p:pic>
        <p:nvPicPr>
          <p:cNvPr id="33" name="Imagen 32" descr="Interfaz de usuario gráfica, Aplicación&#10;&#10;El contenido generado por IA puede ser incorrecto.">
            <a:extLst>
              <a:ext uri="{FF2B5EF4-FFF2-40B4-BE49-F238E27FC236}">
                <a16:creationId xmlns="" xmlns:a16="http://schemas.microsoft.com/office/drawing/2014/main" id="{FE767ACF-E4E6-BD20-2708-3B3A948783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96" t="47235" r="3276" b="3130"/>
          <a:stretch>
            <a:fillRect/>
          </a:stretch>
        </p:blipFill>
        <p:spPr>
          <a:xfrm>
            <a:off x="1946752" y="3805363"/>
            <a:ext cx="2880320" cy="1286667"/>
          </a:xfrm>
          <a:prstGeom prst="rect">
            <a:avLst/>
          </a:prstGeom>
        </p:spPr>
      </p:pic>
      <p:pic>
        <p:nvPicPr>
          <p:cNvPr id="34" name="Imagen 33" descr="Interfaz de usuario gráfica, Texto, Aplicación, Chat o mensaje de texto&#10;&#10;El contenido generado por IA puede ser incorrecto.">
            <a:extLst>
              <a:ext uri="{FF2B5EF4-FFF2-40B4-BE49-F238E27FC236}">
                <a16:creationId xmlns="" xmlns:a16="http://schemas.microsoft.com/office/drawing/2014/main" id="{F677921B-77FC-ACFC-80A5-1DBEA6A687D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7414" b="76443"/>
          <a:stretch>
            <a:fillRect/>
          </a:stretch>
        </p:blipFill>
        <p:spPr>
          <a:xfrm>
            <a:off x="1299024" y="3276943"/>
            <a:ext cx="1128819" cy="504056"/>
          </a:xfrm>
          <a:prstGeom prst="rect">
            <a:avLst/>
          </a:prstGeom>
        </p:spPr>
      </p:pic>
      <p:pic>
        <p:nvPicPr>
          <p:cNvPr id="35" name="Imagen 34" descr="Interfaz de usuario gráfica, Texto, Aplicación, Chat o mensaje de texto&#10;&#10;El contenido generado por IA puede ser incorrecto.">
            <a:extLst>
              <a:ext uri="{FF2B5EF4-FFF2-40B4-BE49-F238E27FC236}">
                <a16:creationId xmlns="" xmlns:a16="http://schemas.microsoft.com/office/drawing/2014/main" id="{324A244D-9132-B252-100D-CCC5CE71F8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248" r="35932" b="22499"/>
          <a:stretch>
            <a:fillRect/>
          </a:stretch>
        </p:blipFill>
        <p:spPr>
          <a:xfrm>
            <a:off x="2409479" y="3257922"/>
            <a:ext cx="1155551" cy="518943"/>
          </a:xfrm>
          <a:prstGeom prst="rect">
            <a:avLst/>
          </a:prstGeom>
        </p:spPr>
      </p:pic>
      <p:pic>
        <p:nvPicPr>
          <p:cNvPr id="36" name="Imagen 35" descr="Interfaz de usuario gráfica, Texto, Aplicación, Chat o mensaje de texto&#10;&#10;El contenido generado por IA puede ser incorrecto.">
            <a:extLst>
              <a:ext uri="{FF2B5EF4-FFF2-40B4-BE49-F238E27FC236}">
                <a16:creationId xmlns="" xmlns:a16="http://schemas.microsoft.com/office/drawing/2014/main" id="{23E30F8C-99FE-844B-1E65-14FA5DFA6C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9594" r="35932"/>
          <a:stretch>
            <a:fillRect/>
          </a:stretch>
        </p:blipFill>
        <p:spPr>
          <a:xfrm>
            <a:off x="3530976" y="3272643"/>
            <a:ext cx="1326776" cy="501337"/>
          </a:xfrm>
          <a:prstGeom prst="rect">
            <a:avLst/>
          </a:prstGeom>
        </p:spPr>
      </p:pic>
      <p:pic>
        <p:nvPicPr>
          <p:cNvPr id="37" name="Imagen 36" descr="Interfaz de usuario gráfica, Aplicación&#10;&#10;El contenido generado por IA puede ser incorrecto.">
            <a:extLst>
              <a:ext uri="{FF2B5EF4-FFF2-40B4-BE49-F238E27FC236}">
                <a16:creationId xmlns="" xmlns:a16="http://schemas.microsoft.com/office/drawing/2014/main" id="{4C5C3AB0-6AF5-6C35-BC1C-1867162E7E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794" t="18010" r="4173" b="62546"/>
          <a:stretch>
            <a:fillRect/>
          </a:stretch>
        </p:blipFill>
        <p:spPr>
          <a:xfrm>
            <a:off x="1085410" y="4206255"/>
            <a:ext cx="711617" cy="504056"/>
          </a:xfrm>
          <a:prstGeom prst="rect">
            <a:avLst/>
          </a:prstGeom>
        </p:spPr>
      </p:pic>
      <p:sp>
        <p:nvSpPr>
          <p:cNvPr id="39" name="TextBox 2">
            <a:extLst>
              <a:ext uri="{FF2B5EF4-FFF2-40B4-BE49-F238E27FC236}">
                <a16:creationId xmlns="" xmlns:a16="http://schemas.microsoft.com/office/drawing/2014/main" id="{8F6136B5-B30E-8064-92B9-88DD113816A3}"/>
              </a:ext>
            </a:extLst>
          </p:cNvPr>
          <p:cNvSpPr txBox="1"/>
          <p:nvPr/>
        </p:nvSpPr>
        <p:spPr>
          <a:xfrm>
            <a:off x="4929190" y="3286130"/>
            <a:ext cx="4071966" cy="2308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FFFFFF"/>
                </a:solidFill>
                <a:latin typeface="Arial"/>
              </a:defRPr>
            </a:pPr>
            <a:r>
              <a:rPr sz="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Parámetros</a:t>
            </a:r>
            <a:r>
              <a:rPr sz="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sz="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Funcionales</a:t>
            </a:r>
            <a:r>
              <a:rPr sz="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 </a:t>
            </a:r>
            <a:r>
              <a:rPr sz="9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Respiratorios</a:t>
            </a:r>
            <a:r>
              <a:rPr lang="es-ES" sz="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 y Mediciones </a:t>
            </a:r>
            <a:r>
              <a:rPr lang="es-ES" sz="9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Ecográficas</a:t>
            </a:r>
            <a:endParaRPr sz="900" b="1" dirty="0">
              <a:solidFill>
                <a:schemeClr val="tx1">
                  <a:lumMod val="95000"/>
                  <a:lumOff val="5000"/>
                </a:schemeClr>
              </a:solidFill>
              <a:latin typeface="Latha" panose="020B0604020202020204" pitchFamily="34" charset="0"/>
              <a:cs typeface="Latha" panose="020B0604020202020204" pitchFamily="34" charset="0"/>
            </a:endParaRPr>
          </a:p>
        </p:txBody>
      </p:sp>
      <p:pic>
        <p:nvPicPr>
          <p:cNvPr id="51" name="Imagen 50" descr="Interfaz de usuario gráfica, Texto, Aplicación, Chat o mensaje de texto&#10;&#10;El contenido generado por IA puede ser incorrecto.">
            <a:extLst>
              <a:ext uri="{FF2B5EF4-FFF2-40B4-BE49-F238E27FC236}">
                <a16:creationId xmlns="" xmlns:a16="http://schemas.microsoft.com/office/drawing/2014/main" id="{FFB2D0E2-E3C3-EDF8-AD27-B90ABF97DDA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26037" y="3634990"/>
            <a:ext cx="1217739" cy="1457040"/>
          </a:xfrm>
          <a:prstGeom prst="rect">
            <a:avLst/>
          </a:prstGeom>
        </p:spPr>
      </p:pic>
      <p:pic>
        <p:nvPicPr>
          <p:cNvPr id="53" name="Imagen 52" descr="Interfaz de usuario gráfica, Texto, Aplicación, Chat o mensaje de texto&#10;&#10;El contenido generado por IA puede ser incorrecto.">
            <a:extLst>
              <a:ext uri="{FF2B5EF4-FFF2-40B4-BE49-F238E27FC236}">
                <a16:creationId xmlns="" xmlns:a16="http://schemas.microsoft.com/office/drawing/2014/main" id="{D34421FF-ECEF-C429-34E5-4DCDB677CC3E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08549" y="3633120"/>
            <a:ext cx="1260551" cy="1423884"/>
          </a:xfrm>
          <a:prstGeom prst="rect">
            <a:avLst/>
          </a:prstGeom>
        </p:spPr>
      </p:pic>
      <p:pic>
        <p:nvPicPr>
          <p:cNvPr id="55" name="Imagen 54" descr="Interfaz de usuario gráfica, Texto, Aplicación, Chat o mensaje de texto&#10;&#10;El contenido generado por IA puede ser incorrecto.">
            <a:extLst>
              <a:ext uri="{FF2B5EF4-FFF2-40B4-BE49-F238E27FC236}">
                <a16:creationId xmlns="" xmlns:a16="http://schemas.microsoft.com/office/drawing/2014/main" id="{805BF433-DA48-7C4B-3A39-794000E47A64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621336" y="3633120"/>
            <a:ext cx="1199136" cy="1424087"/>
          </a:xfrm>
          <a:prstGeom prst="rect">
            <a:avLst/>
          </a:prstGeom>
        </p:spPr>
      </p:pic>
      <p:pic>
        <p:nvPicPr>
          <p:cNvPr id="58" name="Imagen 57" descr="Dibujo con letras&#10;&#10;El contenido generado por IA puede ser incorrecto.">
            <a:extLst>
              <a:ext uri="{FF2B5EF4-FFF2-40B4-BE49-F238E27FC236}">
                <a16:creationId xmlns="" xmlns:a16="http://schemas.microsoft.com/office/drawing/2014/main" id="{90F089C0-0470-CFC6-0497-3017F4C51CB4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38059" y="68755"/>
            <a:ext cx="875956" cy="1024868"/>
          </a:xfrm>
          <a:prstGeom prst="rect">
            <a:avLst/>
          </a:prstGeom>
        </p:spPr>
      </p:pic>
      <p:cxnSp>
        <p:nvCxnSpPr>
          <p:cNvPr id="60" name="Conector recto 59">
            <a:extLst>
              <a:ext uri="{FF2B5EF4-FFF2-40B4-BE49-F238E27FC236}">
                <a16:creationId xmlns="" xmlns:a16="http://schemas.microsoft.com/office/drawing/2014/main" id="{66FD1F0D-A9E8-A0B8-0013-1CD9ECDF525A}"/>
              </a:ext>
            </a:extLst>
          </p:cNvPr>
          <p:cNvCxnSpPr>
            <a:cxnSpLocks/>
          </p:cNvCxnSpPr>
          <p:nvPr/>
        </p:nvCxnSpPr>
        <p:spPr>
          <a:xfrm>
            <a:off x="31530" y="2067694"/>
            <a:ext cx="9076974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="" xmlns:a16="http://schemas.microsoft.com/office/drawing/2014/main" id="{922F2576-38F8-341B-6B48-14EEED7307CE}"/>
              </a:ext>
            </a:extLst>
          </p:cNvPr>
          <p:cNvCxnSpPr>
            <a:cxnSpLocks/>
          </p:cNvCxnSpPr>
          <p:nvPr/>
        </p:nvCxnSpPr>
        <p:spPr>
          <a:xfrm>
            <a:off x="31530" y="3219822"/>
            <a:ext cx="9076974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lecha: cheurón 62">
            <a:extLst>
              <a:ext uri="{FF2B5EF4-FFF2-40B4-BE49-F238E27FC236}">
                <a16:creationId xmlns="" xmlns:a16="http://schemas.microsoft.com/office/drawing/2014/main" id="{7F2E827F-6965-ED2C-7AD0-D7D65BCB8114}"/>
              </a:ext>
            </a:extLst>
          </p:cNvPr>
          <p:cNvSpPr/>
          <p:nvPr/>
        </p:nvSpPr>
        <p:spPr>
          <a:xfrm>
            <a:off x="4056285" y="2499742"/>
            <a:ext cx="155675" cy="360035"/>
          </a:xfrm>
          <a:prstGeom prst="chevron">
            <a:avLst/>
          </a:prstGeom>
          <a:solidFill>
            <a:srgbClr val="008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4" name="Flecha: cheurón 63">
            <a:extLst>
              <a:ext uri="{FF2B5EF4-FFF2-40B4-BE49-F238E27FC236}">
                <a16:creationId xmlns="" xmlns:a16="http://schemas.microsoft.com/office/drawing/2014/main" id="{F30EAC7F-58FE-D736-F1BF-8644E5738BFE}"/>
              </a:ext>
            </a:extLst>
          </p:cNvPr>
          <p:cNvSpPr/>
          <p:nvPr/>
        </p:nvSpPr>
        <p:spPr>
          <a:xfrm>
            <a:off x="6504557" y="2478832"/>
            <a:ext cx="155675" cy="360035"/>
          </a:xfrm>
          <a:prstGeom prst="chevron">
            <a:avLst/>
          </a:prstGeom>
          <a:solidFill>
            <a:srgbClr val="008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385F4DBA-35FC-1949-80A2-BEF0C3DF8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="" xmlns:a16="http://schemas.microsoft.com/office/drawing/2014/main" id="{57C776A0-8CCB-4BD2-168A-BB5876D0B095}"/>
              </a:ext>
            </a:extLst>
          </p:cNvPr>
          <p:cNvSpPr/>
          <p:nvPr/>
        </p:nvSpPr>
        <p:spPr>
          <a:xfrm>
            <a:off x="8407954" y="4363143"/>
            <a:ext cx="700550" cy="780357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C5D3E74D-F78B-30FF-E15C-8EAD0CE015C4}"/>
              </a:ext>
            </a:extLst>
          </p:cNvPr>
          <p:cNvSpPr/>
          <p:nvPr/>
        </p:nvSpPr>
        <p:spPr>
          <a:xfrm>
            <a:off x="35496" y="12799"/>
            <a:ext cx="1224136" cy="1262807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Interfaz de usuario gráfica&#10;&#10;El contenido generado por IA puede ser incorrecto.">
            <a:extLst>
              <a:ext uri="{FF2B5EF4-FFF2-40B4-BE49-F238E27FC236}">
                <a16:creationId xmlns="" xmlns:a16="http://schemas.microsoft.com/office/drawing/2014/main" id="{97CFE0E3-E3A9-08BB-393B-1A03509D7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28902"/>
            <a:ext cx="4845403" cy="3132529"/>
          </a:xfrm>
          <a:prstGeom prst="rect">
            <a:avLst/>
          </a:prstGeom>
        </p:spPr>
      </p:pic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0034CCBC-E77D-DB00-F114-E3153E34C79E}"/>
              </a:ext>
            </a:extLst>
          </p:cNvPr>
          <p:cNvSpPr txBox="1"/>
          <p:nvPr/>
        </p:nvSpPr>
        <p:spPr>
          <a:xfrm>
            <a:off x="4459506" y="119666"/>
            <a:ext cx="4255898" cy="2308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FFFFFF"/>
                </a:solidFill>
                <a:latin typeface="Arial"/>
              </a:defRPr>
            </a:pPr>
            <a:r>
              <a:rPr lang="es-ES" sz="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Correlaciones significativas entre parámetros ecográficos y funcionales</a:t>
            </a:r>
            <a:endParaRPr sz="900" b="1" dirty="0">
              <a:solidFill>
                <a:schemeClr val="tx1">
                  <a:lumMod val="95000"/>
                  <a:lumOff val="5000"/>
                </a:schemeClr>
              </a:solidFill>
              <a:latin typeface="Latha" panose="020B0604020202020204" pitchFamily="34" charset="0"/>
              <a:cs typeface="Latha" panose="020B0604020202020204" pitchFamily="34" charset="0"/>
            </a:endParaRPr>
          </a:p>
        </p:txBody>
      </p:sp>
      <p:sp>
        <p:nvSpPr>
          <p:cNvPr id="25" name="TextBox 8">
            <a:extLst>
              <a:ext uri="{FF2B5EF4-FFF2-40B4-BE49-F238E27FC236}">
                <a16:creationId xmlns="" xmlns:a16="http://schemas.microsoft.com/office/drawing/2014/main" id="{E3082764-F264-D7B5-CE5C-90F44F20AABA}"/>
              </a:ext>
            </a:extLst>
          </p:cNvPr>
          <p:cNvSpPr txBox="1"/>
          <p:nvPr/>
        </p:nvSpPr>
        <p:spPr>
          <a:xfrm>
            <a:off x="3707904" y="3667173"/>
            <a:ext cx="1512168" cy="27699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 sz="2200">
                <a:solidFill>
                  <a:srgbClr val="FFFFFF"/>
                </a:solidFill>
                <a:latin typeface="Arial"/>
              </a:defRPr>
            </a:pPr>
            <a:r>
              <a:rPr sz="1200" b="1" dirty="0"/>
              <a:t>CONCLUSIONES</a:t>
            </a:r>
            <a:endParaRPr sz="1750" b="1" dirty="0"/>
          </a:p>
        </p:txBody>
      </p:sp>
      <p:pic>
        <p:nvPicPr>
          <p:cNvPr id="2" name="Imagen 1" descr="Interfaz de usuario gráfica&#10;&#10;El contenido generado por IA puede ser incorrecto.">
            <a:extLst>
              <a:ext uri="{FF2B5EF4-FFF2-40B4-BE49-F238E27FC236}">
                <a16:creationId xmlns="" xmlns:a16="http://schemas.microsoft.com/office/drawing/2014/main" id="{CA78335E-7832-A466-9D1E-D012DBEF8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906" r="50458"/>
          <a:stretch>
            <a:fillRect/>
          </a:stretch>
        </p:blipFill>
        <p:spPr>
          <a:xfrm>
            <a:off x="206106" y="418694"/>
            <a:ext cx="3285774" cy="1828602"/>
          </a:xfrm>
          <a:prstGeom prst="rect">
            <a:avLst/>
          </a:prstGeom>
        </p:spPr>
      </p:pic>
      <p:pic>
        <p:nvPicPr>
          <p:cNvPr id="3" name="Imagen 2" descr="Interfaz de usuario gráfica&#10;&#10;El contenido generado por IA puede ser incorrecto.">
            <a:extLst>
              <a:ext uri="{FF2B5EF4-FFF2-40B4-BE49-F238E27FC236}">
                <a16:creationId xmlns="" xmlns:a16="http://schemas.microsoft.com/office/drawing/2014/main" id="{5F6DCE4F-6195-FC0F-5B1D-BF0C497524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491" t="21225"/>
          <a:stretch>
            <a:fillRect/>
          </a:stretch>
        </p:blipFill>
        <p:spPr>
          <a:xfrm>
            <a:off x="204344" y="2199372"/>
            <a:ext cx="3283594" cy="1798504"/>
          </a:xfrm>
          <a:prstGeom prst="rect">
            <a:avLst/>
          </a:prstGeom>
        </p:spPr>
      </p:pic>
      <p:graphicFrame>
        <p:nvGraphicFramePr>
          <p:cNvPr id="4" name="Diagrama 3">
            <a:extLst>
              <a:ext uri="{FF2B5EF4-FFF2-40B4-BE49-F238E27FC236}">
                <a16:creationId xmlns="" xmlns:a16="http://schemas.microsoft.com/office/drawing/2014/main" id="{FCE2C877-894E-7516-8DE6-7657E2CF49B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412360940"/>
              </p:ext>
            </p:extLst>
          </p:nvPr>
        </p:nvGraphicFramePr>
        <p:xfrm>
          <a:off x="0" y="3997876"/>
          <a:ext cx="9108504" cy="1101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Imagen 8" descr="Interfaz de usuario gráfica&#10;&#10;El contenido generado por IA puede ser incorrecto.">
            <a:extLst>
              <a:ext uri="{FF2B5EF4-FFF2-40B4-BE49-F238E27FC236}">
                <a16:creationId xmlns="" xmlns:a16="http://schemas.microsoft.com/office/drawing/2014/main" id="{6EDCABD8-E393-8C89-1D8C-E8F12BBB8F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317" r="31594" b="83801"/>
          <a:stretch>
            <a:fillRect/>
          </a:stretch>
        </p:blipFill>
        <p:spPr>
          <a:xfrm>
            <a:off x="899592" y="271459"/>
            <a:ext cx="1944216" cy="292312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="" xmlns:a16="http://schemas.microsoft.com/office/drawing/2014/main" id="{11D8D456-DA1C-B478-AFDA-00D3AA2D64F3}"/>
              </a:ext>
            </a:extLst>
          </p:cNvPr>
          <p:cNvSpPr txBox="1"/>
          <p:nvPr/>
        </p:nvSpPr>
        <p:spPr>
          <a:xfrm>
            <a:off x="694013" y="45424"/>
            <a:ext cx="2304256" cy="2308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FFFFFF"/>
                </a:solidFill>
                <a:latin typeface="Arial"/>
              </a:defRPr>
            </a:pPr>
            <a:r>
              <a:rPr lang="es-ES" sz="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Impacto de la Fisioterapia Respiratoria</a:t>
            </a:r>
            <a:endParaRPr sz="900" b="1" dirty="0">
              <a:solidFill>
                <a:schemeClr val="tx1">
                  <a:lumMod val="95000"/>
                  <a:lumOff val="5000"/>
                </a:schemeClr>
              </a:solidFill>
              <a:latin typeface="Latha" panose="020B060402020202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260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251</Words>
  <Application>Microsoft Office PowerPoint</Application>
  <PresentationFormat>Presentación en pantalla (16:9)</PresentationFormat>
  <Paragraphs>29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Julia Rodríguez Medina</cp:lastModifiedBy>
  <cp:revision>11</cp:revision>
  <dcterms:created xsi:type="dcterms:W3CDTF">2025-10-16T09:08:13Z</dcterms:created>
  <dcterms:modified xsi:type="dcterms:W3CDTF">2026-02-26T22:10:33Z</dcterms:modified>
</cp:coreProperties>
</file>