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58" r:id="rId5"/>
    <p:sldId id="269" r:id="rId6"/>
    <p:sldId id="265" r:id="rId7"/>
    <p:sldId id="259" r:id="rId8"/>
    <p:sldId id="270" r:id="rId9"/>
    <p:sldId id="271" r:id="rId10"/>
    <p:sldId id="266" r:id="rId11"/>
    <p:sldId id="267" r:id="rId12"/>
    <p:sldId id="262" r:id="rId13"/>
    <p:sldId id="268" r:id="rId14"/>
    <p:sldId id="263" r:id="rId1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2E0CF20-CC8B-3983-D344-06332037849A}"/>
              </a:ext>
            </a:extLst>
          </p:cNvPr>
          <p:cNvSpPr txBox="1"/>
          <p:nvPr/>
        </p:nvSpPr>
        <p:spPr>
          <a:xfrm>
            <a:off x="323528" y="1371421"/>
            <a:ext cx="86409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39. SERVOVENTILACIÓN ADAPTATIVA EN PACIENTES CON APNEAS CENTRALES Y SÍNDROME DE CHEYNE-STOKES:</a:t>
            </a:r>
            <a:endParaRPr lang="es-ES" sz="800" b="1" dirty="0">
              <a:solidFill>
                <a:srgbClr val="00B05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s-ES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EXPERIENCIA CLÍNICA Y ANÁLISIS PARAMÉTRICO TRAS ADAPTACIÓN AMBULATORIA</a:t>
            </a:r>
            <a:endParaRPr lang="es-ES" sz="800" b="1" dirty="0">
              <a:solidFill>
                <a:srgbClr val="00B05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sz="1800" dirty="0">
                <a:solidFill>
                  <a:srgbClr val="14141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sz="800" dirty="0">
              <a:solidFill>
                <a:srgbClr val="141413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G. Jiménez Lozano (1), </a:t>
            </a:r>
            <a:r>
              <a:rPr lang="es-ES" sz="1200" b="1" i="1" u="sng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F. Rodríguez Jerez (1), </a:t>
            </a: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A. Conde Valero (2), M. Sánchez Palop (1), T. Muñoz </a:t>
            </a:r>
            <a:r>
              <a:rPr lang="es-ES" sz="1200" b="1" i="1" dirty="0" err="1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Casaubón</a:t>
            </a: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(2).</a:t>
            </a:r>
          </a:p>
          <a:p>
            <a:pPr>
              <a:buNone/>
            </a:pP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(1) Neumología (UCRI-VMD), Hospital Universitario San Cecilio, Granada.</a:t>
            </a:r>
          </a:p>
          <a:p>
            <a:pPr>
              <a:buNone/>
            </a:pP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(2) Neumología (U. </a:t>
            </a:r>
            <a:r>
              <a:rPr lang="es-ES" sz="1200" b="1" i="1" dirty="0" err="1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Transtornos</a:t>
            </a:r>
            <a:r>
              <a:rPr lang="es-ES" sz="1200" b="1" i="1" dirty="0">
                <a:solidFill>
                  <a:srgbClr val="14141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 Sueño), Hospital Universitario San Cecilio, Granada.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765" b="4825"/>
          <a:stretch>
            <a:fillRect/>
          </a:stretch>
        </p:blipFill>
        <p:spPr>
          <a:xfrm>
            <a:off x="971600" y="1203598"/>
            <a:ext cx="7884368" cy="32286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C429D6E-3B3A-779C-7212-F9265A335CB1}"/>
              </a:ext>
            </a:extLst>
          </p:cNvPr>
          <p:cNvSpPr txBox="1"/>
          <p:nvPr/>
        </p:nvSpPr>
        <p:spPr>
          <a:xfrm>
            <a:off x="1259632" y="1059582"/>
            <a:ext cx="33123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1D758-9953-ABC9-2FB9-66303D10E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scala de tiempo&#10;&#10;El contenido generado por IA puede ser incorrecto.">
            <a:extLst>
              <a:ext uri="{FF2B5EF4-FFF2-40B4-BE49-F238E27FC236}">
                <a16:creationId xmlns:a16="http://schemas.microsoft.com/office/drawing/2014/main" id="{134161E6-6B3C-8D00-43EF-8AA05EEF3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7614"/>
            <a:ext cx="8972590" cy="280831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2D2F529-DC74-DA92-3BBF-5C6DB539F77F}"/>
              </a:ext>
            </a:extLst>
          </p:cNvPr>
          <p:cNvSpPr txBox="1"/>
          <p:nvPr/>
        </p:nvSpPr>
        <p:spPr>
          <a:xfrm>
            <a:off x="107504" y="3795886"/>
            <a:ext cx="56166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C2D2E2-9AA6-9428-E78C-408E22B51FD7}"/>
              </a:ext>
            </a:extLst>
          </p:cNvPr>
          <p:cNvSpPr txBox="1"/>
          <p:nvPr/>
        </p:nvSpPr>
        <p:spPr>
          <a:xfrm>
            <a:off x="1043608" y="267494"/>
            <a:ext cx="803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</a:rPr>
              <a:t>INCAPACIDAD DEL VENTILADOR PARA PROPORCIONAR UNA</a:t>
            </a:r>
          </a:p>
          <a:p>
            <a:pPr algn="ctr"/>
            <a:r>
              <a:rPr lang="es-ES" b="1" dirty="0">
                <a:solidFill>
                  <a:srgbClr val="0070C0"/>
                </a:solidFill>
              </a:rPr>
              <a:t>“MODULACIÓN DINÁMICA” DE LA ASISTENCIA</a:t>
            </a:r>
          </a:p>
        </p:txBody>
      </p:sp>
    </p:spTree>
    <p:extLst>
      <p:ext uri="{BB962C8B-B14F-4D97-AF65-F5344CB8AC3E}">
        <p14:creationId xmlns:p14="http://schemas.microsoft.com/office/powerpoint/2010/main" val="190665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589" b="3412"/>
          <a:stretch>
            <a:fillRect/>
          </a:stretch>
        </p:blipFill>
        <p:spPr>
          <a:xfrm>
            <a:off x="1043608" y="483518"/>
            <a:ext cx="8028384" cy="322435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ED94400-E5EF-6017-0ED9-22C793D89FDC}"/>
              </a:ext>
            </a:extLst>
          </p:cNvPr>
          <p:cNvSpPr txBox="1"/>
          <p:nvPr/>
        </p:nvSpPr>
        <p:spPr>
          <a:xfrm>
            <a:off x="827584" y="379588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ADAPTACIÓN AMBULATORIA EN HOSPITAL DE DÍA DE VMNI-SUEÑO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Texto, Correo electrónico&#10;&#10;El contenido generado por IA puede ser incorrecto.">
            <a:extLst>
              <a:ext uri="{FF2B5EF4-FFF2-40B4-BE49-F238E27FC236}">
                <a16:creationId xmlns:a16="http://schemas.microsoft.com/office/drawing/2014/main" id="{B3BB5E44-E5A4-2E0A-8883-71D33DD56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5939"/>
            <a:ext cx="4763064" cy="1803884"/>
          </a:xfrm>
          <a:prstGeom prst="rect">
            <a:avLst/>
          </a:prstGeom>
        </p:spPr>
      </p:pic>
      <p:pic>
        <p:nvPicPr>
          <p:cNvPr id="3" name="Imagen 2" descr="Tabla, Calendario&#10;&#10;El contenido generado por IA puede ser incorrecto.">
            <a:extLst>
              <a:ext uri="{FF2B5EF4-FFF2-40B4-BE49-F238E27FC236}">
                <a16:creationId xmlns:a16="http://schemas.microsoft.com/office/drawing/2014/main" id="{553E94B9-8572-35FC-F680-7DD56DF5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441073"/>
            <a:ext cx="3464421" cy="293179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5450D26-E6F6-4CB2-3957-988737A826FE}"/>
              </a:ext>
            </a:extLst>
          </p:cNvPr>
          <p:cNvSpPr txBox="1"/>
          <p:nvPr/>
        </p:nvSpPr>
        <p:spPr>
          <a:xfrm>
            <a:off x="1907704" y="33950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PARAMETRÍA Y ESTADISTICA DE REGISTRO DE 24H</a:t>
            </a:r>
          </a:p>
        </p:txBody>
      </p:sp>
    </p:spTree>
    <p:extLst>
      <p:ext uri="{BB962C8B-B14F-4D97-AF65-F5344CB8AC3E}">
        <p14:creationId xmlns:p14="http://schemas.microsoft.com/office/powerpoint/2010/main" val="239664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F62DEBD-9384-111A-05EA-FC5BC3F78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3" t="2174" r="1898" b="5434"/>
          <a:stretch>
            <a:fillRect/>
          </a:stretch>
        </p:blipFill>
        <p:spPr>
          <a:xfrm>
            <a:off x="1331640" y="275622"/>
            <a:ext cx="6696744" cy="44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74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995686"/>
            <a:ext cx="3841626" cy="21429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45E05B3-B28E-3A73-6755-7580B3E274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4" r="53153" b="7080"/>
          <a:stretch>
            <a:fillRect/>
          </a:stretch>
        </p:blipFill>
        <p:spPr>
          <a:xfrm>
            <a:off x="395536" y="1279497"/>
            <a:ext cx="4176464" cy="32364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&#10;&#10;El contenido generado por IA puede ser incorrecto.">
            <a:extLst>
              <a:ext uri="{FF2B5EF4-FFF2-40B4-BE49-F238E27FC236}">
                <a16:creationId xmlns:a16="http://schemas.microsoft.com/office/drawing/2014/main" id="{277AFFA8-6C69-8C4B-F1D0-80C435A4F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987574"/>
            <a:ext cx="6264696" cy="36551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B660EEE-F00F-8004-7986-448D744AC51D}"/>
              </a:ext>
            </a:extLst>
          </p:cNvPr>
          <p:cNvSpPr txBox="1"/>
          <p:nvPr/>
        </p:nvSpPr>
        <p:spPr>
          <a:xfrm>
            <a:off x="1835696" y="19548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REGISTRO DETALLADO UNA NOCHE</a:t>
            </a:r>
          </a:p>
        </p:txBody>
      </p:sp>
    </p:spTree>
    <p:extLst>
      <p:ext uri="{BB962C8B-B14F-4D97-AF65-F5344CB8AC3E}">
        <p14:creationId xmlns:p14="http://schemas.microsoft.com/office/powerpoint/2010/main" val="418663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8638FF95-22AB-5B03-B549-1803946FA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192" y="143797"/>
            <a:ext cx="4953744" cy="2421636"/>
          </a:xfrm>
          <a:prstGeom prst="rect">
            <a:avLst/>
          </a:prstGeom>
        </p:spPr>
      </p:pic>
      <p:pic>
        <p:nvPicPr>
          <p:cNvPr id="3" name="Imagen 2" descr="Captura de pantalla de computadora&#10;&#10;El contenido generado por IA puede ser incorrecto.">
            <a:extLst>
              <a:ext uri="{FF2B5EF4-FFF2-40B4-BE49-F238E27FC236}">
                <a16:creationId xmlns:a16="http://schemas.microsoft.com/office/drawing/2014/main" id="{175CCDB9-BE16-A914-8DC7-610A768E5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722431"/>
            <a:ext cx="5616624" cy="22772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3B67EF4-C2F9-D84F-6D7D-EBFA9EDFF836}"/>
              </a:ext>
            </a:extLst>
          </p:cNvPr>
          <p:cNvSpPr txBox="1"/>
          <p:nvPr/>
        </p:nvSpPr>
        <p:spPr>
          <a:xfrm>
            <a:off x="1187624" y="149163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SERVO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BD22B32-7612-1E73-3CAD-C124E00AB3CD}"/>
              </a:ext>
            </a:extLst>
          </p:cNvPr>
          <p:cNvSpPr txBox="1"/>
          <p:nvPr/>
        </p:nvSpPr>
        <p:spPr>
          <a:xfrm>
            <a:off x="971600" y="32198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0070C0"/>
                </a:solidFill>
              </a:rPr>
              <a:t>Lumis</a:t>
            </a:r>
            <a:r>
              <a:rPr lang="es-ES" b="1" dirty="0">
                <a:solidFill>
                  <a:srgbClr val="0070C0"/>
                </a:solidFill>
              </a:rPr>
              <a:t> ST</a:t>
            </a:r>
          </a:p>
        </p:txBody>
      </p:sp>
    </p:spTree>
    <p:extLst>
      <p:ext uri="{BB962C8B-B14F-4D97-AF65-F5344CB8AC3E}">
        <p14:creationId xmlns:p14="http://schemas.microsoft.com/office/powerpoint/2010/main" val="1745986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24"/>
          <a:stretch>
            <a:fillRect/>
          </a:stretch>
        </p:blipFill>
        <p:spPr>
          <a:xfrm>
            <a:off x="1187624" y="651944"/>
            <a:ext cx="7278210" cy="38640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24"/>
          <a:stretch>
            <a:fillRect/>
          </a:stretch>
        </p:blipFill>
        <p:spPr>
          <a:xfrm>
            <a:off x="1331640" y="728402"/>
            <a:ext cx="7269828" cy="38595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50" r="1176" b="4824"/>
          <a:stretch>
            <a:fillRect/>
          </a:stretch>
        </p:blipFill>
        <p:spPr>
          <a:xfrm>
            <a:off x="1259632" y="423003"/>
            <a:ext cx="7488832" cy="41383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apa&#10;&#10;El contenido generado por IA puede ser incorrecto.">
            <a:extLst>
              <a:ext uri="{FF2B5EF4-FFF2-40B4-BE49-F238E27FC236}">
                <a16:creationId xmlns:a16="http://schemas.microsoft.com/office/drawing/2014/main" id="{DD9D3109-CB25-F203-48FF-EE4AEBF06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70510"/>
            <a:ext cx="6417082" cy="36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34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8034"/>
          <a:stretch>
            <a:fillRect/>
          </a:stretch>
        </p:blipFill>
        <p:spPr>
          <a:xfrm>
            <a:off x="1259632" y="670334"/>
            <a:ext cx="6905909" cy="3557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D33B0BA-7BB8-6E62-4C2B-ECABF08A670B}"/>
              </a:ext>
            </a:extLst>
          </p:cNvPr>
          <p:cNvSpPr txBox="1"/>
          <p:nvPr/>
        </p:nvSpPr>
        <p:spPr>
          <a:xfrm>
            <a:off x="3776482" y="2571750"/>
            <a:ext cx="1872208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La adaptación ambulatoria a SVA es una estrategia posible y </a:t>
            </a:r>
            <a:r>
              <a:rPr lang="es-ES" sz="1400" dirty="0" err="1"/>
              <a:t>costoeficaz</a:t>
            </a:r>
            <a:r>
              <a:rPr lang="es-ES" sz="1400" dirty="0"/>
              <a:t> ya que evita ingresos hospitalarios</a:t>
            </a:r>
          </a:p>
          <a:p>
            <a:pPr algn="ctr"/>
            <a:endParaRPr lang="es-ES" sz="1400" dirty="0"/>
          </a:p>
          <a:p>
            <a:pPr algn="ctr"/>
            <a:endParaRPr lang="es-ES" sz="1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B2CED87-7890-77F5-6C9A-3ED785AB1F42}"/>
              </a:ext>
            </a:extLst>
          </p:cNvPr>
          <p:cNvSpPr txBox="1"/>
          <p:nvPr/>
        </p:nvSpPr>
        <p:spPr>
          <a:xfrm>
            <a:off x="5940152" y="2256715"/>
            <a:ext cx="2225388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Tratamiento especifico</a:t>
            </a:r>
          </a:p>
          <a:p>
            <a:pPr algn="ctr"/>
            <a:r>
              <a:rPr lang="es-ES" sz="1400" b="1" dirty="0"/>
              <a:t>SCS</a:t>
            </a:r>
          </a:p>
          <a:p>
            <a:pPr algn="ctr"/>
            <a:r>
              <a:rPr lang="es-ES" sz="1400" dirty="0"/>
              <a:t>Aunque el SAC puede responder a VMNI y algunos SCS a CPAP y/o O2, en pacientes determinados el tratamiento de elección es la SVA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171</Words>
  <Application>Microsoft Macintosh PowerPoint</Application>
  <PresentationFormat>Presentación en pantalla (16:9)</PresentationFormat>
  <Paragraphs>17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Francisco Rodriguez Jerez</cp:lastModifiedBy>
  <cp:revision>6</cp:revision>
  <dcterms:created xsi:type="dcterms:W3CDTF">2025-10-16T09:08:13Z</dcterms:created>
  <dcterms:modified xsi:type="dcterms:W3CDTF">2026-03-02T19:40:16Z</dcterms:modified>
</cp:coreProperties>
</file>