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966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0275489-8E3D-DF7B-AFD0-275034CD5724}"/>
              </a:ext>
            </a:extLst>
          </p:cNvPr>
          <p:cNvSpPr txBox="1"/>
          <p:nvPr/>
        </p:nvSpPr>
        <p:spPr>
          <a:xfrm>
            <a:off x="1331640" y="267494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PERFIL DE NUESTROS PACIENTES CON BAJA ADHERENCIA A LA VMNI CRÓNICA DOMICILIARIA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79E7B0-F9FA-E5AB-DC34-D7D81F95D8F5}"/>
              </a:ext>
            </a:extLst>
          </p:cNvPr>
          <p:cNvSpPr txBox="1"/>
          <p:nvPr/>
        </p:nvSpPr>
        <p:spPr>
          <a:xfrm>
            <a:off x="2123728" y="975380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E. Martínez Orenes. Hospital Virgen de la Arrixaca de Murcia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1C5750-3819-73E2-7330-CE6440584FA3}"/>
              </a:ext>
            </a:extLst>
          </p:cNvPr>
          <p:cNvSpPr txBox="1"/>
          <p:nvPr/>
        </p:nvSpPr>
        <p:spPr>
          <a:xfrm>
            <a:off x="467544" y="1450181"/>
            <a:ext cx="813690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Introducción: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La VMNI es el tratamiento de elección en diversas formas de insuficiencia respiratoria crónica. La falta de adherencia limita su eficacia.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El objetivo de este estudio es describir las características clínicas, demográficas y las comorbilidades asociadas en pacientes que no cumplen con la terapia prescrita.</a:t>
            </a:r>
          </a:p>
          <a:p>
            <a:pPr algn="just"/>
            <a:endParaRPr lang="es-ES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y Métodos:</a:t>
            </a:r>
            <a:r>
              <a:rPr lang="es-ES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algn="just">
              <a:buFontTx/>
              <a:buChar char="-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Estudio descriptivo retrospectivo. Registro de una base de datos clínica de pacientes en programa de VMNI domiciliaria que mostraron criterios de baja adherencia (&lt; 3 horas/día). </a:t>
            </a:r>
          </a:p>
          <a:p>
            <a:pPr marL="285750" indent="-285750" algn="just">
              <a:buFontTx/>
              <a:buChar char="-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Se analizaron variables demográficas (edad, sexo), etiología de la insuficiencia respiratoria, necesidad de oxigenoterapia y comorbilidades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BE96C7D4-D10F-FB52-12EE-DDC1C94F5A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0494705"/>
              </p:ext>
            </p:extLst>
          </p:nvPr>
        </p:nvGraphicFramePr>
        <p:xfrm>
          <a:off x="1149034" y="489832"/>
          <a:ext cx="4791117" cy="4594587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587996">
                  <a:extLst>
                    <a:ext uri="{9D8B030D-6E8A-4147-A177-3AD203B41FA5}">
                      <a16:colId xmlns:a16="http://schemas.microsoft.com/office/drawing/2014/main" val="3404164176"/>
                    </a:ext>
                  </a:extLst>
                </a:gridCol>
                <a:gridCol w="1587996">
                  <a:extLst>
                    <a:ext uri="{9D8B030D-6E8A-4147-A177-3AD203B41FA5}">
                      <a16:colId xmlns:a16="http://schemas.microsoft.com/office/drawing/2014/main" val="362464719"/>
                    </a:ext>
                  </a:extLst>
                </a:gridCol>
                <a:gridCol w="951740">
                  <a:extLst>
                    <a:ext uri="{9D8B030D-6E8A-4147-A177-3AD203B41FA5}">
                      <a16:colId xmlns:a16="http://schemas.microsoft.com/office/drawing/2014/main" val="1195342153"/>
                    </a:ext>
                  </a:extLst>
                </a:gridCol>
                <a:gridCol w="663385">
                  <a:extLst>
                    <a:ext uri="{9D8B030D-6E8A-4147-A177-3AD203B41FA5}">
                      <a16:colId xmlns:a16="http://schemas.microsoft.com/office/drawing/2014/main" val="3755155403"/>
                    </a:ext>
                  </a:extLst>
                </a:gridCol>
              </a:tblGrid>
              <a:tr h="1730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cap="all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cap="all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Categoría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cap="all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cap="all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/>
                </a:tc>
                <a:extLst>
                  <a:ext uri="{0D108BD9-81ED-4DB2-BD59-A6C34878D82A}">
                    <a16:rowId xmlns:a16="http://schemas.microsoft.com/office/drawing/2014/main" val="1762017397"/>
                  </a:ext>
                </a:extLst>
              </a:tr>
              <a:tr h="3775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cap="all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 (años)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 ± (DE)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62,54±15,82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ES" sz="1200" kern="1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extLst>
                  <a:ext uri="{0D108BD9-81ED-4DB2-BD59-A6C34878D82A}">
                    <a16:rowId xmlns:a16="http://schemas.microsoft.com/office/drawing/2014/main" val="1919070167"/>
                  </a:ext>
                </a:extLst>
              </a:tr>
              <a:tr h="173061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cap="all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Sexo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Hombre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59,8 %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extLst>
                  <a:ext uri="{0D108BD9-81ED-4DB2-BD59-A6C34878D82A}">
                    <a16:rowId xmlns:a16="http://schemas.microsoft.com/office/drawing/2014/main" val="1173172583"/>
                  </a:ext>
                </a:extLst>
              </a:tr>
              <a:tr h="173061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s-ES" sz="12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Mujer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40,2 %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extLst>
                  <a:ext uri="{0D108BD9-81ED-4DB2-BD59-A6C34878D82A}">
                    <a16:rowId xmlns:a16="http://schemas.microsoft.com/office/drawing/2014/main" val="1170102684"/>
                  </a:ext>
                </a:extLst>
              </a:tr>
              <a:tr h="173061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cap="all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Situación Basal 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Independiente / Activa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71,0 %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extLst>
                  <a:ext uri="{0D108BD9-81ED-4DB2-BD59-A6C34878D82A}">
                    <a16:rowId xmlns:a16="http://schemas.microsoft.com/office/drawing/2014/main" val="1328749308"/>
                  </a:ext>
                </a:extLst>
              </a:tr>
              <a:tr h="173061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s-ES" sz="12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Necesita Ayuda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16,2 %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extLst>
                  <a:ext uri="{0D108BD9-81ED-4DB2-BD59-A6C34878D82A}">
                    <a16:rowId xmlns:a16="http://schemas.microsoft.com/office/drawing/2014/main" val="1444228682"/>
                  </a:ext>
                </a:extLst>
              </a:tr>
              <a:tr h="173061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s-ES" sz="12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Dependiente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12,8 %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extLst>
                  <a:ext uri="{0D108BD9-81ED-4DB2-BD59-A6C34878D82A}">
                    <a16:rowId xmlns:a16="http://schemas.microsoft.com/office/drawing/2014/main" val="3644890173"/>
                  </a:ext>
                </a:extLst>
              </a:tr>
              <a:tr h="1730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cap="all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Obesidad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Sí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73,5 %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extLst>
                  <a:ext uri="{0D108BD9-81ED-4DB2-BD59-A6C34878D82A}">
                    <a16:rowId xmlns:a16="http://schemas.microsoft.com/office/drawing/2014/main" val="3117478619"/>
                  </a:ext>
                </a:extLst>
              </a:tr>
              <a:tr h="352276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cap="all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Insuficiencia Cardíaca (IC)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Sí, FEVI Conservada 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28,2 %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extLst>
                  <a:ext uri="{0D108BD9-81ED-4DB2-BD59-A6C34878D82A}">
                    <a16:rowId xmlns:a16="http://schemas.microsoft.com/office/drawing/2014/main" val="3792595605"/>
                  </a:ext>
                </a:extLst>
              </a:tr>
              <a:tr h="173061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s-ES" sz="12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Sí, FEVI Deprimida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4,3 %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extLst>
                  <a:ext uri="{0D108BD9-81ED-4DB2-BD59-A6C34878D82A}">
                    <a16:rowId xmlns:a16="http://schemas.microsoft.com/office/drawing/2014/main" val="1801860168"/>
                  </a:ext>
                </a:extLst>
              </a:tr>
              <a:tr h="173061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s-ES" sz="12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67,5 %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extLst>
                  <a:ext uri="{0D108BD9-81ED-4DB2-BD59-A6C34878D82A}">
                    <a16:rowId xmlns:a16="http://schemas.microsoft.com/office/drawing/2014/main" val="2142652215"/>
                  </a:ext>
                </a:extLst>
              </a:tr>
              <a:tr h="3522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cap="all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Patología Psiquiátrica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Sí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34,2 %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extLst>
                  <a:ext uri="{0D108BD9-81ED-4DB2-BD59-A6C34878D82A}">
                    <a16:rowId xmlns:a16="http://schemas.microsoft.com/office/drawing/2014/main" val="3869483270"/>
                  </a:ext>
                </a:extLst>
              </a:tr>
              <a:tr h="251765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cap="all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Motivo de VMNI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AOS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34,2 %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extLst>
                  <a:ext uri="{0D108BD9-81ED-4DB2-BD59-A6C34878D82A}">
                    <a16:rowId xmlns:a16="http://schemas.microsoft.com/office/drawing/2014/main" val="273662131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s-ES" sz="12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</a:t>
                      </a: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25,6 %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extLst>
                  <a:ext uri="{0D108BD9-81ED-4DB2-BD59-A6C34878D82A}">
                    <a16:rowId xmlns:a16="http://schemas.microsoft.com/office/drawing/2014/main" val="3502029353"/>
                  </a:ext>
                </a:extLst>
              </a:tr>
              <a:tr h="173061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s-ES" sz="12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EPOC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17,1 %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extLst>
                  <a:ext uri="{0D108BD9-81ED-4DB2-BD59-A6C34878D82A}">
                    <a16:rowId xmlns:a16="http://schemas.microsoft.com/office/drawing/2014/main" val="3012774673"/>
                  </a:ext>
                </a:extLst>
              </a:tr>
              <a:tr h="173061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s-ES" sz="12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Patología restrictiva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15,4 %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extLst>
                  <a:ext uri="{0D108BD9-81ED-4DB2-BD59-A6C34878D82A}">
                    <a16:rowId xmlns:a16="http://schemas.microsoft.com/office/drawing/2014/main" val="336976262"/>
                  </a:ext>
                </a:extLst>
              </a:tr>
              <a:tr h="210304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s-ES" sz="12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IRC multifactorial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7,7 %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extLst>
                  <a:ext uri="{0D108BD9-81ED-4DB2-BD59-A6C34878D82A}">
                    <a16:rowId xmlns:a16="http://schemas.microsoft.com/office/drawing/2014/main" val="2370309951"/>
                  </a:ext>
                </a:extLst>
              </a:tr>
              <a:tr h="173061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cap="all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OXIGENOTERAPIA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precisa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57,3 %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extLst>
                  <a:ext uri="{0D108BD9-81ED-4DB2-BD59-A6C34878D82A}">
                    <a16:rowId xmlns:a16="http://schemas.microsoft.com/office/drawing/2014/main" val="3397555179"/>
                  </a:ext>
                </a:extLst>
              </a:tr>
              <a:tr h="173061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s-ES" sz="1200" kern="1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Nocturno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26,5 %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extLst>
                  <a:ext uri="{0D108BD9-81ED-4DB2-BD59-A6C34878D82A}">
                    <a16:rowId xmlns:a16="http://schemas.microsoft.com/office/drawing/2014/main" val="902967821"/>
                  </a:ext>
                </a:extLst>
              </a:tr>
              <a:tr h="173061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s-ES" sz="12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Nocturno y diurno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16,2 %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260" marR="51260" marT="0" marB="0" anchor="ctr"/>
                </a:tc>
                <a:extLst>
                  <a:ext uri="{0D108BD9-81ED-4DB2-BD59-A6C34878D82A}">
                    <a16:rowId xmlns:a16="http://schemas.microsoft.com/office/drawing/2014/main" val="3032104535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06BEC141-FFB4-3DB1-211A-F36727E3AF74}"/>
              </a:ext>
            </a:extLst>
          </p:cNvPr>
          <p:cNvSpPr txBox="1"/>
          <p:nvPr/>
        </p:nvSpPr>
        <p:spPr>
          <a:xfrm>
            <a:off x="1115616" y="191673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9CA2060-91F0-0066-27F9-EBF4000B14F5}"/>
              </a:ext>
            </a:extLst>
          </p:cNvPr>
          <p:cNvSpPr txBox="1"/>
          <p:nvPr/>
        </p:nvSpPr>
        <p:spPr>
          <a:xfrm>
            <a:off x="6084168" y="267494"/>
            <a:ext cx="280831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Conclusiones:</a:t>
            </a:r>
            <a:r>
              <a:rPr lang="es-ES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s-ES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El perfil del paciente con baja adherencia a la VMNI en nuestro entorno corresponde a un paciente de edad media, hombre, obeso y afecto principalmente de AOS.</a:t>
            </a:r>
          </a:p>
          <a:p>
            <a:pPr algn="just"/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Nuestros datos sugieren una alta prevalencia de comorbilidad psiquiátrica en este subgrupo, lo que podría comportarse como un factor de riesgo independiente y modificable para el fracaso del tratamiento.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C096373-143E-F5BB-8E58-D50310320BC9}"/>
              </a:ext>
            </a:extLst>
          </p:cNvPr>
          <p:cNvSpPr/>
          <p:nvPr/>
        </p:nvSpPr>
        <p:spPr>
          <a:xfrm>
            <a:off x="6084168" y="699542"/>
            <a:ext cx="2808312" cy="3888432"/>
          </a:xfrm>
          <a:prstGeom prst="rect">
            <a:avLst/>
          </a:prstGeom>
          <a:noFill/>
          <a:ln w="28575">
            <a:solidFill>
              <a:srgbClr val="00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308</Words>
  <Application>Microsoft Office PowerPoint</Application>
  <PresentationFormat>Presentación en pantalla (16:9)</PresentationFormat>
  <Paragraphs>82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Elena Martínez</cp:lastModifiedBy>
  <cp:revision>4</cp:revision>
  <dcterms:created xsi:type="dcterms:W3CDTF">2025-10-16T09:08:13Z</dcterms:created>
  <dcterms:modified xsi:type="dcterms:W3CDTF">2026-03-01T11:35:24Z</dcterms:modified>
</cp:coreProperties>
</file>