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2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300" y="-4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3D840D-B9A6-4E2B-9CF5-ABF030C468A3}" type="doc">
      <dgm:prSet loTypeId="urn:microsoft.com/office/officeart/2005/8/layout/vList3" loCatId="pictur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2A8816F3-075F-47F2-80A6-E7C9354F20CC}">
      <dgm:prSet phldrT="[Texto]" phldr="0"/>
      <dgm:spPr>
        <a:solidFill>
          <a:schemeClr val="accent6"/>
        </a:solidFill>
      </dgm:spPr>
      <dgm:t>
        <a:bodyPr/>
        <a:lstStyle/>
        <a:p>
          <a:pPr algn="ctr"/>
          <a:r>
            <a:rPr lang="es-ES" dirty="0">
              <a:ln/>
            </a:rPr>
            <a:t>JUSTIFICACIÓN</a:t>
          </a:r>
        </a:p>
      </dgm:t>
    </dgm:pt>
    <dgm:pt modelId="{A37413C0-6D9B-4556-8188-7DBF3F40836D}" type="parTrans" cxnId="{F727C362-8ED5-4498-93C8-DE4186B770CA}">
      <dgm:prSet/>
      <dgm:spPr/>
      <dgm:t>
        <a:bodyPr/>
        <a:lstStyle/>
        <a:p>
          <a:endParaRPr lang="es-ES"/>
        </a:p>
      </dgm:t>
    </dgm:pt>
    <dgm:pt modelId="{B0A6CE8E-1C42-4D00-A29A-A9D15EE0F62E}" type="sibTrans" cxnId="{F727C362-8ED5-4498-93C8-DE4186B770CA}">
      <dgm:prSet/>
      <dgm:spPr/>
      <dgm:t>
        <a:bodyPr/>
        <a:lstStyle/>
        <a:p>
          <a:endParaRPr lang="es-ES"/>
        </a:p>
      </dgm:t>
    </dgm:pt>
    <dgm:pt modelId="{218386A6-7C6A-4BC7-A14D-1FAE62928E64}" type="pres">
      <dgm:prSet presAssocID="{443D840D-B9A6-4E2B-9CF5-ABF030C468A3}" presName="linearFlow" presStyleCnt="0">
        <dgm:presLayoutVars>
          <dgm:dir/>
          <dgm:resizeHandles val="exact"/>
        </dgm:presLayoutVars>
      </dgm:prSet>
      <dgm:spPr/>
    </dgm:pt>
    <dgm:pt modelId="{5072461E-6FE8-4967-A24F-06851AC9C7DE}" type="pres">
      <dgm:prSet presAssocID="{2A8816F3-075F-47F2-80A6-E7C9354F20CC}" presName="composite" presStyleCnt="0"/>
      <dgm:spPr/>
    </dgm:pt>
    <dgm:pt modelId="{CBD1B470-1F32-4D23-AEA7-8A58FB44B840}" type="pres">
      <dgm:prSet presAssocID="{2A8816F3-075F-47F2-80A6-E7C9354F20CC}" presName="imgShp" presStyleLbl="fgImgPlace1" presStyleIdx="0" presStyleCnt="1" custScaleX="92411" custScaleY="92411" custLinFactX="-57137" custLinFactNeighborX="-100000" custLinFactNeighborY="-7204"/>
      <dgm:spPr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  <a:ln w="6350">
          <a:solidFill>
            <a:schemeClr val="tx1"/>
          </a:solidFill>
        </a:ln>
      </dgm:spPr>
    </dgm:pt>
    <dgm:pt modelId="{E13B685A-EF38-4916-BF7B-6C0B5CE48DFC}" type="pres">
      <dgm:prSet presAssocID="{2A8816F3-075F-47F2-80A6-E7C9354F20CC}" presName="txShp" presStyleLbl="node1" presStyleIdx="0" presStyleCnt="1" custScaleX="144413" custScaleY="92411" custLinFactNeighborX="8771" custLinFactNeighborY="-5411">
        <dgm:presLayoutVars>
          <dgm:bulletEnabled val="1"/>
        </dgm:presLayoutVars>
      </dgm:prSet>
      <dgm:spPr/>
    </dgm:pt>
  </dgm:ptLst>
  <dgm:cxnLst>
    <dgm:cxn modelId="{9289173E-0749-42F9-B20D-38DD0416706C}" type="presOf" srcId="{443D840D-B9A6-4E2B-9CF5-ABF030C468A3}" destId="{218386A6-7C6A-4BC7-A14D-1FAE62928E64}" srcOrd="0" destOrd="0" presId="urn:microsoft.com/office/officeart/2005/8/layout/vList3"/>
    <dgm:cxn modelId="{F727C362-8ED5-4498-93C8-DE4186B770CA}" srcId="{443D840D-B9A6-4E2B-9CF5-ABF030C468A3}" destId="{2A8816F3-075F-47F2-80A6-E7C9354F20CC}" srcOrd="0" destOrd="0" parTransId="{A37413C0-6D9B-4556-8188-7DBF3F40836D}" sibTransId="{B0A6CE8E-1C42-4D00-A29A-A9D15EE0F62E}"/>
    <dgm:cxn modelId="{D5552EF4-87DE-427A-B920-D63B8958E2F9}" type="presOf" srcId="{2A8816F3-075F-47F2-80A6-E7C9354F20CC}" destId="{E13B685A-EF38-4916-BF7B-6C0B5CE48DFC}" srcOrd="0" destOrd="0" presId="urn:microsoft.com/office/officeart/2005/8/layout/vList3"/>
    <dgm:cxn modelId="{CCE39892-8141-4232-A051-A199839CA236}" type="presParOf" srcId="{218386A6-7C6A-4BC7-A14D-1FAE62928E64}" destId="{5072461E-6FE8-4967-A24F-06851AC9C7DE}" srcOrd="0" destOrd="0" presId="urn:microsoft.com/office/officeart/2005/8/layout/vList3"/>
    <dgm:cxn modelId="{35C7F53C-1B75-43DB-9C72-C39A699ACD29}" type="presParOf" srcId="{5072461E-6FE8-4967-A24F-06851AC9C7DE}" destId="{CBD1B470-1F32-4D23-AEA7-8A58FB44B840}" srcOrd="0" destOrd="0" presId="urn:microsoft.com/office/officeart/2005/8/layout/vList3"/>
    <dgm:cxn modelId="{31C5BD98-D703-485A-B191-88AC8BC0B1AA}" type="presParOf" srcId="{5072461E-6FE8-4967-A24F-06851AC9C7DE}" destId="{E13B685A-EF38-4916-BF7B-6C0B5CE48DF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3D840D-B9A6-4E2B-9CF5-ABF030C468A3}" type="doc">
      <dgm:prSet loTypeId="urn:microsoft.com/office/officeart/2005/8/layout/vList3" loCatId="pictur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2A8816F3-075F-47F2-80A6-E7C9354F20CC}">
      <dgm:prSet phldrT="[Texto]" phldr="0"/>
      <dgm:spPr>
        <a:solidFill>
          <a:schemeClr val="accent6"/>
        </a:solidFill>
      </dgm:spPr>
      <dgm:t>
        <a:bodyPr/>
        <a:lstStyle/>
        <a:p>
          <a:pPr algn="ctr"/>
          <a:r>
            <a:rPr lang="es-ES" dirty="0">
              <a:ln/>
            </a:rPr>
            <a:t>OBJETIVOS</a:t>
          </a:r>
        </a:p>
      </dgm:t>
    </dgm:pt>
    <dgm:pt modelId="{A37413C0-6D9B-4556-8188-7DBF3F40836D}" type="parTrans" cxnId="{F727C362-8ED5-4498-93C8-DE4186B770CA}">
      <dgm:prSet/>
      <dgm:spPr/>
      <dgm:t>
        <a:bodyPr/>
        <a:lstStyle/>
        <a:p>
          <a:endParaRPr lang="es-ES"/>
        </a:p>
      </dgm:t>
    </dgm:pt>
    <dgm:pt modelId="{B0A6CE8E-1C42-4D00-A29A-A9D15EE0F62E}" type="sibTrans" cxnId="{F727C362-8ED5-4498-93C8-DE4186B770CA}">
      <dgm:prSet/>
      <dgm:spPr/>
      <dgm:t>
        <a:bodyPr/>
        <a:lstStyle/>
        <a:p>
          <a:endParaRPr lang="es-ES"/>
        </a:p>
      </dgm:t>
    </dgm:pt>
    <dgm:pt modelId="{218386A6-7C6A-4BC7-A14D-1FAE62928E64}" type="pres">
      <dgm:prSet presAssocID="{443D840D-B9A6-4E2B-9CF5-ABF030C468A3}" presName="linearFlow" presStyleCnt="0">
        <dgm:presLayoutVars>
          <dgm:dir/>
          <dgm:resizeHandles val="exact"/>
        </dgm:presLayoutVars>
      </dgm:prSet>
      <dgm:spPr/>
    </dgm:pt>
    <dgm:pt modelId="{5072461E-6FE8-4967-A24F-06851AC9C7DE}" type="pres">
      <dgm:prSet presAssocID="{2A8816F3-075F-47F2-80A6-E7C9354F20CC}" presName="composite" presStyleCnt="0"/>
      <dgm:spPr/>
    </dgm:pt>
    <dgm:pt modelId="{CBD1B470-1F32-4D23-AEA7-8A58FB44B840}" type="pres">
      <dgm:prSet presAssocID="{2A8816F3-075F-47F2-80A6-E7C9354F20CC}" presName="imgShp" presStyleLbl="fgImgPlace1" presStyleIdx="0" presStyleCnt="1" custScaleX="92411" custScaleY="92411" custLinFactX="-57137" custLinFactNeighborX="-100000" custLinFactNeighborY="-720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6350">
          <a:solidFill>
            <a:schemeClr val="tx1"/>
          </a:solidFill>
        </a:ln>
      </dgm:spPr>
    </dgm:pt>
    <dgm:pt modelId="{E13B685A-EF38-4916-BF7B-6C0B5CE48DFC}" type="pres">
      <dgm:prSet presAssocID="{2A8816F3-075F-47F2-80A6-E7C9354F20CC}" presName="txShp" presStyleLbl="node1" presStyleIdx="0" presStyleCnt="1" custScaleX="144413" custScaleY="92411" custLinFactNeighborX="8771" custLinFactNeighborY="-5411">
        <dgm:presLayoutVars>
          <dgm:bulletEnabled val="1"/>
        </dgm:presLayoutVars>
      </dgm:prSet>
      <dgm:spPr/>
    </dgm:pt>
  </dgm:ptLst>
  <dgm:cxnLst>
    <dgm:cxn modelId="{9289173E-0749-42F9-B20D-38DD0416706C}" type="presOf" srcId="{443D840D-B9A6-4E2B-9CF5-ABF030C468A3}" destId="{218386A6-7C6A-4BC7-A14D-1FAE62928E64}" srcOrd="0" destOrd="0" presId="urn:microsoft.com/office/officeart/2005/8/layout/vList3"/>
    <dgm:cxn modelId="{F727C362-8ED5-4498-93C8-DE4186B770CA}" srcId="{443D840D-B9A6-4E2B-9CF5-ABF030C468A3}" destId="{2A8816F3-075F-47F2-80A6-E7C9354F20CC}" srcOrd="0" destOrd="0" parTransId="{A37413C0-6D9B-4556-8188-7DBF3F40836D}" sibTransId="{B0A6CE8E-1C42-4D00-A29A-A9D15EE0F62E}"/>
    <dgm:cxn modelId="{D5552EF4-87DE-427A-B920-D63B8958E2F9}" type="presOf" srcId="{2A8816F3-075F-47F2-80A6-E7C9354F20CC}" destId="{E13B685A-EF38-4916-BF7B-6C0B5CE48DFC}" srcOrd="0" destOrd="0" presId="urn:microsoft.com/office/officeart/2005/8/layout/vList3"/>
    <dgm:cxn modelId="{CCE39892-8141-4232-A051-A199839CA236}" type="presParOf" srcId="{218386A6-7C6A-4BC7-A14D-1FAE62928E64}" destId="{5072461E-6FE8-4967-A24F-06851AC9C7DE}" srcOrd="0" destOrd="0" presId="urn:microsoft.com/office/officeart/2005/8/layout/vList3"/>
    <dgm:cxn modelId="{35C7F53C-1B75-43DB-9C72-C39A699ACD29}" type="presParOf" srcId="{5072461E-6FE8-4967-A24F-06851AC9C7DE}" destId="{CBD1B470-1F32-4D23-AEA7-8A58FB44B840}" srcOrd="0" destOrd="0" presId="urn:microsoft.com/office/officeart/2005/8/layout/vList3"/>
    <dgm:cxn modelId="{31C5BD98-D703-485A-B191-88AC8BC0B1AA}" type="presParOf" srcId="{5072461E-6FE8-4967-A24F-06851AC9C7DE}" destId="{E13B685A-EF38-4916-BF7B-6C0B5CE48DF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3D840D-B9A6-4E2B-9CF5-ABF030C468A3}" type="doc">
      <dgm:prSet loTypeId="urn:microsoft.com/office/officeart/2005/8/layout/vList3" loCatId="pictur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2A8816F3-075F-47F2-80A6-E7C9354F20CC}">
      <dgm:prSet phldrT="[Texto]" phldr="0"/>
      <dgm:spPr>
        <a:solidFill>
          <a:schemeClr val="accent6"/>
        </a:solidFill>
      </dgm:spPr>
      <dgm:t>
        <a:bodyPr/>
        <a:lstStyle/>
        <a:p>
          <a:pPr algn="ctr"/>
          <a:r>
            <a:rPr lang="es-ES" dirty="0">
              <a:ln/>
            </a:rPr>
            <a:t>METODOLOGÍA</a:t>
          </a:r>
        </a:p>
      </dgm:t>
    </dgm:pt>
    <dgm:pt modelId="{A37413C0-6D9B-4556-8188-7DBF3F40836D}" type="parTrans" cxnId="{F727C362-8ED5-4498-93C8-DE4186B770CA}">
      <dgm:prSet/>
      <dgm:spPr/>
      <dgm:t>
        <a:bodyPr/>
        <a:lstStyle/>
        <a:p>
          <a:endParaRPr lang="es-ES"/>
        </a:p>
      </dgm:t>
    </dgm:pt>
    <dgm:pt modelId="{B0A6CE8E-1C42-4D00-A29A-A9D15EE0F62E}" type="sibTrans" cxnId="{F727C362-8ED5-4498-93C8-DE4186B770CA}">
      <dgm:prSet/>
      <dgm:spPr/>
      <dgm:t>
        <a:bodyPr/>
        <a:lstStyle/>
        <a:p>
          <a:endParaRPr lang="es-ES"/>
        </a:p>
      </dgm:t>
    </dgm:pt>
    <dgm:pt modelId="{218386A6-7C6A-4BC7-A14D-1FAE62928E64}" type="pres">
      <dgm:prSet presAssocID="{443D840D-B9A6-4E2B-9CF5-ABF030C468A3}" presName="linearFlow" presStyleCnt="0">
        <dgm:presLayoutVars>
          <dgm:dir/>
          <dgm:resizeHandles val="exact"/>
        </dgm:presLayoutVars>
      </dgm:prSet>
      <dgm:spPr/>
    </dgm:pt>
    <dgm:pt modelId="{5072461E-6FE8-4967-A24F-06851AC9C7DE}" type="pres">
      <dgm:prSet presAssocID="{2A8816F3-075F-47F2-80A6-E7C9354F20CC}" presName="composite" presStyleCnt="0"/>
      <dgm:spPr/>
    </dgm:pt>
    <dgm:pt modelId="{CBD1B470-1F32-4D23-AEA7-8A58FB44B840}" type="pres">
      <dgm:prSet presAssocID="{2A8816F3-075F-47F2-80A6-E7C9354F20CC}" presName="imgShp" presStyleLbl="fgImgPlace1" presStyleIdx="0" presStyleCnt="1" custScaleX="92411" custScaleY="92411" custLinFactX="-57137" custLinFactNeighborX="-100000" custLinFactNeighborY="-720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6350">
          <a:solidFill>
            <a:schemeClr val="tx1"/>
          </a:solidFill>
        </a:ln>
      </dgm:spPr>
    </dgm:pt>
    <dgm:pt modelId="{E13B685A-EF38-4916-BF7B-6C0B5CE48DFC}" type="pres">
      <dgm:prSet presAssocID="{2A8816F3-075F-47F2-80A6-E7C9354F20CC}" presName="txShp" presStyleLbl="node1" presStyleIdx="0" presStyleCnt="1" custScaleX="144413" custScaleY="92411" custLinFactNeighborX="8771" custLinFactNeighborY="-5411">
        <dgm:presLayoutVars>
          <dgm:bulletEnabled val="1"/>
        </dgm:presLayoutVars>
      </dgm:prSet>
      <dgm:spPr/>
    </dgm:pt>
  </dgm:ptLst>
  <dgm:cxnLst>
    <dgm:cxn modelId="{9289173E-0749-42F9-B20D-38DD0416706C}" type="presOf" srcId="{443D840D-B9A6-4E2B-9CF5-ABF030C468A3}" destId="{218386A6-7C6A-4BC7-A14D-1FAE62928E64}" srcOrd="0" destOrd="0" presId="urn:microsoft.com/office/officeart/2005/8/layout/vList3"/>
    <dgm:cxn modelId="{F727C362-8ED5-4498-93C8-DE4186B770CA}" srcId="{443D840D-B9A6-4E2B-9CF5-ABF030C468A3}" destId="{2A8816F3-075F-47F2-80A6-E7C9354F20CC}" srcOrd="0" destOrd="0" parTransId="{A37413C0-6D9B-4556-8188-7DBF3F40836D}" sibTransId="{B0A6CE8E-1C42-4D00-A29A-A9D15EE0F62E}"/>
    <dgm:cxn modelId="{D5552EF4-87DE-427A-B920-D63B8958E2F9}" type="presOf" srcId="{2A8816F3-075F-47F2-80A6-E7C9354F20CC}" destId="{E13B685A-EF38-4916-BF7B-6C0B5CE48DFC}" srcOrd="0" destOrd="0" presId="urn:microsoft.com/office/officeart/2005/8/layout/vList3"/>
    <dgm:cxn modelId="{CCE39892-8141-4232-A051-A199839CA236}" type="presParOf" srcId="{218386A6-7C6A-4BC7-A14D-1FAE62928E64}" destId="{5072461E-6FE8-4967-A24F-06851AC9C7DE}" srcOrd="0" destOrd="0" presId="urn:microsoft.com/office/officeart/2005/8/layout/vList3"/>
    <dgm:cxn modelId="{35C7F53C-1B75-43DB-9C72-C39A699ACD29}" type="presParOf" srcId="{5072461E-6FE8-4967-A24F-06851AC9C7DE}" destId="{CBD1B470-1F32-4D23-AEA7-8A58FB44B840}" srcOrd="0" destOrd="0" presId="urn:microsoft.com/office/officeart/2005/8/layout/vList3"/>
    <dgm:cxn modelId="{31C5BD98-D703-485A-B191-88AC8BC0B1AA}" type="presParOf" srcId="{5072461E-6FE8-4967-A24F-06851AC9C7DE}" destId="{E13B685A-EF38-4916-BF7B-6C0B5CE48DF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3D840D-B9A6-4E2B-9CF5-ABF030C468A3}" type="doc">
      <dgm:prSet loTypeId="urn:microsoft.com/office/officeart/2005/8/layout/vList3" loCatId="pictur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2A8816F3-075F-47F2-80A6-E7C9354F20CC}">
      <dgm:prSet phldrT="[Texto]" phldr="0"/>
      <dgm:spPr>
        <a:solidFill>
          <a:schemeClr val="accent6"/>
        </a:solidFill>
      </dgm:spPr>
      <dgm:t>
        <a:bodyPr/>
        <a:lstStyle/>
        <a:p>
          <a:pPr algn="ctr"/>
          <a:r>
            <a:rPr lang="es-ES" dirty="0">
              <a:ln/>
            </a:rPr>
            <a:t>POBLACIÓN: </a:t>
          </a:r>
          <a:r>
            <a:rPr lang="es-ES" dirty="0">
              <a:ln/>
              <a:solidFill>
                <a:schemeClr val="tx1"/>
              </a:solidFill>
            </a:rPr>
            <a:t>n 46</a:t>
          </a:r>
        </a:p>
      </dgm:t>
    </dgm:pt>
    <dgm:pt modelId="{A37413C0-6D9B-4556-8188-7DBF3F40836D}" type="parTrans" cxnId="{F727C362-8ED5-4498-93C8-DE4186B770CA}">
      <dgm:prSet/>
      <dgm:spPr/>
      <dgm:t>
        <a:bodyPr/>
        <a:lstStyle/>
        <a:p>
          <a:endParaRPr lang="es-ES"/>
        </a:p>
      </dgm:t>
    </dgm:pt>
    <dgm:pt modelId="{B0A6CE8E-1C42-4D00-A29A-A9D15EE0F62E}" type="sibTrans" cxnId="{F727C362-8ED5-4498-93C8-DE4186B770CA}">
      <dgm:prSet/>
      <dgm:spPr/>
      <dgm:t>
        <a:bodyPr/>
        <a:lstStyle/>
        <a:p>
          <a:endParaRPr lang="es-ES"/>
        </a:p>
      </dgm:t>
    </dgm:pt>
    <dgm:pt modelId="{218386A6-7C6A-4BC7-A14D-1FAE62928E64}" type="pres">
      <dgm:prSet presAssocID="{443D840D-B9A6-4E2B-9CF5-ABF030C468A3}" presName="linearFlow" presStyleCnt="0">
        <dgm:presLayoutVars>
          <dgm:dir/>
          <dgm:resizeHandles val="exact"/>
        </dgm:presLayoutVars>
      </dgm:prSet>
      <dgm:spPr/>
    </dgm:pt>
    <dgm:pt modelId="{5072461E-6FE8-4967-A24F-06851AC9C7DE}" type="pres">
      <dgm:prSet presAssocID="{2A8816F3-075F-47F2-80A6-E7C9354F20CC}" presName="composite" presStyleCnt="0"/>
      <dgm:spPr/>
    </dgm:pt>
    <dgm:pt modelId="{CBD1B470-1F32-4D23-AEA7-8A58FB44B840}" type="pres">
      <dgm:prSet presAssocID="{2A8816F3-075F-47F2-80A6-E7C9354F20CC}" presName="imgShp" presStyleLbl="fgImgPlace1" presStyleIdx="0" presStyleCnt="1" custScaleX="92411" custScaleY="92411" custLinFactX="-57137" custLinFactNeighborX="-100000" custLinFactNeighborY="-7204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 w="6350">
          <a:solidFill>
            <a:schemeClr val="tx1"/>
          </a:solidFill>
        </a:ln>
      </dgm:spPr>
    </dgm:pt>
    <dgm:pt modelId="{E13B685A-EF38-4916-BF7B-6C0B5CE48DFC}" type="pres">
      <dgm:prSet presAssocID="{2A8816F3-075F-47F2-80A6-E7C9354F20CC}" presName="txShp" presStyleLbl="node1" presStyleIdx="0" presStyleCnt="1" custScaleX="144413" custScaleY="92411" custLinFactNeighborX="8771" custLinFactNeighborY="-5411">
        <dgm:presLayoutVars>
          <dgm:bulletEnabled val="1"/>
        </dgm:presLayoutVars>
      </dgm:prSet>
      <dgm:spPr/>
    </dgm:pt>
  </dgm:ptLst>
  <dgm:cxnLst>
    <dgm:cxn modelId="{9289173E-0749-42F9-B20D-38DD0416706C}" type="presOf" srcId="{443D840D-B9A6-4E2B-9CF5-ABF030C468A3}" destId="{218386A6-7C6A-4BC7-A14D-1FAE62928E64}" srcOrd="0" destOrd="0" presId="urn:microsoft.com/office/officeart/2005/8/layout/vList3"/>
    <dgm:cxn modelId="{F727C362-8ED5-4498-93C8-DE4186B770CA}" srcId="{443D840D-B9A6-4E2B-9CF5-ABF030C468A3}" destId="{2A8816F3-075F-47F2-80A6-E7C9354F20CC}" srcOrd="0" destOrd="0" parTransId="{A37413C0-6D9B-4556-8188-7DBF3F40836D}" sibTransId="{B0A6CE8E-1C42-4D00-A29A-A9D15EE0F62E}"/>
    <dgm:cxn modelId="{D5552EF4-87DE-427A-B920-D63B8958E2F9}" type="presOf" srcId="{2A8816F3-075F-47F2-80A6-E7C9354F20CC}" destId="{E13B685A-EF38-4916-BF7B-6C0B5CE48DFC}" srcOrd="0" destOrd="0" presId="urn:microsoft.com/office/officeart/2005/8/layout/vList3"/>
    <dgm:cxn modelId="{CCE39892-8141-4232-A051-A199839CA236}" type="presParOf" srcId="{218386A6-7C6A-4BC7-A14D-1FAE62928E64}" destId="{5072461E-6FE8-4967-A24F-06851AC9C7DE}" srcOrd="0" destOrd="0" presId="urn:microsoft.com/office/officeart/2005/8/layout/vList3"/>
    <dgm:cxn modelId="{35C7F53C-1B75-43DB-9C72-C39A699ACD29}" type="presParOf" srcId="{5072461E-6FE8-4967-A24F-06851AC9C7DE}" destId="{CBD1B470-1F32-4D23-AEA7-8A58FB44B840}" srcOrd="0" destOrd="0" presId="urn:microsoft.com/office/officeart/2005/8/layout/vList3"/>
    <dgm:cxn modelId="{31C5BD98-D703-485A-B191-88AC8BC0B1AA}" type="presParOf" srcId="{5072461E-6FE8-4967-A24F-06851AC9C7DE}" destId="{E13B685A-EF38-4916-BF7B-6C0B5CE48DF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3D840D-B9A6-4E2B-9CF5-ABF030C468A3}" type="doc">
      <dgm:prSet loTypeId="urn:microsoft.com/office/officeart/2005/8/layout/vList3" loCatId="pictur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2A8816F3-075F-47F2-80A6-E7C9354F20CC}">
      <dgm:prSet phldrT="[Texto]" phldr="0"/>
      <dgm:spPr>
        <a:solidFill>
          <a:schemeClr val="accent6"/>
        </a:solidFill>
      </dgm:spPr>
      <dgm:t>
        <a:bodyPr/>
        <a:lstStyle/>
        <a:p>
          <a:pPr algn="ctr"/>
          <a:r>
            <a:rPr lang="es-ES" dirty="0">
              <a:ln/>
            </a:rPr>
            <a:t>CONCLUSIONES</a:t>
          </a:r>
        </a:p>
      </dgm:t>
    </dgm:pt>
    <dgm:pt modelId="{B0A6CE8E-1C42-4D00-A29A-A9D15EE0F62E}" type="sibTrans" cxnId="{F727C362-8ED5-4498-93C8-DE4186B770CA}">
      <dgm:prSet/>
      <dgm:spPr/>
      <dgm:t>
        <a:bodyPr/>
        <a:lstStyle/>
        <a:p>
          <a:endParaRPr lang="es-ES"/>
        </a:p>
      </dgm:t>
    </dgm:pt>
    <dgm:pt modelId="{A37413C0-6D9B-4556-8188-7DBF3F40836D}" type="parTrans" cxnId="{F727C362-8ED5-4498-93C8-DE4186B770CA}">
      <dgm:prSet/>
      <dgm:spPr/>
      <dgm:t>
        <a:bodyPr/>
        <a:lstStyle/>
        <a:p>
          <a:endParaRPr lang="es-ES"/>
        </a:p>
      </dgm:t>
    </dgm:pt>
    <dgm:pt modelId="{218386A6-7C6A-4BC7-A14D-1FAE62928E64}" type="pres">
      <dgm:prSet presAssocID="{443D840D-B9A6-4E2B-9CF5-ABF030C468A3}" presName="linearFlow" presStyleCnt="0">
        <dgm:presLayoutVars>
          <dgm:dir/>
          <dgm:resizeHandles val="exact"/>
        </dgm:presLayoutVars>
      </dgm:prSet>
      <dgm:spPr/>
    </dgm:pt>
    <dgm:pt modelId="{5072461E-6FE8-4967-A24F-06851AC9C7DE}" type="pres">
      <dgm:prSet presAssocID="{2A8816F3-075F-47F2-80A6-E7C9354F20CC}" presName="composite" presStyleCnt="0"/>
      <dgm:spPr/>
    </dgm:pt>
    <dgm:pt modelId="{CBD1B470-1F32-4D23-AEA7-8A58FB44B840}" type="pres">
      <dgm:prSet presAssocID="{2A8816F3-075F-47F2-80A6-E7C9354F20CC}" presName="imgShp" presStyleLbl="fgImgPlace1" presStyleIdx="0" presStyleCnt="1" custScaleX="92411" custScaleY="92411" custLinFactX="-100000" custLinFactNeighborX="-168408" custLinFactNeighborY="-7551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6350">
          <a:solidFill>
            <a:schemeClr val="tx1"/>
          </a:solidFill>
        </a:ln>
      </dgm:spPr>
    </dgm:pt>
    <dgm:pt modelId="{E13B685A-EF38-4916-BF7B-6C0B5CE48DFC}" type="pres">
      <dgm:prSet presAssocID="{2A8816F3-075F-47F2-80A6-E7C9354F20CC}" presName="txShp" presStyleLbl="node1" presStyleIdx="0" presStyleCnt="1" custScaleX="144413" custScaleY="92411" custLinFactNeighborX="8771" custLinFactNeighborY="-5411">
        <dgm:presLayoutVars>
          <dgm:bulletEnabled val="1"/>
        </dgm:presLayoutVars>
      </dgm:prSet>
      <dgm:spPr/>
    </dgm:pt>
  </dgm:ptLst>
  <dgm:cxnLst>
    <dgm:cxn modelId="{9289173E-0749-42F9-B20D-38DD0416706C}" type="presOf" srcId="{443D840D-B9A6-4E2B-9CF5-ABF030C468A3}" destId="{218386A6-7C6A-4BC7-A14D-1FAE62928E64}" srcOrd="0" destOrd="0" presId="urn:microsoft.com/office/officeart/2005/8/layout/vList3"/>
    <dgm:cxn modelId="{F727C362-8ED5-4498-93C8-DE4186B770CA}" srcId="{443D840D-B9A6-4E2B-9CF5-ABF030C468A3}" destId="{2A8816F3-075F-47F2-80A6-E7C9354F20CC}" srcOrd="0" destOrd="0" parTransId="{A37413C0-6D9B-4556-8188-7DBF3F40836D}" sibTransId="{B0A6CE8E-1C42-4D00-A29A-A9D15EE0F62E}"/>
    <dgm:cxn modelId="{D5552EF4-87DE-427A-B920-D63B8958E2F9}" type="presOf" srcId="{2A8816F3-075F-47F2-80A6-E7C9354F20CC}" destId="{E13B685A-EF38-4916-BF7B-6C0B5CE48DFC}" srcOrd="0" destOrd="0" presId="urn:microsoft.com/office/officeart/2005/8/layout/vList3"/>
    <dgm:cxn modelId="{CCE39892-8141-4232-A051-A199839CA236}" type="presParOf" srcId="{218386A6-7C6A-4BC7-A14D-1FAE62928E64}" destId="{5072461E-6FE8-4967-A24F-06851AC9C7DE}" srcOrd="0" destOrd="0" presId="urn:microsoft.com/office/officeart/2005/8/layout/vList3"/>
    <dgm:cxn modelId="{35C7F53C-1B75-43DB-9C72-C39A699ACD29}" type="presParOf" srcId="{5072461E-6FE8-4967-A24F-06851AC9C7DE}" destId="{CBD1B470-1F32-4D23-AEA7-8A58FB44B840}" srcOrd="0" destOrd="0" presId="urn:microsoft.com/office/officeart/2005/8/layout/vList3"/>
    <dgm:cxn modelId="{31C5BD98-D703-485A-B191-88AC8BC0B1AA}" type="presParOf" srcId="{5072461E-6FE8-4967-A24F-06851AC9C7DE}" destId="{E13B685A-EF38-4916-BF7B-6C0B5CE48DF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B685A-EF38-4916-BF7B-6C0B5CE48DFC}">
      <dsp:nvSpPr>
        <dsp:cNvPr id="0" name=""/>
        <dsp:cNvSpPr/>
      </dsp:nvSpPr>
      <dsp:spPr>
        <a:xfrm rot="10800000">
          <a:off x="197087" y="0"/>
          <a:ext cx="4773156" cy="303851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994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/>
            </a:rPr>
            <a:t>JUSTIFICACIÓN</a:t>
          </a:r>
        </a:p>
      </dsp:txBody>
      <dsp:txXfrm rot="10800000">
        <a:off x="273050" y="0"/>
        <a:ext cx="4697193" cy="303851"/>
      </dsp:txXfrm>
    </dsp:sp>
    <dsp:sp modelId="{CBD1B470-1F32-4D23-AEA7-8A58FB44B840}">
      <dsp:nvSpPr>
        <dsp:cNvPr id="0" name=""/>
        <dsp:cNvSpPr/>
      </dsp:nvSpPr>
      <dsp:spPr>
        <a:xfrm>
          <a:off x="163915" y="0"/>
          <a:ext cx="303851" cy="30385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  <a:ln w="63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B685A-EF38-4916-BF7B-6C0B5CE48DFC}">
      <dsp:nvSpPr>
        <dsp:cNvPr id="0" name=""/>
        <dsp:cNvSpPr/>
      </dsp:nvSpPr>
      <dsp:spPr>
        <a:xfrm rot="10800000">
          <a:off x="197087" y="0"/>
          <a:ext cx="4773156" cy="303851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994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/>
            </a:rPr>
            <a:t>OBJETIVOS</a:t>
          </a:r>
        </a:p>
      </dsp:txBody>
      <dsp:txXfrm rot="10800000">
        <a:off x="273050" y="0"/>
        <a:ext cx="4697193" cy="303851"/>
      </dsp:txXfrm>
    </dsp:sp>
    <dsp:sp modelId="{CBD1B470-1F32-4D23-AEA7-8A58FB44B840}">
      <dsp:nvSpPr>
        <dsp:cNvPr id="0" name=""/>
        <dsp:cNvSpPr/>
      </dsp:nvSpPr>
      <dsp:spPr>
        <a:xfrm>
          <a:off x="163915" y="0"/>
          <a:ext cx="303851" cy="303851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63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B685A-EF38-4916-BF7B-6C0B5CE48DFC}">
      <dsp:nvSpPr>
        <dsp:cNvPr id="0" name=""/>
        <dsp:cNvSpPr/>
      </dsp:nvSpPr>
      <dsp:spPr>
        <a:xfrm rot="10800000">
          <a:off x="197087" y="0"/>
          <a:ext cx="4773156" cy="303851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994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/>
            </a:rPr>
            <a:t>METODOLOGÍA</a:t>
          </a:r>
        </a:p>
      </dsp:txBody>
      <dsp:txXfrm rot="10800000">
        <a:off x="273050" y="0"/>
        <a:ext cx="4697193" cy="303851"/>
      </dsp:txXfrm>
    </dsp:sp>
    <dsp:sp modelId="{CBD1B470-1F32-4D23-AEA7-8A58FB44B840}">
      <dsp:nvSpPr>
        <dsp:cNvPr id="0" name=""/>
        <dsp:cNvSpPr/>
      </dsp:nvSpPr>
      <dsp:spPr>
        <a:xfrm>
          <a:off x="163915" y="0"/>
          <a:ext cx="303851" cy="303851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63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B685A-EF38-4916-BF7B-6C0B5CE48DFC}">
      <dsp:nvSpPr>
        <dsp:cNvPr id="0" name=""/>
        <dsp:cNvSpPr/>
      </dsp:nvSpPr>
      <dsp:spPr>
        <a:xfrm rot="10800000">
          <a:off x="197087" y="0"/>
          <a:ext cx="4773156" cy="303851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994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/>
            </a:rPr>
            <a:t>POBLACIÓN: </a:t>
          </a:r>
          <a:r>
            <a:rPr lang="es-ES" sz="1400" kern="1200" dirty="0">
              <a:ln/>
              <a:solidFill>
                <a:schemeClr val="tx1"/>
              </a:solidFill>
            </a:rPr>
            <a:t>n 46</a:t>
          </a:r>
        </a:p>
      </dsp:txBody>
      <dsp:txXfrm rot="10800000">
        <a:off x="273050" y="0"/>
        <a:ext cx="4697193" cy="303851"/>
      </dsp:txXfrm>
    </dsp:sp>
    <dsp:sp modelId="{CBD1B470-1F32-4D23-AEA7-8A58FB44B840}">
      <dsp:nvSpPr>
        <dsp:cNvPr id="0" name=""/>
        <dsp:cNvSpPr/>
      </dsp:nvSpPr>
      <dsp:spPr>
        <a:xfrm>
          <a:off x="163915" y="0"/>
          <a:ext cx="303851" cy="30385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 w="63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B685A-EF38-4916-BF7B-6C0B5CE48DFC}">
      <dsp:nvSpPr>
        <dsp:cNvPr id="0" name=""/>
        <dsp:cNvSpPr/>
      </dsp:nvSpPr>
      <dsp:spPr>
        <a:xfrm rot="10800000">
          <a:off x="342588" y="0"/>
          <a:ext cx="8296955" cy="347615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7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n/>
            </a:rPr>
            <a:t>CONCLUSIONES</a:t>
          </a:r>
        </a:p>
      </dsp:txBody>
      <dsp:txXfrm rot="10800000">
        <a:off x="429492" y="0"/>
        <a:ext cx="8210051" cy="347615"/>
      </dsp:txXfrm>
    </dsp:sp>
    <dsp:sp modelId="{CBD1B470-1F32-4D23-AEA7-8A58FB44B840}">
      <dsp:nvSpPr>
        <dsp:cNvPr id="0" name=""/>
        <dsp:cNvSpPr/>
      </dsp:nvSpPr>
      <dsp:spPr>
        <a:xfrm>
          <a:off x="263664" y="0"/>
          <a:ext cx="347615" cy="347615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63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5D278-352F-4E9C-9CE9-C9943557CCB1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E8310-D18A-4881-930C-06E5732618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633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E8310-D18A-4881-930C-06E5732618A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74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diagramQuickStyle" Target="../diagrams/quickStyle1.xml"/><Relationship Id="rId18" Type="http://schemas.openxmlformats.org/officeDocument/2006/relationships/diagramQuickStyle" Target="../diagrams/quickStyle2.xml"/><Relationship Id="rId26" Type="http://schemas.openxmlformats.org/officeDocument/2006/relationships/diagramData" Target="../diagrams/data4.xml"/><Relationship Id="rId21" Type="http://schemas.openxmlformats.org/officeDocument/2006/relationships/diagramData" Target="../diagrams/data3.xml"/><Relationship Id="rId34" Type="http://schemas.openxmlformats.org/officeDocument/2006/relationships/image" Target="../media/image17.png"/><Relationship Id="rId7" Type="http://schemas.openxmlformats.org/officeDocument/2006/relationships/image" Target="../media/image6.svg"/><Relationship Id="rId12" Type="http://schemas.openxmlformats.org/officeDocument/2006/relationships/diagramLayout" Target="../diagrams/layout1.xml"/><Relationship Id="rId17" Type="http://schemas.openxmlformats.org/officeDocument/2006/relationships/diagramLayout" Target="../diagrams/layout2.xml"/><Relationship Id="rId25" Type="http://schemas.microsoft.com/office/2007/relationships/diagramDrawing" Target="../diagrams/drawing3.xml"/><Relationship Id="rId33" Type="http://schemas.openxmlformats.org/officeDocument/2006/relationships/image" Target="../media/image16.png"/><Relationship Id="rId38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diagramData" Target="../diagrams/data2.xml"/><Relationship Id="rId20" Type="http://schemas.microsoft.com/office/2007/relationships/diagramDrawing" Target="../diagrams/drawing2.xml"/><Relationship Id="rId29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diagramData" Target="../diagrams/data1.xml"/><Relationship Id="rId24" Type="http://schemas.openxmlformats.org/officeDocument/2006/relationships/diagramColors" Target="../diagrams/colors3.xml"/><Relationship Id="rId32" Type="http://schemas.openxmlformats.org/officeDocument/2006/relationships/image" Target="../media/image15.png"/><Relationship Id="rId37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microsoft.com/office/2007/relationships/diagramDrawing" Target="../diagrams/drawing1.xml"/><Relationship Id="rId23" Type="http://schemas.openxmlformats.org/officeDocument/2006/relationships/diagramQuickStyle" Target="../diagrams/quickStyle3.xml"/><Relationship Id="rId28" Type="http://schemas.openxmlformats.org/officeDocument/2006/relationships/diagramQuickStyle" Target="../diagrams/quickStyle4.xml"/><Relationship Id="rId36" Type="http://schemas.openxmlformats.org/officeDocument/2006/relationships/image" Target="../media/image19.png"/><Relationship Id="rId10" Type="http://schemas.openxmlformats.org/officeDocument/2006/relationships/image" Target="../media/image9.jpeg"/><Relationship Id="rId19" Type="http://schemas.openxmlformats.org/officeDocument/2006/relationships/diagramColors" Target="../diagrams/colors2.xml"/><Relationship Id="rId31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diagramColors" Target="../diagrams/colors1.xml"/><Relationship Id="rId22" Type="http://schemas.openxmlformats.org/officeDocument/2006/relationships/diagramLayout" Target="../diagrams/layout3.xml"/><Relationship Id="rId27" Type="http://schemas.openxmlformats.org/officeDocument/2006/relationships/diagramLayout" Target="../diagrams/layout4.xml"/><Relationship Id="rId30" Type="http://schemas.microsoft.com/office/2007/relationships/diagramDrawing" Target="../diagrams/drawing4.xml"/><Relationship Id="rId35" Type="http://schemas.openxmlformats.org/officeDocument/2006/relationships/image" Target="../media/image18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5.xml"/><Relationship Id="rId12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19.png"/><Relationship Id="rId5" Type="http://schemas.openxmlformats.org/officeDocument/2006/relationships/diagramLayout" Target="../diagrams/layout5.xml"/><Relationship Id="rId10" Type="http://schemas.openxmlformats.org/officeDocument/2006/relationships/image" Target="../media/image20.png"/><Relationship Id="rId4" Type="http://schemas.openxmlformats.org/officeDocument/2006/relationships/diagramData" Target="../diagrams/data5.xml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Gráfico&#10;&#10;El contenido generado por IA puede ser incorrecto.">
            <a:extLst>
              <a:ext uri="{FF2B5EF4-FFF2-40B4-BE49-F238E27FC236}">
                <a16:creationId xmlns:a16="http://schemas.microsoft.com/office/drawing/2014/main" id="{6A1444DB-ECF5-FFF6-9B16-6D9306704F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6" t="11905" r="21482" b="11533"/>
          <a:stretch>
            <a:fillRect/>
          </a:stretch>
        </p:blipFill>
        <p:spPr>
          <a:xfrm>
            <a:off x="3414365" y="4227933"/>
            <a:ext cx="1066788" cy="909927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67CF035C-895A-0D63-8D35-A54961F02A50}"/>
              </a:ext>
            </a:extLst>
          </p:cNvPr>
          <p:cNvGrpSpPr/>
          <p:nvPr/>
        </p:nvGrpSpPr>
        <p:grpSpPr>
          <a:xfrm>
            <a:off x="2180115" y="4249597"/>
            <a:ext cx="1181360" cy="863211"/>
            <a:chOff x="2180115" y="4238217"/>
            <a:chExt cx="1044717" cy="792188"/>
          </a:xfrm>
        </p:grpSpPr>
        <p:pic>
          <p:nvPicPr>
            <p:cNvPr id="6" name="Imagen 5" descr="Gráfico&#10;&#10;El contenido generado por IA puede ser incorrecto.">
              <a:extLst>
                <a:ext uri="{FF2B5EF4-FFF2-40B4-BE49-F238E27FC236}">
                  <a16:creationId xmlns:a16="http://schemas.microsoft.com/office/drawing/2014/main" id="{B22E1E47-C712-AED6-F4FA-A4D5ADA29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300" r="67117" b="10956"/>
            <a:stretch>
              <a:fillRect/>
            </a:stretch>
          </p:blipFill>
          <p:spPr>
            <a:xfrm>
              <a:off x="2180115" y="4238217"/>
              <a:ext cx="1044717" cy="792188"/>
            </a:xfrm>
            <a:prstGeom prst="rect">
              <a:avLst/>
            </a:prstGeom>
          </p:spPr>
        </p:pic>
        <p:pic>
          <p:nvPicPr>
            <p:cNvPr id="39" name="Imagen 38" descr="Icono&#10;&#10;El contenido generado por IA puede ser incorrecto.">
              <a:extLst>
                <a:ext uri="{FF2B5EF4-FFF2-40B4-BE49-F238E27FC236}">
                  <a16:creationId xmlns:a16="http://schemas.microsoft.com/office/drawing/2014/main" id="{72018463-7457-2F32-7DCB-9CE9F2C3F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66579" y="4560762"/>
              <a:ext cx="201939" cy="146149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511CC5F7-18BF-DAE5-E272-0DF9DBB8D154}"/>
                </a:ext>
              </a:extLst>
            </p:cNvPr>
            <p:cNvSpPr txBox="1"/>
            <p:nvPr/>
          </p:nvSpPr>
          <p:spPr>
            <a:xfrm>
              <a:off x="2391245" y="4700855"/>
              <a:ext cx="5040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solidFill>
                    <a:schemeClr val="bg1"/>
                  </a:solidFill>
                </a:rPr>
                <a:t>60.9%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15F6BA84-C3DA-E437-A226-B358A1563900}"/>
                </a:ext>
              </a:extLst>
            </p:cNvPr>
            <p:cNvSpPr txBox="1"/>
            <p:nvPr/>
          </p:nvSpPr>
          <p:spPr>
            <a:xfrm>
              <a:off x="2720776" y="4316653"/>
              <a:ext cx="504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solidFill>
                    <a:schemeClr val="bg1"/>
                  </a:solidFill>
                </a:rPr>
                <a:t>39.1%</a:t>
              </a:r>
            </a:p>
            <a:p>
              <a:endParaRPr lang="es-ES" sz="1000" dirty="0">
                <a:solidFill>
                  <a:schemeClr val="bg1"/>
                </a:solidFill>
              </a:endParaRPr>
            </a:p>
          </p:txBody>
        </p:sp>
        <p:pic>
          <p:nvPicPr>
            <p:cNvPr id="12" name="Gráfico 11" descr="Femenino con relleno sólido">
              <a:extLst>
                <a:ext uri="{FF2B5EF4-FFF2-40B4-BE49-F238E27FC236}">
                  <a16:creationId xmlns:a16="http://schemas.microsoft.com/office/drawing/2014/main" id="{84456AA1-FB05-4B0C-D499-997CF6F4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5869" y="4505608"/>
              <a:ext cx="140770" cy="140770"/>
            </a:xfrm>
            <a:prstGeom prst="rect">
              <a:avLst/>
            </a:prstGeom>
          </p:spPr>
        </p:pic>
        <p:pic>
          <p:nvPicPr>
            <p:cNvPr id="14" name="Gráfico 13" descr="Masculino con relleno sólido">
              <a:extLst>
                <a:ext uri="{FF2B5EF4-FFF2-40B4-BE49-F238E27FC236}">
                  <a16:creationId xmlns:a16="http://schemas.microsoft.com/office/drawing/2014/main" id="{39C033B6-E3BA-2148-4E32-7BA6BF52C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397333" y="4549030"/>
              <a:ext cx="148941" cy="148941"/>
            </a:xfrm>
            <a:prstGeom prst="rect">
              <a:avLst/>
            </a:prstGeom>
          </p:spPr>
        </p:pic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091F701-1A09-B8F1-BC1C-D6DF60AD2AC4}"/>
              </a:ext>
            </a:extLst>
          </p:cNvPr>
          <p:cNvSpPr txBox="1"/>
          <p:nvPr/>
        </p:nvSpPr>
        <p:spPr>
          <a:xfrm>
            <a:off x="1079104" y="196424"/>
            <a:ext cx="80648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DESCRIPTIVO DE LOS PACIENTES CON DISTROFIA MUSCULAR TIPO I (DM1</a:t>
            </a: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20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ÁREA SANITARIA SUR SEVILLA.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Imagen 110" descr="Icono&#10;&#10;El contenido generado por IA puede ser incorrecto.">
            <a:extLst>
              <a:ext uri="{FF2B5EF4-FFF2-40B4-BE49-F238E27FC236}">
                <a16:creationId xmlns:a16="http://schemas.microsoft.com/office/drawing/2014/main" id="{E8B90CE8-3D3B-7E8C-7BB6-D7F4DDD3CA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790" y="4580713"/>
            <a:ext cx="208842" cy="204407"/>
          </a:xfrm>
          <a:prstGeom prst="rect">
            <a:avLst/>
          </a:prstGeom>
        </p:spPr>
      </p:pic>
      <p:grpSp>
        <p:nvGrpSpPr>
          <p:cNvPr id="81" name="Grupo 80">
            <a:extLst>
              <a:ext uri="{FF2B5EF4-FFF2-40B4-BE49-F238E27FC236}">
                <a16:creationId xmlns:a16="http://schemas.microsoft.com/office/drawing/2014/main" id="{E7C1690F-B5E5-3F18-9E10-D4B2FF444A30}"/>
              </a:ext>
            </a:extLst>
          </p:cNvPr>
          <p:cNvGrpSpPr/>
          <p:nvPr/>
        </p:nvGrpSpPr>
        <p:grpSpPr>
          <a:xfrm>
            <a:off x="138604" y="1239643"/>
            <a:ext cx="4970244" cy="790470"/>
            <a:chOff x="353659" y="1318090"/>
            <a:chExt cx="4314002" cy="936539"/>
          </a:xfrm>
        </p:grpSpPr>
        <p:sp>
          <p:nvSpPr>
            <p:cNvPr id="74" name="CuadroTexto 73">
              <a:extLst>
                <a:ext uri="{FF2B5EF4-FFF2-40B4-BE49-F238E27FC236}">
                  <a16:creationId xmlns:a16="http://schemas.microsoft.com/office/drawing/2014/main" id="{8BFF1F63-BD09-BAAD-9964-00DB9C64F1E4}"/>
                </a:ext>
              </a:extLst>
            </p:cNvPr>
            <p:cNvSpPr txBox="1"/>
            <p:nvPr/>
          </p:nvSpPr>
          <p:spPr>
            <a:xfrm>
              <a:off x="627797" y="1707654"/>
              <a:ext cx="4039862" cy="5469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Importancia AOS, hipoventilación y afectación respiratoria en DM1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Dificultad adherencia por rasgos cognitivo-conductuales.</a:t>
              </a:r>
            </a:p>
          </p:txBody>
        </p:sp>
        <p:graphicFrame>
          <p:nvGraphicFramePr>
            <p:cNvPr id="80" name="Diagrama 79">
              <a:extLst>
                <a:ext uri="{FF2B5EF4-FFF2-40B4-BE49-F238E27FC236}">
                  <a16:creationId xmlns:a16="http://schemas.microsoft.com/office/drawing/2014/main" id="{D4AD8A82-9D41-7B72-CCA0-A4B944E7277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05477874"/>
                </p:ext>
              </p:extLst>
            </p:nvPr>
          </p:nvGraphicFramePr>
          <p:xfrm>
            <a:off x="353659" y="1318090"/>
            <a:ext cx="4314002" cy="3895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</p:grpSp>
      <p:grpSp>
        <p:nvGrpSpPr>
          <p:cNvPr id="88" name="Grupo 87">
            <a:extLst>
              <a:ext uri="{FF2B5EF4-FFF2-40B4-BE49-F238E27FC236}">
                <a16:creationId xmlns:a16="http://schemas.microsoft.com/office/drawing/2014/main" id="{68E88AB5-019D-80B9-DDA0-4602580391DD}"/>
              </a:ext>
            </a:extLst>
          </p:cNvPr>
          <p:cNvGrpSpPr/>
          <p:nvPr/>
        </p:nvGrpSpPr>
        <p:grpSpPr>
          <a:xfrm>
            <a:off x="138604" y="2050435"/>
            <a:ext cx="4970244" cy="790471"/>
            <a:chOff x="353659" y="1318090"/>
            <a:chExt cx="4314002" cy="936539"/>
          </a:xfrm>
        </p:grpSpPr>
        <p:sp>
          <p:nvSpPr>
            <p:cNvPr id="89" name="CuadroTexto 88">
              <a:extLst>
                <a:ext uri="{FF2B5EF4-FFF2-40B4-BE49-F238E27FC236}">
                  <a16:creationId xmlns:a16="http://schemas.microsoft.com/office/drawing/2014/main" id="{B86B9767-5A7A-3B03-2648-F48615147ABD}"/>
                </a:ext>
              </a:extLst>
            </p:cNvPr>
            <p:cNvSpPr txBox="1"/>
            <p:nvPr/>
          </p:nvSpPr>
          <p:spPr>
            <a:xfrm>
              <a:off x="627798" y="1707654"/>
              <a:ext cx="4039862" cy="5469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Descripción de características pacientes DM1 consulta NML H. Valme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Compromiso respiratorio, adherencia terapéutica y evolución</a:t>
              </a:r>
            </a:p>
          </p:txBody>
        </p:sp>
        <p:graphicFrame>
          <p:nvGraphicFramePr>
            <p:cNvPr id="90" name="Diagrama 89">
              <a:extLst>
                <a:ext uri="{FF2B5EF4-FFF2-40B4-BE49-F238E27FC236}">
                  <a16:creationId xmlns:a16="http://schemas.microsoft.com/office/drawing/2014/main" id="{F6E81B19-26E4-2A0C-EA0E-1BB63EEC929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39526803"/>
                </p:ext>
              </p:extLst>
            </p:nvPr>
          </p:nvGraphicFramePr>
          <p:xfrm>
            <a:off x="353659" y="1318090"/>
            <a:ext cx="4314002" cy="3895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6" r:lo="rId17" r:qs="rId18" r:cs="rId19"/>
            </a:graphicData>
          </a:graphic>
        </p:graphicFrame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40F2ECE3-1993-CC3B-B75D-08AE296668E1}"/>
              </a:ext>
            </a:extLst>
          </p:cNvPr>
          <p:cNvGrpSpPr/>
          <p:nvPr/>
        </p:nvGrpSpPr>
        <p:grpSpPr>
          <a:xfrm>
            <a:off x="141308" y="2822549"/>
            <a:ext cx="4970244" cy="1159802"/>
            <a:chOff x="353659" y="1318090"/>
            <a:chExt cx="4314002" cy="1374119"/>
          </a:xfrm>
        </p:grpSpPr>
        <p:sp>
          <p:nvSpPr>
            <p:cNvPr id="92" name="CuadroTexto 91">
              <a:extLst>
                <a:ext uri="{FF2B5EF4-FFF2-40B4-BE49-F238E27FC236}">
                  <a16:creationId xmlns:a16="http://schemas.microsoft.com/office/drawing/2014/main" id="{C180480B-9E81-1E1A-DE26-C9746BD50F05}"/>
                </a:ext>
              </a:extLst>
            </p:cNvPr>
            <p:cNvSpPr txBox="1"/>
            <p:nvPr/>
          </p:nvSpPr>
          <p:spPr>
            <a:xfrm>
              <a:off x="627798" y="1707654"/>
              <a:ext cx="4039862" cy="98455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Estudio observacional, retrospectivo y descriptivo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Pacientes con DM1 consulta de Neumología del H. Valme 2015-2025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Clasificación en tres grupos: CPAP, VMNI y seguimiento sin terapia.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Comparación entre grupos mediante pruebas no paramétricas.</a:t>
              </a:r>
            </a:p>
          </p:txBody>
        </p:sp>
        <p:graphicFrame>
          <p:nvGraphicFramePr>
            <p:cNvPr id="93" name="Diagrama 92">
              <a:extLst>
                <a:ext uri="{FF2B5EF4-FFF2-40B4-BE49-F238E27FC236}">
                  <a16:creationId xmlns:a16="http://schemas.microsoft.com/office/drawing/2014/main" id="{2E428CE2-31CA-E90C-4197-24E7E959696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38813309"/>
                </p:ext>
              </p:extLst>
            </p:nvPr>
          </p:nvGraphicFramePr>
          <p:xfrm>
            <a:off x="353659" y="1318090"/>
            <a:ext cx="4314002" cy="3895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1" r:lo="rId22" r:qs="rId23" r:cs="rId24"/>
            </a:graphicData>
          </a:graphic>
        </p:graphicFrame>
      </p:grpSp>
      <p:grpSp>
        <p:nvGrpSpPr>
          <p:cNvPr id="96" name="Grupo 95">
            <a:extLst>
              <a:ext uri="{FF2B5EF4-FFF2-40B4-BE49-F238E27FC236}">
                <a16:creationId xmlns:a16="http://schemas.microsoft.com/office/drawing/2014/main" id="{12780A57-A0FF-1B48-24CA-B9213921D7D8}"/>
              </a:ext>
            </a:extLst>
          </p:cNvPr>
          <p:cNvGrpSpPr/>
          <p:nvPr/>
        </p:nvGrpSpPr>
        <p:grpSpPr>
          <a:xfrm>
            <a:off x="138604" y="3920795"/>
            <a:ext cx="4970244" cy="1159803"/>
            <a:chOff x="353659" y="1318090"/>
            <a:chExt cx="4314002" cy="1374118"/>
          </a:xfrm>
        </p:grpSpPr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35867949-9DF2-1025-B4DB-D8C5B9DBFC15}"/>
                </a:ext>
              </a:extLst>
            </p:cNvPr>
            <p:cNvSpPr txBox="1"/>
            <p:nvPr/>
          </p:nvSpPr>
          <p:spPr>
            <a:xfrm>
              <a:off x="627797" y="1707654"/>
              <a:ext cx="1569269" cy="9845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60.9% varones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Edad mediana 53 años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IMC mediano 31 kg/m²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Fumadores 17.4%</a:t>
              </a:r>
            </a:p>
          </p:txBody>
        </p:sp>
        <p:graphicFrame>
          <p:nvGraphicFramePr>
            <p:cNvPr id="98" name="Diagrama 97">
              <a:extLst>
                <a:ext uri="{FF2B5EF4-FFF2-40B4-BE49-F238E27FC236}">
                  <a16:creationId xmlns:a16="http://schemas.microsoft.com/office/drawing/2014/main" id="{555169C9-E8A3-C1A6-F487-8EDC7A7CFB8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59030060"/>
                </p:ext>
              </p:extLst>
            </p:nvPr>
          </p:nvGraphicFramePr>
          <p:xfrm>
            <a:off x="353659" y="1318090"/>
            <a:ext cx="4314002" cy="3895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6" r:lo="rId27" r:qs="rId28" r:cs="rId29"/>
            </a:graphicData>
          </a:graphic>
        </p:graphicFrame>
      </p:grpSp>
      <p:sp>
        <p:nvSpPr>
          <p:cNvPr id="130" name="CuadroTexto 129">
            <a:extLst>
              <a:ext uri="{FF2B5EF4-FFF2-40B4-BE49-F238E27FC236}">
                <a16:creationId xmlns:a16="http://schemas.microsoft.com/office/drawing/2014/main" id="{906A91CE-DB49-684F-183C-7B153901FF7C}"/>
              </a:ext>
            </a:extLst>
          </p:cNvPr>
          <p:cNvSpPr txBox="1"/>
          <p:nvPr/>
        </p:nvSpPr>
        <p:spPr>
          <a:xfrm>
            <a:off x="1104874" y="817643"/>
            <a:ext cx="42941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/>
              <a:t>Autores: M.A. Soler Oliva, M.C. Fernández Criado, I. Pacheco Carrillo, J. Vázquez Domínguez, F.J. Gómez de Terreros Caro, A. Reina González.</a:t>
            </a:r>
          </a:p>
        </p:txBody>
      </p:sp>
      <p:pic>
        <p:nvPicPr>
          <p:cNvPr id="19" name="Imagen 18" descr="Texto&#10;&#10;El contenido generado por IA puede ser incorrecto.">
            <a:extLst>
              <a:ext uri="{FF2B5EF4-FFF2-40B4-BE49-F238E27FC236}">
                <a16:creationId xmlns:a16="http://schemas.microsoft.com/office/drawing/2014/main" id="{006278BC-0DC7-923C-474B-B95E86F9A3E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481153" y="4337613"/>
            <a:ext cx="1073645" cy="430886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B9207CF8-7595-40FE-CE4A-67CDA457D3DE}"/>
              </a:ext>
            </a:extLst>
          </p:cNvPr>
          <p:cNvSpPr txBox="1"/>
          <p:nvPr/>
        </p:nvSpPr>
        <p:spPr>
          <a:xfrm>
            <a:off x="3496788" y="4288046"/>
            <a:ext cx="569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17.4%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F127F27-77A0-96C7-A1B6-75E73182E28D}"/>
              </a:ext>
            </a:extLst>
          </p:cNvPr>
          <p:cNvSpPr txBox="1"/>
          <p:nvPr/>
        </p:nvSpPr>
        <p:spPr>
          <a:xfrm>
            <a:off x="3390982" y="4665099"/>
            <a:ext cx="569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28.3%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4EE4873-DF20-F470-5727-7E557BECB5D0}"/>
              </a:ext>
            </a:extLst>
          </p:cNvPr>
          <p:cNvSpPr txBox="1"/>
          <p:nvPr/>
        </p:nvSpPr>
        <p:spPr>
          <a:xfrm>
            <a:off x="3975080" y="4700855"/>
            <a:ext cx="569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54.3%</a:t>
            </a:r>
          </a:p>
        </p:txBody>
      </p:sp>
      <p:pic>
        <p:nvPicPr>
          <p:cNvPr id="62" name="Imagen 61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A021D775-F16A-E7A0-EC8A-3F2A60CFB0D2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583952" y="3959098"/>
            <a:ext cx="357238" cy="385817"/>
          </a:xfrm>
          <a:prstGeom prst="rect">
            <a:avLst/>
          </a:prstGeom>
        </p:spPr>
      </p:pic>
      <p:grpSp>
        <p:nvGrpSpPr>
          <p:cNvPr id="41" name="Grupo 40">
            <a:extLst>
              <a:ext uri="{FF2B5EF4-FFF2-40B4-BE49-F238E27FC236}">
                <a16:creationId xmlns:a16="http://schemas.microsoft.com/office/drawing/2014/main" id="{96B3618A-6D28-0FC2-9BD6-9ABF7918E2D2}"/>
              </a:ext>
            </a:extLst>
          </p:cNvPr>
          <p:cNvGrpSpPr/>
          <p:nvPr/>
        </p:nvGrpSpPr>
        <p:grpSpPr>
          <a:xfrm>
            <a:off x="5623572" y="2986951"/>
            <a:ext cx="3295514" cy="2051466"/>
            <a:chOff x="5623572" y="2986951"/>
            <a:chExt cx="3295514" cy="2051466"/>
          </a:xfrm>
        </p:grpSpPr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84A1BEFF-DD34-D6BB-67D8-3F807B996CB1}"/>
                </a:ext>
              </a:extLst>
            </p:cNvPr>
            <p:cNvGrpSpPr/>
            <p:nvPr/>
          </p:nvGrpSpPr>
          <p:grpSpPr>
            <a:xfrm>
              <a:off x="5895652" y="3264647"/>
              <a:ext cx="1757330" cy="1748864"/>
              <a:chOff x="6385435" y="3273144"/>
              <a:chExt cx="1757330" cy="1748864"/>
            </a:xfrm>
          </p:grpSpPr>
          <p:pic>
            <p:nvPicPr>
              <p:cNvPr id="24" name="Imagen 23" descr="Gráfico&#10;&#10;El contenido generado por IA puede ser incorrecto.">
                <a:extLst>
                  <a:ext uri="{FF2B5EF4-FFF2-40B4-BE49-F238E27FC236}">
                    <a16:creationId xmlns:a16="http://schemas.microsoft.com/office/drawing/2014/main" id="{417A5AC6-248E-03C6-6503-235AC9EADD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16" t="10533" r="10792" b="11842"/>
              <a:stretch>
                <a:fillRect/>
              </a:stretch>
            </p:blipFill>
            <p:spPr>
              <a:xfrm>
                <a:off x="6385435" y="3273144"/>
                <a:ext cx="1757330" cy="1748864"/>
              </a:xfrm>
              <a:prstGeom prst="rect">
                <a:avLst/>
              </a:prstGeom>
            </p:spPr>
          </p:pic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DC83AA17-B6E1-73E4-8598-393D7D2C6ADD}"/>
                  </a:ext>
                </a:extLst>
              </p:cNvPr>
              <p:cNvSpPr txBox="1"/>
              <p:nvPr/>
            </p:nvSpPr>
            <p:spPr>
              <a:xfrm>
                <a:off x="7252354" y="3531968"/>
                <a:ext cx="7381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b="1" dirty="0">
                    <a:solidFill>
                      <a:schemeClr val="bg1"/>
                    </a:solidFill>
                  </a:rPr>
                  <a:t>8 (17.3%)</a:t>
                </a:r>
              </a:p>
            </p:txBody>
          </p:sp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17E68469-9DFE-C38F-D22D-CC5B78E7E9F3}"/>
                  </a:ext>
                </a:extLst>
              </p:cNvPr>
              <p:cNvSpPr txBox="1"/>
              <p:nvPr/>
            </p:nvSpPr>
            <p:spPr>
              <a:xfrm>
                <a:off x="6411459" y="3932132"/>
                <a:ext cx="7941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b="1" dirty="0">
                    <a:solidFill>
                      <a:schemeClr val="bg1"/>
                    </a:solidFill>
                  </a:rPr>
                  <a:t>21 </a:t>
                </a:r>
              </a:p>
              <a:p>
                <a:r>
                  <a:rPr lang="es-ES" sz="1100" b="1" dirty="0">
                    <a:solidFill>
                      <a:schemeClr val="bg1"/>
                    </a:solidFill>
                  </a:rPr>
                  <a:t>(45.7%)</a:t>
                </a:r>
              </a:p>
            </p:txBody>
          </p:sp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40D7681A-6BA5-5436-4332-C7B5F17C4C2D}"/>
                  </a:ext>
                </a:extLst>
              </p:cNvPr>
              <p:cNvSpPr txBox="1"/>
              <p:nvPr/>
            </p:nvSpPr>
            <p:spPr>
              <a:xfrm>
                <a:off x="7276635" y="4365269"/>
                <a:ext cx="7941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b="1" dirty="0">
                    <a:solidFill>
                      <a:schemeClr val="bg1"/>
                    </a:solidFill>
                  </a:rPr>
                  <a:t>17 </a:t>
                </a:r>
              </a:p>
              <a:p>
                <a:r>
                  <a:rPr lang="es-ES" sz="1100" b="1" dirty="0">
                    <a:solidFill>
                      <a:schemeClr val="bg1"/>
                    </a:solidFill>
                  </a:rPr>
                  <a:t>(37%)</a:t>
                </a:r>
              </a:p>
            </p:txBody>
          </p:sp>
        </p:grpSp>
        <p:sp>
          <p:nvSpPr>
            <p:cNvPr id="115" name="CuadroTexto 114">
              <a:extLst>
                <a:ext uri="{FF2B5EF4-FFF2-40B4-BE49-F238E27FC236}">
                  <a16:creationId xmlns:a16="http://schemas.microsoft.com/office/drawing/2014/main" id="{A6563EE9-4ED0-91C8-7510-8257B34934D6}"/>
                </a:ext>
              </a:extLst>
            </p:cNvPr>
            <p:cNvSpPr txBox="1"/>
            <p:nvPr/>
          </p:nvSpPr>
          <p:spPr>
            <a:xfrm>
              <a:off x="5655128" y="2986951"/>
              <a:ext cx="3203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Clasificación grupos tratamiento</a:t>
              </a:r>
            </a:p>
          </p:txBody>
        </p:sp>
        <p:sp>
          <p:nvSpPr>
            <p:cNvPr id="119" name="Rectángulo 118">
              <a:extLst>
                <a:ext uri="{FF2B5EF4-FFF2-40B4-BE49-F238E27FC236}">
                  <a16:creationId xmlns:a16="http://schemas.microsoft.com/office/drawing/2014/main" id="{D38B84E2-9BE7-3C13-3F95-7882B10A8D81}"/>
                </a:ext>
              </a:extLst>
            </p:cNvPr>
            <p:cNvSpPr/>
            <p:nvPr/>
          </p:nvSpPr>
          <p:spPr>
            <a:xfrm>
              <a:off x="5623572" y="2995786"/>
              <a:ext cx="3295514" cy="204263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32" name="Imagen 31" descr="Texto&#10;&#10;El contenido generado por IA puede ser incorrecto.">
              <a:extLst>
                <a:ext uri="{FF2B5EF4-FFF2-40B4-BE49-F238E27FC236}">
                  <a16:creationId xmlns:a16="http://schemas.microsoft.com/office/drawing/2014/main" id="{E32E5C3B-1E5C-5C90-1805-9A362212E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592483" y="4502217"/>
              <a:ext cx="912741" cy="495377"/>
            </a:xfrm>
            <a:prstGeom prst="rect">
              <a:avLst/>
            </a:prstGeom>
          </p:spPr>
        </p:pic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955A8CE3-7F33-F458-F02C-5F637E41318E}"/>
              </a:ext>
            </a:extLst>
          </p:cNvPr>
          <p:cNvGrpSpPr/>
          <p:nvPr/>
        </p:nvGrpSpPr>
        <p:grpSpPr>
          <a:xfrm>
            <a:off x="5619738" y="902028"/>
            <a:ext cx="3298218" cy="2042631"/>
            <a:chOff x="5619738" y="902028"/>
            <a:chExt cx="3298218" cy="2042631"/>
          </a:xfrm>
        </p:grpSpPr>
        <p:grpSp>
          <p:nvGrpSpPr>
            <p:cNvPr id="120" name="Grupo 119">
              <a:extLst>
                <a:ext uri="{FF2B5EF4-FFF2-40B4-BE49-F238E27FC236}">
                  <a16:creationId xmlns:a16="http://schemas.microsoft.com/office/drawing/2014/main" id="{3DD44DD9-1196-4002-9511-E68204F2369C}"/>
                </a:ext>
              </a:extLst>
            </p:cNvPr>
            <p:cNvGrpSpPr/>
            <p:nvPr/>
          </p:nvGrpSpPr>
          <p:grpSpPr>
            <a:xfrm>
              <a:off x="5619738" y="902028"/>
              <a:ext cx="3298218" cy="2042631"/>
              <a:chOff x="5557733" y="904310"/>
              <a:chExt cx="3298218" cy="2042631"/>
            </a:xfrm>
          </p:grpSpPr>
          <p:sp>
            <p:nvSpPr>
              <p:cNvPr id="106" name="CuadroTexto 105">
                <a:extLst>
                  <a:ext uri="{FF2B5EF4-FFF2-40B4-BE49-F238E27FC236}">
                    <a16:creationId xmlns:a16="http://schemas.microsoft.com/office/drawing/2014/main" id="{C544EA85-D7B1-2D0A-1344-5479B2B72CBF}"/>
                  </a:ext>
                </a:extLst>
              </p:cNvPr>
              <p:cNvSpPr txBox="1"/>
              <p:nvPr/>
            </p:nvSpPr>
            <p:spPr>
              <a:xfrm>
                <a:off x="5557733" y="927098"/>
                <a:ext cx="25805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AOS en DM1: </a:t>
                </a:r>
                <a:r>
                  <a:rPr lang="es-ES" sz="1600" dirty="0"/>
                  <a:t>63% del total</a:t>
                </a:r>
                <a:endParaRPr lang="es-ES" dirty="0"/>
              </a:p>
            </p:txBody>
          </p:sp>
          <p:sp>
            <p:nvSpPr>
              <p:cNvPr id="118" name="Rectángulo 117">
                <a:extLst>
                  <a:ext uri="{FF2B5EF4-FFF2-40B4-BE49-F238E27FC236}">
                    <a16:creationId xmlns:a16="http://schemas.microsoft.com/office/drawing/2014/main" id="{E30FACBF-25F6-5090-D3AC-1B614EEA2B91}"/>
                  </a:ext>
                </a:extLst>
              </p:cNvPr>
              <p:cNvSpPr/>
              <p:nvPr/>
            </p:nvSpPr>
            <p:spPr>
              <a:xfrm>
                <a:off x="5560437" y="904310"/>
                <a:ext cx="3295514" cy="2042631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38" name="Imagen 37" descr="Gráfico, Gráfico de barras&#10;&#10;El contenido generado por IA puede ser incorrecto.">
              <a:extLst>
                <a:ext uri="{FF2B5EF4-FFF2-40B4-BE49-F238E27FC236}">
                  <a16:creationId xmlns:a16="http://schemas.microsoft.com/office/drawing/2014/main" id="{D63A3F92-98AB-4D6E-0B0C-3C98C9FF0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3092" y="1380305"/>
              <a:ext cx="3225221" cy="1494615"/>
            </a:xfrm>
            <a:prstGeom prst="rect">
              <a:avLst/>
            </a:prstGeom>
          </p:spPr>
        </p:pic>
      </p:grpSp>
      <p:pic>
        <p:nvPicPr>
          <p:cNvPr id="2" name="Imagen 1" descr="Dibujo con letras&#10;&#10;El contenido generado por IA puede ser incorrecto.">
            <a:extLst>
              <a:ext uri="{FF2B5EF4-FFF2-40B4-BE49-F238E27FC236}">
                <a16:creationId xmlns:a16="http://schemas.microsoft.com/office/drawing/2014/main" id="{3A7A3B68-0853-B34B-9709-9F59C8EAE9A3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6046" y="54435"/>
            <a:ext cx="1009791" cy="1190791"/>
          </a:xfrm>
          <a:prstGeom prst="rect">
            <a:avLst/>
          </a:prstGeom>
        </p:spPr>
      </p:pic>
      <p:pic>
        <p:nvPicPr>
          <p:cNvPr id="3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237A1490-3629-526C-7F10-C2D593185DA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463235" y="4502217"/>
            <a:ext cx="680765" cy="609522"/>
          </a:xfrm>
          <a:prstGeom prst="rect">
            <a:avLst/>
          </a:prstGeom>
        </p:spPr>
      </p:pic>
      <p:pic>
        <p:nvPicPr>
          <p:cNvPr id="5" name="Imagen 4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1B21A34B-3E03-1467-3C3F-846F979A00DE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597870" y="3952269"/>
            <a:ext cx="352894" cy="40252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275E342-EEF1-C2F8-2058-7287FED7D8F7}"/>
              </a:ext>
            </a:extLst>
          </p:cNvPr>
          <p:cNvSpPr txBox="1"/>
          <p:nvPr/>
        </p:nvSpPr>
        <p:spPr>
          <a:xfrm>
            <a:off x="7812360" y="3356283"/>
            <a:ext cx="91913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OCD en 3 pacientes por intolerancia otras terapias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360D4-4A57-031C-C4A7-3A30EA8C3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631E1FD-41C9-D13A-FC27-178212C15200}"/>
              </a:ext>
            </a:extLst>
          </p:cNvPr>
          <p:cNvSpPr txBox="1"/>
          <p:nvPr/>
        </p:nvSpPr>
        <p:spPr>
          <a:xfrm>
            <a:off x="1079104" y="196424"/>
            <a:ext cx="80648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DESCRIPTIVO DE LOS PACIENTES CON DISTROFIA MUSCULAR TIPO I (DM1</a:t>
            </a: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20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ÁREA SANITARIA SUR SEVILLA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ECF3890A-4BB2-C6F8-8082-905F4C878722}"/>
              </a:ext>
            </a:extLst>
          </p:cNvPr>
          <p:cNvGrpSpPr/>
          <p:nvPr/>
        </p:nvGrpSpPr>
        <p:grpSpPr>
          <a:xfrm>
            <a:off x="221690" y="2963342"/>
            <a:ext cx="4076793" cy="1444982"/>
            <a:chOff x="219001" y="3004914"/>
            <a:chExt cx="4076793" cy="1444982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3F166CBB-A94D-F8E8-F29E-A83F6D5326B4}"/>
                </a:ext>
              </a:extLst>
            </p:cNvPr>
            <p:cNvGrpSpPr/>
            <p:nvPr/>
          </p:nvGrpSpPr>
          <p:grpSpPr>
            <a:xfrm>
              <a:off x="296265" y="3155445"/>
              <a:ext cx="3916542" cy="1294451"/>
              <a:chOff x="2854886" y="2283718"/>
              <a:chExt cx="3916542" cy="1294451"/>
            </a:xfrm>
          </p:grpSpPr>
          <p:pic>
            <p:nvPicPr>
              <p:cNvPr id="5" name="Imagen 4" descr="Gráfico&#10;&#10;El contenido generado por IA puede ser incorrecto.">
                <a:extLst>
                  <a:ext uri="{FF2B5EF4-FFF2-40B4-BE49-F238E27FC236}">
                    <a16:creationId xmlns:a16="http://schemas.microsoft.com/office/drawing/2014/main" id="{ED4653C3-CAC3-A42B-7AEC-DE54887F7D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4886" y="2283718"/>
                <a:ext cx="3916542" cy="1294451"/>
              </a:xfrm>
              <a:prstGeom prst="rect">
                <a:avLst/>
              </a:prstGeom>
            </p:spPr>
          </p:pic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B4E31A28-A10B-DFC6-76C4-D514336B6CA1}"/>
                  </a:ext>
                </a:extLst>
              </p:cNvPr>
              <p:cNvSpPr txBox="1"/>
              <p:nvPr/>
            </p:nvSpPr>
            <p:spPr>
              <a:xfrm>
                <a:off x="3548783" y="2643758"/>
                <a:ext cx="5812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dirty="0">
                    <a:solidFill>
                      <a:schemeClr val="bg1"/>
                    </a:solidFill>
                  </a:rPr>
                  <a:t>pCO2 23.8%</a:t>
                </a:r>
              </a:p>
            </p:txBody>
          </p:sp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56386F75-1E8C-B597-E83F-302DF6D7F833}"/>
                  </a:ext>
                </a:extLst>
              </p:cNvPr>
              <p:cNvSpPr txBox="1"/>
              <p:nvPr/>
            </p:nvSpPr>
            <p:spPr>
              <a:xfrm>
                <a:off x="3030527" y="2653944"/>
                <a:ext cx="58125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dirty="0">
                    <a:solidFill>
                      <a:schemeClr val="bg1"/>
                    </a:solidFill>
                  </a:rPr>
                  <a:t>FVC + pCO2 </a:t>
                </a:r>
              </a:p>
              <a:p>
                <a:r>
                  <a:rPr lang="es-ES" sz="1000" dirty="0">
                    <a:solidFill>
                      <a:schemeClr val="bg1"/>
                    </a:solidFill>
                  </a:rPr>
                  <a:t>66.6 %</a:t>
                </a: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713BF3FD-CB20-EB23-9296-77AA54A4F0BF}"/>
                  </a:ext>
                </a:extLst>
              </p:cNvPr>
              <p:cNvSpPr txBox="1"/>
              <p:nvPr/>
            </p:nvSpPr>
            <p:spPr>
              <a:xfrm>
                <a:off x="4323166" y="2565974"/>
                <a:ext cx="67069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dirty="0">
                    <a:solidFill>
                      <a:schemeClr val="bg1"/>
                    </a:solidFill>
                  </a:rPr>
                  <a:t>CPAP Previa </a:t>
                </a:r>
              </a:p>
              <a:p>
                <a:r>
                  <a:rPr lang="es-ES" sz="1000" dirty="0">
                    <a:solidFill>
                      <a:schemeClr val="bg1"/>
                    </a:solidFill>
                  </a:rPr>
                  <a:t>38.1</a:t>
                </a:r>
                <a:r>
                  <a:rPr lang="es-ES" sz="1000" b="1" dirty="0">
                    <a:solidFill>
                      <a:schemeClr val="bg1"/>
                    </a:solidFill>
                  </a:rPr>
                  <a:t>%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6C04E823-A7EB-8168-C108-0E74875431E7}"/>
                  </a:ext>
                </a:extLst>
              </p:cNvPr>
              <p:cNvSpPr txBox="1"/>
              <p:nvPr/>
            </p:nvSpPr>
            <p:spPr>
              <a:xfrm>
                <a:off x="4770273" y="2557912"/>
                <a:ext cx="67069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dirty="0">
                    <a:solidFill>
                      <a:schemeClr val="bg1"/>
                    </a:solidFill>
                  </a:rPr>
                  <a:t>Sin terapia previa </a:t>
                </a:r>
              </a:p>
              <a:p>
                <a:r>
                  <a:rPr lang="es-ES" sz="1000" dirty="0">
                    <a:solidFill>
                      <a:schemeClr val="bg1"/>
                    </a:solidFill>
                  </a:rPr>
                  <a:t>61.9%</a:t>
                </a:r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7DFED406-AF4A-3251-21B8-B0CF7963D319}"/>
                  </a:ext>
                </a:extLst>
              </p:cNvPr>
              <p:cNvSpPr txBox="1"/>
              <p:nvPr/>
            </p:nvSpPr>
            <p:spPr>
              <a:xfrm>
                <a:off x="5746319" y="2944387"/>
                <a:ext cx="9416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dirty="0">
                    <a:solidFill>
                      <a:schemeClr val="bg1"/>
                    </a:solidFill>
                  </a:rPr>
                  <a:t>Ambulatorio 76.2 %</a:t>
                </a:r>
              </a:p>
            </p:txBody>
          </p:sp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30D74D25-EBBD-18FF-30AE-E22D33DF7B97}"/>
                  </a:ext>
                </a:extLst>
              </p:cNvPr>
              <p:cNvSpPr txBox="1"/>
              <p:nvPr/>
            </p:nvSpPr>
            <p:spPr>
              <a:xfrm>
                <a:off x="5643821" y="2548746"/>
                <a:ext cx="6706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dirty="0">
                    <a:solidFill>
                      <a:schemeClr val="bg1"/>
                    </a:solidFill>
                  </a:rPr>
                  <a:t>Ingreso</a:t>
                </a:r>
              </a:p>
              <a:p>
                <a:r>
                  <a:rPr lang="es-ES" sz="1000" dirty="0">
                    <a:solidFill>
                      <a:schemeClr val="bg1"/>
                    </a:solidFill>
                  </a:rPr>
                  <a:t>23.8%</a:t>
                </a:r>
              </a:p>
            </p:txBody>
          </p:sp>
        </p:grpSp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77F74856-BDE2-1085-F683-BD29592FEEB1}"/>
                </a:ext>
              </a:extLst>
            </p:cNvPr>
            <p:cNvGrpSpPr/>
            <p:nvPr/>
          </p:nvGrpSpPr>
          <p:grpSpPr>
            <a:xfrm>
              <a:off x="219001" y="3004914"/>
              <a:ext cx="4076793" cy="1294277"/>
              <a:chOff x="4710427" y="1069824"/>
              <a:chExt cx="4208321" cy="1608672"/>
            </a:xfrm>
          </p:grpSpPr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C47D5799-5E34-6EC5-45A7-2784E588BDEE}"/>
                  </a:ext>
                </a:extLst>
              </p:cNvPr>
              <p:cNvSpPr txBox="1"/>
              <p:nvPr/>
            </p:nvSpPr>
            <p:spPr>
              <a:xfrm>
                <a:off x="5066757" y="1069824"/>
                <a:ext cx="3663485" cy="469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Indicaciones y forma de inicio VMNI</a:t>
                </a:r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7629D483-6EA9-66A0-A9F2-698F2D9A9EF9}"/>
                  </a:ext>
                </a:extLst>
              </p:cNvPr>
              <p:cNvSpPr/>
              <p:nvPr/>
            </p:nvSpPr>
            <p:spPr>
              <a:xfrm>
                <a:off x="4710427" y="1079675"/>
                <a:ext cx="4208321" cy="1598821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EB23A9E4-DF7A-8055-CCD4-7E01BB354BA4}"/>
              </a:ext>
            </a:extLst>
          </p:cNvPr>
          <p:cNvGrpSpPr/>
          <p:nvPr/>
        </p:nvGrpSpPr>
        <p:grpSpPr>
          <a:xfrm>
            <a:off x="4424999" y="1065158"/>
            <a:ext cx="4070542" cy="1876814"/>
            <a:chOff x="4575850" y="1046827"/>
            <a:chExt cx="4070542" cy="1876814"/>
          </a:xfrm>
        </p:grpSpPr>
        <p:pic>
          <p:nvPicPr>
            <p:cNvPr id="39" name="Imagen 38" descr="Gráfico, Gráfico de barras&#10;&#10;El contenido generado por IA puede ser incorrecto.">
              <a:extLst>
                <a:ext uri="{FF2B5EF4-FFF2-40B4-BE49-F238E27FC236}">
                  <a16:creationId xmlns:a16="http://schemas.microsoft.com/office/drawing/2014/main" id="{3A9D8096-4233-A1C5-0D3F-999E2C346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114" y="1385565"/>
              <a:ext cx="3366011" cy="1538076"/>
            </a:xfrm>
            <a:prstGeom prst="rect">
              <a:avLst/>
            </a:prstGeom>
          </p:spPr>
        </p:pic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804263CF-283B-B968-6A24-ADF10657DF11}"/>
                </a:ext>
              </a:extLst>
            </p:cNvPr>
            <p:cNvGrpSpPr/>
            <p:nvPr/>
          </p:nvGrpSpPr>
          <p:grpSpPr>
            <a:xfrm>
              <a:off x="4575850" y="1046827"/>
              <a:ext cx="4070542" cy="1876814"/>
              <a:chOff x="232951" y="3133835"/>
              <a:chExt cx="4070542" cy="1647938"/>
            </a:xfrm>
          </p:grpSpPr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5DF36160-A11C-232D-6169-81548D6836E6}"/>
                  </a:ext>
                </a:extLst>
              </p:cNvPr>
              <p:cNvSpPr txBox="1"/>
              <p:nvPr/>
            </p:nvSpPr>
            <p:spPr>
              <a:xfrm>
                <a:off x="396490" y="3133835"/>
                <a:ext cx="3723845" cy="324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Seguimiento activo   Adherencia &gt;4h</a:t>
                </a:r>
              </a:p>
            </p:txBody>
          </p:sp>
          <p:sp>
            <p:nvSpPr>
              <p:cNvPr id="28" name="Rectángulo 27">
                <a:extLst>
                  <a:ext uri="{FF2B5EF4-FFF2-40B4-BE49-F238E27FC236}">
                    <a16:creationId xmlns:a16="http://schemas.microsoft.com/office/drawing/2014/main" id="{F7D5848C-2A75-0A3E-A935-3179DE3D1CEA}"/>
                  </a:ext>
                </a:extLst>
              </p:cNvPr>
              <p:cNvSpPr/>
              <p:nvPr/>
            </p:nvSpPr>
            <p:spPr>
              <a:xfrm>
                <a:off x="232951" y="3154765"/>
                <a:ext cx="4070542" cy="1627008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B81CA0A8-135E-36CF-5034-B76A2CA0C396}"/>
              </a:ext>
            </a:extLst>
          </p:cNvPr>
          <p:cNvGrpSpPr/>
          <p:nvPr/>
        </p:nvGrpSpPr>
        <p:grpSpPr>
          <a:xfrm>
            <a:off x="-176308" y="4291043"/>
            <a:ext cx="8732802" cy="779371"/>
            <a:chOff x="-176308" y="4291043"/>
            <a:chExt cx="8732802" cy="779371"/>
          </a:xfrm>
        </p:grpSpPr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78958024-186F-AB3F-C684-1598982735C8}"/>
                </a:ext>
              </a:extLst>
            </p:cNvPr>
            <p:cNvSpPr txBox="1"/>
            <p:nvPr/>
          </p:nvSpPr>
          <p:spPr>
            <a:xfrm>
              <a:off x="4295794" y="4608749"/>
              <a:ext cx="4260700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VMNI asociada a mejoría de hipercapnia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Abordaje multidisciplinar conductual para mejorar adherencia 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115788BF-5B0A-1668-ACC0-D4F2351B8D8F}"/>
                </a:ext>
              </a:extLst>
            </p:cNvPr>
            <p:cNvSpPr txBox="1"/>
            <p:nvPr/>
          </p:nvSpPr>
          <p:spPr>
            <a:xfrm>
              <a:off x="221690" y="4608749"/>
              <a:ext cx="4074104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Importancia de estudio de AOS en DM1 por alta prevalencia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ES" sz="1200" dirty="0"/>
                <a:t>Mayor deterioro basal en pacientes con VMNI</a:t>
              </a:r>
            </a:p>
          </p:txBody>
        </p:sp>
        <p:graphicFrame>
          <p:nvGraphicFramePr>
            <p:cNvPr id="31" name="Diagrama 30">
              <a:extLst>
                <a:ext uri="{FF2B5EF4-FFF2-40B4-BE49-F238E27FC236}">
                  <a16:creationId xmlns:a16="http://schemas.microsoft.com/office/drawing/2014/main" id="{2FA52899-8E8A-CE92-5419-DAEE66B823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49312534"/>
                </p:ext>
              </p:extLst>
            </p:nvPr>
          </p:nvGraphicFramePr>
          <p:xfrm>
            <a:off x="-176308" y="4291043"/>
            <a:ext cx="8639544" cy="37616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993CD8B1-D064-A1FE-8F4C-8AB621FA6737}"/>
              </a:ext>
            </a:extLst>
          </p:cNvPr>
          <p:cNvGrpSpPr/>
          <p:nvPr/>
        </p:nvGrpSpPr>
        <p:grpSpPr>
          <a:xfrm>
            <a:off x="225251" y="1070665"/>
            <a:ext cx="4070543" cy="1861126"/>
            <a:chOff x="225251" y="1070665"/>
            <a:chExt cx="4070543" cy="1861126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0305F646-3ECB-9485-EBBE-0A82B051CFA2}"/>
                </a:ext>
              </a:extLst>
            </p:cNvPr>
            <p:cNvGrpSpPr/>
            <p:nvPr/>
          </p:nvGrpSpPr>
          <p:grpSpPr>
            <a:xfrm>
              <a:off x="225251" y="1070665"/>
              <a:ext cx="4070543" cy="1861126"/>
              <a:chOff x="271635" y="1026083"/>
              <a:chExt cx="4070543" cy="1861126"/>
            </a:xfrm>
          </p:grpSpPr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8D5BF56E-A2E4-6EB3-C294-9D84458D2918}"/>
                  </a:ext>
                </a:extLst>
              </p:cNvPr>
              <p:cNvSpPr txBox="1"/>
              <p:nvPr/>
            </p:nvSpPr>
            <p:spPr>
              <a:xfrm>
                <a:off x="1215038" y="1026083"/>
                <a:ext cx="2743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Mediana FVC y pCO2 inicial</a:t>
                </a:r>
              </a:p>
            </p:txBody>
          </p:sp>
          <p:sp>
            <p:nvSpPr>
              <p:cNvPr id="23" name="Rectángulo 22">
                <a:extLst>
                  <a:ext uri="{FF2B5EF4-FFF2-40B4-BE49-F238E27FC236}">
                    <a16:creationId xmlns:a16="http://schemas.microsoft.com/office/drawing/2014/main" id="{AF458D06-BDA8-27EE-D29B-BB1AD7DEDC27}"/>
                  </a:ext>
                </a:extLst>
              </p:cNvPr>
              <p:cNvSpPr/>
              <p:nvPr/>
            </p:nvSpPr>
            <p:spPr>
              <a:xfrm>
                <a:off x="271635" y="1030757"/>
                <a:ext cx="4070543" cy="1856452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pic>
          <p:nvPicPr>
            <p:cNvPr id="34" name="Imagen 33" descr="Gráfico, Gráfico de barras&#10;&#10;El contenido generado por IA puede ser incorrecto.">
              <a:extLst>
                <a:ext uri="{FF2B5EF4-FFF2-40B4-BE49-F238E27FC236}">
                  <a16:creationId xmlns:a16="http://schemas.microsoft.com/office/drawing/2014/main" id="{8EC5E44F-AB11-458C-8F32-88D21B48C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608" y="1448995"/>
              <a:ext cx="3513857" cy="1448137"/>
            </a:xfrm>
            <a:prstGeom prst="rect">
              <a:avLst/>
            </a:prstGeom>
          </p:spPr>
        </p:pic>
      </p:grpSp>
      <p:pic>
        <p:nvPicPr>
          <p:cNvPr id="32" name="Imagen 31" descr="Icono&#10;&#10;El contenido generado por IA puede ser incorrecto.">
            <a:extLst>
              <a:ext uri="{FF2B5EF4-FFF2-40B4-BE49-F238E27FC236}">
                <a16:creationId xmlns:a16="http://schemas.microsoft.com/office/drawing/2014/main" id="{301E58BC-FAC6-DA99-AF60-2B76B90D91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3235" y="4502217"/>
            <a:ext cx="680765" cy="609522"/>
          </a:xfrm>
          <a:prstGeom prst="rect">
            <a:avLst/>
          </a:prstGeom>
        </p:spPr>
      </p:pic>
      <p:pic>
        <p:nvPicPr>
          <p:cNvPr id="26" name="Imagen 25" descr="Dibujo con letras&#10;&#10;El contenido generado por IA puede ser incorrecto.">
            <a:extLst>
              <a:ext uri="{FF2B5EF4-FFF2-40B4-BE49-F238E27FC236}">
                <a16:creationId xmlns:a16="http://schemas.microsoft.com/office/drawing/2014/main" id="{6985F2B6-52CD-DD1C-6A95-B16181DD9C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46" y="54435"/>
            <a:ext cx="1009791" cy="1190791"/>
          </a:xfrm>
          <a:prstGeom prst="rect">
            <a:avLst/>
          </a:prstGeom>
        </p:spPr>
      </p:pic>
      <p:grpSp>
        <p:nvGrpSpPr>
          <p:cNvPr id="54" name="Grupo 53">
            <a:extLst>
              <a:ext uri="{FF2B5EF4-FFF2-40B4-BE49-F238E27FC236}">
                <a16:creationId xmlns:a16="http://schemas.microsoft.com/office/drawing/2014/main" id="{3169B54F-54A7-8B61-027E-923FD1D3E32E}"/>
              </a:ext>
            </a:extLst>
          </p:cNvPr>
          <p:cNvGrpSpPr/>
          <p:nvPr/>
        </p:nvGrpSpPr>
        <p:grpSpPr>
          <a:xfrm>
            <a:off x="4425109" y="2970305"/>
            <a:ext cx="4076792" cy="1292404"/>
            <a:chOff x="4578269" y="3000325"/>
            <a:chExt cx="4068124" cy="1264924"/>
          </a:xfrm>
        </p:grpSpPr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BEE687C1-7112-3C5F-711C-A691F88FA22C}"/>
                </a:ext>
              </a:extLst>
            </p:cNvPr>
            <p:cNvGrpSpPr/>
            <p:nvPr/>
          </p:nvGrpSpPr>
          <p:grpSpPr>
            <a:xfrm>
              <a:off x="4578269" y="3000325"/>
              <a:ext cx="4068124" cy="1264924"/>
              <a:chOff x="4710426" y="2789915"/>
              <a:chExt cx="4208321" cy="1264924"/>
            </a:xfrm>
          </p:grpSpPr>
          <p:pic>
            <p:nvPicPr>
              <p:cNvPr id="43" name="Imagen 42" descr="Texto&#10;&#10;El contenido generado por IA puede ser incorrecto.">
                <a:extLst>
                  <a:ext uri="{FF2B5EF4-FFF2-40B4-BE49-F238E27FC236}">
                    <a16:creationId xmlns:a16="http://schemas.microsoft.com/office/drawing/2014/main" id="{1B210CD3-D8D9-7213-DAB5-029411915F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8202"/>
              <a:stretch>
                <a:fillRect/>
              </a:stretch>
            </p:blipFill>
            <p:spPr>
              <a:xfrm>
                <a:off x="4740779" y="3034499"/>
                <a:ext cx="4145109" cy="1006447"/>
              </a:xfrm>
              <a:prstGeom prst="rect">
                <a:avLst/>
              </a:prstGeom>
            </p:spPr>
          </p:pic>
          <p:sp>
            <p:nvSpPr>
              <p:cNvPr id="36" name="Rectángulo 35">
                <a:extLst>
                  <a:ext uri="{FF2B5EF4-FFF2-40B4-BE49-F238E27FC236}">
                    <a16:creationId xmlns:a16="http://schemas.microsoft.com/office/drawing/2014/main" id="{0ACEF893-3D67-6C86-D96E-A65AA4F883D6}"/>
                  </a:ext>
                </a:extLst>
              </p:cNvPr>
              <p:cNvSpPr/>
              <p:nvPr/>
            </p:nvSpPr>
            <p:spPr>
              <a:xfrm>
                <a:off x="4710426" y="2789915"/>
                <a:ext cx="4208321" cy="126492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A66E695A-A03B-E0B9-3045-9306F4D2CCB7}"/>
                  </a:ext>
                </a:extLst>
              </p:cNvPr>
              <p:cNvSpPr txBox="1"/>
              <p:nvPr/>
            </p:nvSpPr>
            <p:spPr>
              <a:xfrm>
                <a:off x="5126003" y="2791515"/>
                <a:ext cx="35487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Evolución pCO2 en DM1 con VMNI</a:t>
                </a:r>
              </a:p>
            </p:txBody>
          </p:sp>
        </p:grpSp>
        <p:cxnSp>
          <p:nvCxnSpPr>
            <p:cNvPr id="53" name="Conector recto 52">
              <a:extLst>
                <a:ext uri="{FF2B5EF4-FFF2-40B4-BE49-F238E27FC236}">
                  <a16:creationId xmlns:a16="http://schemas.microsoft.com/office/drawing/2014/main" id="{CB483CAA-32C1-A292-936C-586D30C65AEB}"/>
                </a:ext>
              </a:extLst>
            </p:cNvPr>
            <p:cNvCxnSpPr/>
            <p:nvPr/>
          </p:nvCxnSpPr>
          <p:spPr>
            <a:xfrm>
              <a:off x="5652120" y="3848952"/>
              <a:ext cx="18722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92112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289</Words>
  <Application>Microsoft Office PowerPoint</Application>
  <PresentationFormat>Presentación en pantalla (16:9)</PresentationFormat>
  <Paragraphs>52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Alicia Soler Oliva</cp:lastModifiedBy>
  <cp:revision>16</cp:revision>
  <dcterms:created xsi:type="dcterms:W3CDTF">2025-10-16T09:08:13Z</dcterms:created>
  <dcterms:modified xsi:type="dcterms:W3CDTF">2026-02-27T19:48:52Z</dcterms:modified>
</cp:coreProperties>
</file>