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73"/>
    <p:restoredTop sz="94681"/>
  </p:normalViewPr>
  <p:slideViewPr>
    <p:cSldViewPr>
      <p:cViewPr varScale="1">
        <p:scale>
          <a:sx n="146" d="100"/>
          <a:sy n="146" d="100"/>
        </p:scale>
        <p:origin x="168" y="3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9CF444-EBFE-3C41-A91B-1D607C8E2682}" type="datetimeFigureOut">
              <a:rPr lang="es-ES" smtClean="0"/>
              <a:t>2/3/26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CC4C6-BACE-5640-B5FA-9081C84EEF4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027374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9CC4C6-BACE-5640-B5FA-9081C84EEF45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486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9AD4850-79DC-6EEB-58A5-2CA339110D36}"/>
              </a:ext>
            </a:extLst>
          </p:cNvPr>
          <p:cNvSpPr txBox="1"/>
          <p:nvPr/>
        </p:nvSpPr>
        <p:spPr>
          <a:xfrm>
            <a:off x="1475656" y="254692"/>
            <a:ext cx="6984776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/>
              <a:t>ROL DE LA VENTILACIÓN MECÁNICA NO INVASIVA DURANTE LA BRONCOSCOPIA FLEXIBLE EN PACIENTES INMUNODEPRIMIDOS: EFICACIA Y SEGURIDAD </a:t>
            </a:r>
          </a:p>
          <a:p>
            <a:pPr algn="ctr"/>
            <a:r>
              <a:rPr lang="es-ES" sz="1200" dirty="0"/>
              <a:t>M. García García, M. Figuerola Esteban, E. Salcedo Lobera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DB0C7F-396A-16EB-6D55-352316759EE5}"/>
              </a:ext>
            </a:extLst>
          </p:cNvPr>
          <p:cNvSpPr txBox="1"/>
          <p:nvPr/>
        </p:nvSpPr>
        <p:spPr>
          <a:xfrm>
            <a:off x="179512" y="1528212"/>
            <a:ext cx="4320480" cy="21236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lavado broncoalveolar (LBA) es una herramienta diagnóstica esencial para la identificación de infecciones broncopulmonares en pacientes inmunodeprimidos, población especialmente vulnerable a infecciones oportunistas. En ocasiones, el compromiso respiratorio secundario a la infección puede dificultar el procedimiento, por lo que, la ventilación mecánica no invasiva podría facilitar el procedimiento y mejorar su seguridad. El objetivo de este estudio es evaluar la seguridad y la eficacia del apoyo de la VMNI durante la realización del LBA en este grupo de alto riesgo.</a:t>
            </a:r>
            <a:endParaRPr lang="es-ES" alt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7F2DF78-76A2-49F3-368D-1FFFEB2DDB94}"/>
              </a:ext>
            </a:extLst>
          </p:cNvPr>
          <p:cNvSpPr txBox="1"/>
          <p:nvPr/>
        </p:nvSpPr>
        <p:spPr>
          <a:xfrm>
            <a:off x="156763" y="1208933"/>
            <a:ext cx="14494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INTRODUCCIÓN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456FB67-DB0A-6BC7-CDAE-FA2B1D0069B7}"/>
              </a:ext>
            </a:extLst>
          </p:cNvPr>
          <p:cNvSpPr txBox="1"/>
          <p:nvPr/>
        </p:nvSpPr>
        <p:spPr>
          <a:xfrm>
            <a:off x="4968044" y="1546795"/>
            <a:ext cx="3788201" cy="138499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2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Estudio descriptivo retrospectivo  con  57 pacientes inmunodeprimidos a los que se le realizó un LBA por sospecha de infección oportunista durante 2021-2024 con necesidad de apoyo ventilatorio por la situación respiratoria. Se recogieron comorbilidades,  datos demográficos, gasométricos, resultados microbiológicos y complicaciones.</a:t>
            </a:r>
            <a:endParaRPr lang="es-ES" altLang="es-ES" sz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4456F9EB-CCCC-F0C7-77AD-A1B2BF4DB480}"/>
              </a:ext>
            </a:extLst>
          </p:cNvPr>
          <p:cNvSpPr txBox="1"/>
          <p:nvPr/>
        </p:nvSpPr>
        <p:spPr>
          <a:xfrm>
            <a:off x="4932040" y="1202983"/>
            <a:ext cx="865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MÉTODO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23716EB-4E1E-D282-D5CB-8683A4E5A196}"/>
              </a:ext>
            </a:extLst>
          </p:cNvPr>
          <p:cNvSpPr txBox="1"/>
          <p:nvPr/>
        </p:nvSpPr>
        <p:spPr>
          <a:xfrm>
            <a:off x="153815" y="3736191"/>
            <a:ext cx="148337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es-ES" sz="1200" dirty="0"/>
          </a:p>
        </p:txBody>
      </p:sp>
      <p:pic>
        <p:nvPicPr>
          <p:cNvPr id="1027" name="Picture 3" descr="103.000+ Monigote Ilustraciones de Stock, gráficos vectoriales libres de  derechos y clip art - iStock | Muñeco, Icono persona, Hombre">
            <a:extLst>
              <a:ext uri="{FF2B5EF4-FFF2-40B4-BE49-F238E27FC236}">
                <a16:creationId xmlns:a16="http://schemas.microsoft.com/office/drawing/2014/main" id="{391327FD-8451-4827-AAD3-1B383F8BC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316" y="3961872"/>
            <a:ext cx="926936" cy="926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2B920F89-3A8F-959E-26B3-1F884220436E}"/>
              </a:ext>
            </a:extLst>
          </p:cNvPr>
          <p:cNvSpPr txBox="1"/>
          <p:nvPr/>
        </p:nvSpPr>
        <p:spPr>
          <a:xfrm>
            <a:off x="2051720" y="4188450"/>
            <a:ext cx="1840119" cy="461665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50% HOMBRES</a:t>
            </a:r>
          </a:p>
          <a:p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EDAD: 59,7 ± 15,3 años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7BF2143-4003-CDCC-9DCC-A1540DF9A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5238" y="3219822"/>
            <a:ext cx="1919711" cy="1790110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D847ADA-927C-63DC-DA11-36C16BC209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1995"/>
          <a:stretch>
            <a:fillRect/>
          </a:stretch>
        </p:blipFill>
        <p:spPr>
          <a:xfrm>
            <a:off x="6732240" y="3477952"/>
            <a:ext cx="1872208" cy="12738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846433D-F5B4-AD25-75BF-0DA8F0BEFDCA}"/>
              </a:ext>
            </a:extLst>
          </p:cNvPr>
          <p:cNvSpPr txBox="1"/>
          <p:nvPr/>
        </p:nvSpPr>
        <p:spPr>
          <a:xfrm>
            <a:off x="1194520" y="246813"/>
            <a:ext cx="122501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RESULTADOS</a:t>
            </a:r>
            <a:endParaRPr lang="es-E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F8BB24-B063-E14C-293F-F9B6527AD9DD}"/>
              </a:ext>
            </a:extLst>
          </p:cNvPr>
          <p:cNvSpPr txBox="1"/>
          <p:nvPr/>
        </p:nvSpPr>
        <p:spPr>
          <a:xfrm>
            <a:off x="3856899" y="4238967"/>
            <a:ext cx="1276311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05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CONCLUSIONES</a:t>
            </a:r>
            <a:endParaRPr lang="es-ES" sz="14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1064E16-8657-7673-C226-434A3431E98B}"/>
              </a:ext>
            </a:extLst>
          </p:cNvPr>
          <p:cNvSpPr txBox="1"/>
          <p:nvPr/>
        </p:nvSpPr>
        <p:spPr>
          <a:xfrm>
            <a:off x="406836" y="4583641"/>
            <a:ext cx="8053596" cy="43088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El apoyo ventilatorio para los procedimientos broncoscópicos de alto riesgo es una estrategia segura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s-ES" sz="11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- El LBA realizado con VMNI mostró una rentabilidad diagnóstica elevada y un impacto clínico relevante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22CC416-AEDB-E738-3021-1CD6DAEE56A0}"/>
              </a:ext>
            </a:extLst>
          </p:cNvPr>
          <p:cNvSpPr txBox="1"/>
          <p:nvPr/>
        </p:nvSpPr>
        <p:spPr>
          <a:xfrm>
            <a:off x="1223956" y="533528"/>
            <a:ext cx="7596516" cy="430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Radiológicamente el 35,8% presentaban infiltrados difusos bilaterales en el TAC, un 24,5% de vidrio deslustrado y el resto era una miscelánea de patrones. Un 40,7 % de los pacientes fallecieron durante el ingreso.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D25CC73-1F55-AB6F-8A41-0D65ED833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068" y="2759363"/>
            <a:ext cx="2092216" cy="1684595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8EC72551-9ACF-88B9-322B-F35B657952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5391" y="2731335"/>
            <a:ext cx="1674607" cy="1787502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070D722-0F75-9536-3104-554A977F42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836" y="2756793"/>
            <a:ext cx="3589099" cy="1380826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F890DD77-AFD4-9E59-F8DE-AB1416F9868A}"/>
              </a:ext>
            </a:extLst>
          </p:cNvPr>
          <p:cNvSpPr txBox="1"/>
          <p:nvPr/>
        </p:nvSpPr>
        <p:spPr>
          <a:xfrm>
            <a:off x="6068074" y="2499742"/>
            <a:ext cx="26497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AISLAMIENTOS MICROBIOLÓGICOS</a:t>
            </a:r>
          </a:p>
        </p:txBody>
      </p:sp>
      <p:pic>
        <p:nvPicPr>
          <p:cNvPr id="1028" name="Picture 4" descr="Ventilador Respironics V60 Plus">
            <a:extLst>
              <a:ext uri="{FF2B5EF4-FFF2-40B4-BE49-F238E27FC236}">
                <a16:creationId xmlns:a16="http://schemas.microsoft.com/office/drawing/2014/main" id="{F8D2E939-E0BD-2907-0A3E-7CD1686CAF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48" b="10430"/>
          <a:stretch>
            <a:fillRect/>
          </a:stretch>
        </p:blipFill>
        <p:spPr bwMode="auto">
          <a:xfrm>
            <a:off x="406836" y="1246266"/>
            <a:ext cx="1380826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22F4C84-502A-B2CB-A41B-6505FB1BB4CF}"/>
              </a:ext>
            </a:extLst>
          </p:cNvPr>
          <p:cNvSpPr txBox="1"/>
          <p:nvPr/>
        </p:nvSpPr>
        <p:spPr>
          <a:xfrm>
            <a:off x="2051720" y="1461811"/>
            <a:ext cx="1872208" cy="600164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IPAP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16,3 ± 3,2 cmH2O</a:t>
            </a:r>
          </a:p>
          <a:p>
            <a:r>
              <a:rPr lang="es-E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EPAP: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7,84 ± 1,44 cmH2O </a:t>
            </a:r>
          </a:p>
          <a:p>
            <a:r>
              <a:rPr lang="es-E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FiO2%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64  ± 18 %</a:t>
            </a:r>
            <a:endParaRPr lang="es-ES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30" name="Picture 6" descr="Procedimiento de Broncoscopia Flexible Pediátrica">
            <a:extLst>
              <a:ext uri="{FF2B5EF4-FFF2-40B4-BE49-F238E27FC236}">
                <a16:creationId xmlns:a16="http://schemas.microsoft.com/office/drawing/2014/main" id="{E7562CF9-7E84-9968-7FB7-577AA3C8DE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335" y="1199201"/>
            <a:ext cx="1399976" cy="1228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900E731E-B491-70A7-B9D6-2D988FF9E3F7}"/>
              </a:ext>
            </a:extLst>
          </p:cNvPr>
          <p:cNvSpPr txBox="1"/>
          <p:nvPr/>
        </p:nvSpPr>
        <p:spPr>
          <a:xfrm>
            <a:off x="6487261" y="1297334"/>
            <a:ext cx="2333211" cy="938719"/>
          </a:xfrm>
          <a:prstGeom prst="rect">
            <a:avLst/>
          </a:prstGeom>
          <a:noFill/>
          <a:ln w="38100">
            <a:solidFill>
              <a:schemeClr val="accent5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Suero instilado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129 ± 17 ml </a:t>
            </a:r>
          </a:p>
          <a:p>
            <a:r>
              <a:rPr lang="es-ES" sz="11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Suero recogido: </a:t>
            </a:r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45,4 ± 12,1 ml</a:t>
            </a:r>
          </a:p>
          <a:p>
            <a:endParaRPr lang="es-ES" sz="11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 complicaciones inmediatas en 84,8% de los pacientes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296</Words>
  <Application>Microsoft Macintosh PowerPoint</Application>
  <PresentationFormat>Presentación en pantalla (16:9)</PresentationFormat>
  <Paragraphs>23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Tahoma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Mario García García</cp:lastModifiedBy>
  <cp:revision>7</cp:revision>
  <dcterms:created xsi:type="dcterms:W3CDTF">2025-10-16T09:08:13Z</dcterms:created>
  <dcterms:modified xsi:type="dcterms:W3CDTF">2026-03-02T11:30:28Z</dcterms:modified>
</cp:coreProperties>
</file>