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505E3EF-67EA-436B-97B2-0124C06EBD24}" styleName="Estilo medio 4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71"/>
  </p:normalViewPr>
  <p:slideViewPr>
    <p:cSldViewPr>
      <p:cViewPr>
        <p:scale>
          <a:sx n="70" d="100"/>
          <a:sy n="70" d="100"/>
        </p:scale>
        <p:origin x="713" y="-22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21/02/2026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21/02/2026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21/02/2026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21/02/2026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21/02/2026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21/02/2026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21/02/2026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21/02/2026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21/02/2026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21/02/2026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21/02/2026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9DB00-2053-4AAB-8B89-0CCA588B7F6D}" type="datetimeFigureOut">
              <a:rPr lang="es-ES" smtClean="0"/>
              <a:pPr/>
              <a:t>21/02/2026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Título">
            <a:extLst>
              <a:ext uri="{FF2B5EF4-FFF2-40B4-BE49-F238E27FC236}">
                <a16:creationId xmlns:a16="http://schemas.microsoft.com/office/drawing/2014/main" id="{B4E4DA32-BC4C-6972-D6DC-298F8B4C5E99}"/>
              </a:ext>
            </a:extLst>
          </p:cNvPr>
          <p:cNvSpPr txBox="1">
            <a:spLocks/>
          </p:cNvSpPr>
          <p:nvPr/>
        </p:nvSpPr>
        <p:spPr>
          <a:xfrm>
            <a:off x="1547664" y="349137"/>
            <a:ext cx="7272808" cy="50405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9050">
            <a:solidFill>
              <a:schemeClr val="accent3">
                <a:lumMod val="50000"/>
              </a:schemeClr>
            </a:solidFill>
          </a:ln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800" dirty="0"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VENTILACION NO INVASIVA DOMICILIARIA EN PACIENTES EPOC </a:t>
            </a:r>
            <a:endParaRPr lang="es-ES" sz="18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AE10E2D-2B79-999B-5A95-AE7E845CBE32}"/>
              </a:ext>
            </a:extLst>
          </p:cNvPr>
          <p:cNvSpPr txBox="1"/>
          <p:nvPr/>
        </p:nvSpPr>
        <p:spPr>
          <a:xfrm>
            <a:off x="1547664" y="893498"/>
            <a:ext cx="7272808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L. Galán Ledesma, J. Hernandez Borge, R. Morante Espada, E. Sánchez Calle, J.A. Márquez Alba, A. Méndez Villaverde, M.B. Pires Manso, V.M Martín Hernández, D. </a:t>
            </a:r>
            <a:r>
              <a:rPr lang="es-ES" sz="1000" dirty="0" err="1">
                <a:latin typeface="Arial" panose="020B0604020202020204" pitchFamily="34" charset="0"/>
                <a:cs typeface="Arial" panose="020B0604020202020204" pitchFamily="34" charset="0"/>
              </a:rPr>
              <a:t>Akrouh</a:t>
            </a:r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latin typeface="Arial" panose="020B0604020202020204" pitchFamily="34" charset="0"/>
                <a:cs typeface="Arial" panose="020B0604020202020204" pitchFamily="34" charset="0"/>
              </a:rPr>
              <a:t>Ettaghadouini</a:t>
            </a:r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, A. Sanz Cabrera.</a:t>
            </a:r>
          </a:p>
          <a:p>
            <a:pPr algn="ctr"/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Servicio de Neumología. Complejo Hospitalario Universitario de Badajoz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C14366E-D8B0-0E5A-CF98-71D374B26F64}"/>
              </a:ext>
            </a:extLst>
          </p:cNvPr>
          <p:cNvSpPr txBox="1"/>
          <p:nvPr/>
        </p:nvSpPr>
        <p:spPr>
          <a:xfrm>
            <a:off x="1040383" y="1531720"/>
            <a:ext cx="1778052" cy="338554"/>
          </a:xfrm>
          <a:prstGeom prst="rect">
            <a:avLst/>
          </a:prstGeom>
          <a:noFill/>
          <a:ln w="12700">
            <a:solidFill>
              <a:schemeClr val="accent2"/>
            </a:solidFill>
            <a:prstDash val="sysDot"/>
          </a:ln>
        </p:spPr>
        <p:txBody>
          <a:bodyPr wrap="none" rtlCol="0">
            <a:spAutoFit/>
          </a:bodyPr>
          <a:lstStyle>
            <a:defPPr>
              <a:defRPr lang="es-ES"/>
            </a:defPPr>
            <a:lvl1pPr algn="ctr"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dirty="0"/>
              <a:t>INTRODUCCIÓN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83FBA3D-BFA7-BD2C-D81F-B694B2174473}"/>
              </a:ext>
            </a:extLst>
          </p:cNvPr>
          <p:cNvSpPr txBox="1"/>
          <p:nvPr/>
        </p:nvSpPr>
        <p:spPr>
          <a:xfrm>
            <a:off x="5696237" y="1533065"/>
            <a:ext cx="1710212" cy="338554"/>
          </a:xfrm>
          <a:prstGeom prst="rect">
            <a:avLst/>
          </a:prstGeom>
          <a:noFill/>
          <a:ln w="12700">
            <a:solidFill>
              <a:schemeClr val="accent2"/>
            </a:solidFill>
            <a:prstDash val="sysDot"/>
          </a:ln>
        </p:spPr>
        <p:txBody>
          <a:bodyPr wrap="none" rtlCol="0">
            <a:spAutoFit/>
          </a:bodyPr>
          <a:lstStyle>
            <a:defPPr>
              <a:defRPr lang="es-ES"/>
            </a:defPPr>
            <a:lvl1pPr algn="ctr"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dirty="0"/>
              <a:t>METODOLOGÍA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A19D3E42-9B60-F032-BC17-368411CADAC3}"/>
              </a:ext>
            </a:extLst>
          </p:cNvPr>
          <p:cNvSpPr txBox="1"/>
          <p:nvPr/>
        </p:nvSpPr>
        <p:spPr>
          <a:xfrm>
            <a:off x="3275856" y="3708241"/>
            <a:ext cx="1540743" cy="338554"/>
          </a:xfrm>
          <a:prstGeom prst="rect">
            <a:avLst/>
          </a:prstGeom>
          <a:noFill/>
          <a:ln w="12700">
            <a:solidFill>
              <a:schemeClr val="accent2"/>
            </a:solidFill>
            <a:prstDash val="sysDot"/>
          </a:ln>
        </p:spPr>
        <p:txBody>
          <a:bodyPr wrap="none" rtlCol="0">
            <a:spAutoFit/>
          </a:bodyPr>
          <a:lstStyle>
            <a:defPPr>
              <a:defRPr lang="es-ES"/>
            </a:defPPr>
            <a:lvl1pPr algn="ctr"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dirty="0"/>
              <a:t>RESULTADOS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DBBFD59C-4850-FBDD-4756-7F068A752C87}"/>
              </a:ext>
            </a:extLst>
          </p:cNvPr>
          <p:cNvSpPr txBox="1"/>
          <p:nvPr/>
        </p:nvSpPr>
        <p:spPr>
          <a:xfrm>
            <a:off x="411700" y="1870274"/>
            <a:ext cx="3270934" cy="1569660"/>
          </a:xfrm>
          <a:prstGeom prst="rect">
            <a:avLst/>
          </a:prstGeom>
          <a:solidFill>
            <a:schemeClr val="bg2"/>
          </a:solidFill>
          <a:ln>
            <a:solidFill>
              <a:schemeClr val="accent2"/>
            </a:solidFill>
            <a:prstDash val="sysDot"/>
          </a:ln>
        </p:spPr>
        <p:txBody>
          <a:bodyPr wrap="square" rtlCol="0">
            <a:spAutoFit/>
          </a:bodyPr>
          <a:lstStyle/>
          <a:p>
            <a:pPr algn="just"/>
            <a:r>
              <a:rPr lang="es-ES" sz="1200" dirty="0">
                <a:ea typeface="Verdana" panose="020B0604030504040204" pitchFamily="34" charset="0"/>
                <a:cs typeface="Verdana" panose="020B0604030504040204" pitchFamily="34" charset="0"/>
              </a:rPr>
              <a:t>Existen pocos estudios que evalúen la supervivencia a largo de pacientes EPOC que inician ventilación no invasiva domiciliaria (VNID). </a:t>
            </a:r>
          </a:p>
          <a:p>
            <a:pPr algn="just"/>
            <a:endParaRPr lang="es-ES" sz="1200" dirty="0"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/>
            <a:r>
              <a:rPr lang="es-ES" sz="1200" dirty="0">
                <a:ea typeface="Verdana" panose="020B0604030504040204" pitchFamily="34" charset="0"/>
                <a:cs typeface="Verdana" panose="020B0604030504040204" pitchFamily="34" charset="0"/>
              </a:rPr>
              <a:t>Nuestro objetivo ha sido valorar la evolución a largo plazo de una cohorte de pacientes EPOC en VNID y los factores relacionados con la mortalidad.</a:t>
            </a:r>
            <a:endParaRPr lang="es-ES" sz="1200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82088B7-C581-25D3-0DC7-ECC06D95E0B7}"/>
              </a:ext>
            </a:extLst>
          </p:cNvPr>
          <p:cNvSpPr txBox="1"/>
          <p:nvPr/>
        </p:nvSpPr>
        <p:spPr>
          <a:xfrm>
            <a:off x="4370386" y="1870274"/>
            <a:ext cx="4361914" cy="1569660"/>
          </a:xfrm>
          <a:prstGeom prst="rect">
            <a:avLst/>
          </a:prstGeom>
          <a:solidFill>
            <a:schemeClr val="bg2"/>
          </a:solidFill>
          <a:ln>
            <a:solidFill>
              <a:schemeClr val="accent2"/>
            </a:solidFill>
            <a:prstDash val="sysDot"/>
          </a:ln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 sz="1100"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algn="just"/>
            <a:r>
              <a:rPr lang="es-ES" sz="1200" dirty="0"/>
              <a:t>Cohorte prospectiva de pacientes EPOC que iniciaron VNID en nuestro servicio (enero 2002-agosto 2017). Los pacientes fueron seguidos hasta octubre de 2024. </a:t>
            </a:r>
          </a:p>
          <a:p>
            <a:pPr algn="just"/>
            <a:r>
              <a:rPr lang="es-ES" sz="1200" dirty="0"/>
              <a:t>Se recogieron múltiples variables epidemiológicas, comorbilidad (respiratoria y no respiratoria), cumplimentación, ingresos previos y reingresos. Se valoraron los factores relacionados con la supervivencia mediante el método de Kaplan-Meier y modelos de Cox.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198F7057-038C-0429-76A1-A12036DAEB43}"/>
              </a:ext>
            </a:extLst>
          </p:cNvPr>
          <p:cNvSpPr txBox="1"/>
          <p:nvPr/>
        </p:nvSpPr>
        <p:spPr>
          <a:xfrm>
            <a:off x="411700" y="4034237"/>
            <a:ext cx="7972172" cy="830997"/>
          </a:xfrm>
          <a:prstGeom prst="rect">
            <a:avLst/>
          </a:prstGeom>
          <a:solidFill>
            <a:schemeClr val="bg2"/>
          </a:solidFill>
          <a:ln>
            <a:solidFill>
              <a:schemeClr val="accent2"/>
            </a:solidFill>
            <a:prstDash val="sysDot"/>
          </a:ln>
        </p:spPr>
        <p:txBody>
          <a:bodyPr wrap="square" rtlCol="0">
            <a:spAutoFit/>
          </a:bodyPr>
          <a:lstStyle/>
          <a:p>
            <a:pPr marL="171450" indent="-171450">
              <a:buFont typeface="Wingdings" pitchFamily="2" charset="2"/>
              <a:buChar char="ü"/>
            </a:pPr>
            <a:r>
              <a:rPr lang="es-ES" sz="1200" dirty="0">
                <a:ea typeface="Verdana" panose="020B0604030504040204" pitchFamily="34" charset="0"/>
                <a:cs typeface="Verdana" panose="020B0604030504040204" pitchFamily="34" charset="0"/>
              </a:rPr>
              <a:t>Total: 153 pacientes (77.1% hombres, edad media 66.8±9.9 a). 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es-ES" sz="1200" dirty="0">
                <a:ea typeface="Verdana" panose="020B0604030504040204" pitchFamily="34" charset="0"/>
                <a:cs typeface="Verdana" panose="020B0604030504040204" pitchFamily="34" charset="0"/>
              </a:rPr>
              <a:t>Mortalidad al final del seguimiento: 81.7%. 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es-ES" sz="1200" dirty="0">
                <a:ea typeface="Verdana" panose="020B0604030504040204" pitchFamily="34" charset="0"/>
                <a:cs typeface="Verdana" panose="020B0604030504040204" pitchFamily="34" charset="0"/>
              </a:rPr>
              <a:t>Mediana de seguimiento (MS): 43 meses (RIQ: 8-97). 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es-ES" sz="1200" dirty="0">
                <a:ea typeface="Verdana" panose="020B0604030504040204" pitchFamily="34" charset="0"/>
                <a:cs typeface="Verdana" panose="020B0604030504040204" pitchFamily="34" charset="0"/>
              </a:rPr>
              <a:t>La supervivencia al 1º, 3º y 5º año fue del 75%, 56% y 44%, respectivamente.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3B705CB8-A33B-C087-852D-0C5E058A80D1}"/>
              </a:ext>
            </a:extLst>
          </p:cNvPr>
          <p:cNvSpPr txBox="1"/>
          <p:nvPr/>
        </p:nvSpPr>
        <p:spPr>
          <a:xfrm>
            <a:off x="1575608" y="3557975"/>
            <a:ext cx="1822936" cy="338554"/>
          </a:xfrm>
          <a:prstGeom prst="rect">
            <a:avLst/>
          </a:prstGeom>
          <a:noFill/>
          <a:ln w="9525">
            <a:solidFill>
              <a:schemeClr val="accent2"/>
            </a:solidFill>
            <a:prstDash val="sysDot"/>
          </a:ln>
        </p:spPr>
        <p:txBody>
          <a:bodyPr wrap="none" rtlCol="0">
            <a:spAutoFit/>
          </a:bodyPr>
          <a:lstStyle>
            <a:defPPr>
              <a:defRPr lang="es-ES"/>
            </a:defPPr>
            <a:lvl1pPr algn="ctr"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dirty="0"/>
              <a:t>CONCLUSIONES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8848905-1E35-A78B-65A7-2D8E57B01AAD}"/>
              </a:ext>
            </a:extLst>
          </p:cNvPr>
          <p:cNvSpPr txBox="1"/>
          <p:nvPr/>
        </p:nvSpPr>
        <p:spPr>
          <a:xfrm>
            <a:off x="186129" y="3896529"/>
            <a:ext cx="4601895" cy="1200329"/>
          </a:xfrm>
          <a:prstGeom prst="rect">
            <a:avLst/>
          </a:prstGeom>
          <a:solidFill>
            <a:schemeClr val="bg2"/>
          </a:solidFill>
          <a:ln>
            <a:solidFill>
              <a:schemeClr val="accent2"/>
            </a:solidFill>
            <a:prstDash val="sysDot"/>
          </a:ln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 sz="11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marL="171450" indent="-171450">
              <a:buFont typeface="Wingdings" pitchFamily="2" charset="2"/>
              <a:buChar char="§"/>
            </a:pPr>
            <a:r>
              <a:rPr lang="es-ES" sz="1200" dirty="0">
                <a:latin typeface="+mn-lt"/>
              </a:rPr>
              <a:t>La supervivencia de pacientes EPOC en VNID fue elevada (44% a los 5 años). </a:t>
            </a:r>
          </a:p>
          <a:p>
            <a:pPr marL="171450" indent="-171450">
              <a:buFont typeface="Wingdings" pitchFamily="2" charset="2"/>
              <a:buChar char="§"/>
            </a:pPr>
            <a:r>
              <a:rPr lang="es-ES" sz="1200" dirty="0">
                <a:latin typeface="+mn-lt"/>
              </a:rPr>
              <a:t>Encontramos que la necesidad de oxigeno suplementario, mayor grado de disnea y una mala calidad de vida previa al inicio, fueron predictores independientes de mortalidad, siendo la obesidad un factor protector.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4335869-FD81-FB87-A441-631CB11CFD01}"/>
              </a:ext>
            </a:extLst>
          </p:cNvPr>
          <p:cNvSpPr txBox="1"/>
          <p:nvPr/>
        </p:nvSpPr>
        <p:spPr>
          <a:xfrm>
            <a:off x="1032268" y="243198"/>
            <a:ext cx="4391074" cy="276999"/>
          </a:xfrm>
          <a:prstGeom prst="rect">
            <a:avLst/>
          </a:prstGeom>
          <a:noFill/>
          <a:ln w="9525">
            <a:solidFill>
              <a:schemeClr val="accent2"/>
            </a:solidFill>
            <a:prstDash val="sysDot"/>
          </a:ln>
        </p:spPr>
        <p:txBody>
          <a:bodyPr wrap="none" rtlCol="0">
            <a:spAutoFit/>
          </a:bodyPr>
          <a:lstStyle>
            <a:defPPr>
              <a:defRPr lang="es-ES"/>
            </a:defPPr>
            <a:lvl1pPr algn="ctr"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sz="1200" dirty="0"/>
              <a:t>Factores asociados a mortalidad. A. </a:t>
            </a:r>
            <a:r>
              <a:rPr lang="es-ES" sz="1200" dirty="0" err="1"/>
              <a:t>univariado</a:t>
            </a:r>
            <a:r>
              <a:rPr lang="es-ES" sz="1200" dirty="0"/>
              <a:t> (Test log rank)</a:t>
            </a:r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4E168DE3-3DF4-9FC5-35EC-33F2AF4977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0499292"/>
              </p:ext>
            </p:extLst>
          </p:nvPr>
        </p:nvGraphicFramePr>
        <p:xfrm>
          <a:off x="899592" y="602754"/>
          <a:ext cx="4391074" cy="2876550"/>
        </p:xfrm>
        <a:graphic>
          <a:graphicData uri="http://schemas.openxmlformats.org/drawingml/2006/table">
            <a:tbl>
              <a:tblPr>
                <a:tableStyleId>{0505E3EF-67EA-436B-97B2-0124C06EBD24}</a:tableStyleId>
              </a:tblPr>
              <a:tblGrid>
                <a:gridCol w="1728192">
                  <a:extLst>
                    <a:ext uri="{9D8B030D-6E8A-4147-A177-3AD203B41FA5}">
                      <a16:colId xmlns:a16="http://schemas.microsoft.com/office/drawing/2014/main" val="2199022832"/>
                    </a:ext>
                  </a:extLst>
                </a:gridCol>
                <a:gridCol w="1808881">
                  <a:extLst>
                    <a:ext uri="{9D8B030D-6E8A-4147-A177-3AD203B41FA5}">
                      <a16:colId xmlns:a16="http://schemas.microsoft.com/office/drawing/2014/main" val="3140840497"/>
                    </a:ext>
                  </a:extLst>
                </a:gridCol>
                <a:gridCol w="854001">
                  <a:extLst>
                    <a:ext uri="{9D8B030D-6E8A-4147-A177-3AD203B41FA5}">
                      <a16:colId xmlns:a16="http://schemas.microsoft.com/office/drawing/2014/main" val="1180964614"/>
                    </a:ext>
                  </a:extLst>
                </a:gridCol>
              </a:tblGrid>
              <a:tr h="267934"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effectLst/>
                        </a:rPr>
                        <a:t>Variables</a:t>
                      </a:r>
                      <a:endParaRPr lang="es-ES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effectLst/>
                        </a:rPr>
                        <a:t>Mediana supervivencia (meses)</a:t>
                      </a:r>
                      <a:endParaRPr lang="es-ES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effectLst/>
                        </a:rPr>
                        <a:t>p-valor</a:t>
                      </a:r>
                      <a:endParaRPr lang="es-ES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1900724"/>
                  </a:ext>
                </a:extLst>
              </a:tr>
              <a:tr h="186389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Jubilado/activo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 dirty="0">
                          <a:effectLst/>
                        </a:rPr>
                        <a:t>43 vs 78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0,02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15602492"/>
                  </a:ext>
                </a:extLst>
              </a:tr>
              <a:tr h="186389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Depresión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 dirty="0">
                          <a:effectLst/>
                        </a:rPr>
                        <a:t>24 vs 58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 dirty="0">
                          <a:effectLst/>
                        </a:rPr>
                        <a:t>0,04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19914668"/>
                  </a:ext>
                </a:extLst>
              </a:tr>
              <a:tr h="186389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Ausencia Obesidad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 dirty="0">
                          <a:effectLst/>
                        </a:rPr>
                        <a:t>25 vs 63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0,01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59327452"/>
                  </a:ext>
                </a:extLst>
              </a:tr>
              <a:tr h="186389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effectLst/>
                        </a:rPr>
                        <a:t>Mala cumplimentación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 dirty="0">
                          <a:effectLst/>
                        </a:rPr>
                        <a:t>18 vs 65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 dirty="0">
                          <a:effectLst/>
                        </a:rPr>
                        <a:t>0,0005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41183268"/>
                  </a:ext>
                </a:extLst>
              </a:tr>
              <a:tr h="186389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Necesidad OCD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 dirty="0">
                          <a:effectLst/>
                        </a:rPr>
                        <a:t>45 vs 47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 dirty="0">
                          <a:effectLst/>
                        </a:rPr>
                        <a:t>0,03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17643723"/>
                  </a:ext>
                </a:extLst>
              </a:tr>
              <a:tr h="186389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effectLst/>
                        </a:rPr>
                        <a:t>Ingresos previos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 dirty="0">
                          <a:effectLst/>
                        </a:rPr>
                        <a:t>44 vs 71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 dirty="0">
                          <a:effectLst/>
                        </a:rPr>
                        <a:t>0,04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8166003"/>
                  </a:ext>
                </a:extLst>
              </a:tr>
              <a:tr h="186389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effectLst/>
                        </a:rPr>
                        <a:t>Reingresos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 vs 54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0,02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21646576"/>
                  </a:ext>
                </a:extLst>
              </a:tr>
              <a:tr h="186389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effectLst/>
                        </a:rPr>
                        <a:t>Mala adaptación inicial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 vs 55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 dirty="0">
                          <a:effectLst/>
                        </a:rPr>
                        <a:t>0,006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691204"/>
                  </a:ext>
                </a:extLst>
              </a:tr>
              <a:tr h="186389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effectLst/>
                        </a:rPr>
                        <a:t>Mala adaptación alta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 dirty="0">
                          <a:effectLst/>
                        </a:rPr>
                        <a:t>5 vs 56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0,0005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24088930"/>
                  </a:ext>
                </a:extLst>
              </a:tr>
              <a:tr h="186389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effectLst/>
                        </a:rPr>
                        <a:t>Mala calidad de vida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vs 62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0,0005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74464858"/>
                  </a:ext>
                </a:extLst>
              </a:tr>
              <a:tr h="186389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ENM/AOS-SOH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 dirty="0">
                          <a:effectLst/>
                        </a:rPr>
                        <a:t>3 VS 63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9815115"/>
                  </a:ext>
                </a:extLst>
              </a:tr>
              <a:tr h="186389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pCO2 CONTROL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1,04 (1,02-1,06)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0,0005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53181285"/>
                  </a:ext>
                </a:extLst>
              </a:tr>
              <a:tr h="186389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Disnea tras inicio (</a:t>
                      </a:r>
                      <a:r>
                        <a:rPr lang="es-ES" sz="1200" u="none" strike="noStrike" dirty="0" err="1">
                          <a:effectLst/>
                        </a:rPr>
                        <a:t>mMRC</a:t>
                      </a:r>
                      <a:r>
                        <a:rPr lang="es-ES" sz="1200" u="none" strike="noStrike" dirty="0">
                          <a:effectLst/>
                        </a:rPr>
                        <a:t>)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 dirty="0">
                          <a:effectLst/>
                        </a:rPr>
                        <a:t>1,94(1,38-2,72)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 dirty="0">
                          <a:effectLst/>
                        </a:rPr>
                        <a:t>0,0005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16113884"/>
                  </a:ext>
                </a:extLst>
              </a:tr>
            </a:tbl>
          </a:graphicData>
        </a:graphic>
      </p:graphicFrame>
      <p:sp>
        <p:nvSpPr>
          <p:cNvPr id="6" name="CuadroTexto 5">
            <a:extLst>
              <a:ext uri="{FF2B5EF4-FFF2-40B4-BE49-F238E27FC236}">
                <a16:creationId xmlns:a16="http://schemas.microsoft.com/office/drawing/2014/main" id="{92FF2BAB-D4BD-E90B-8663-5778ABFE2146}"/>
              </a:ext>
            </a:extLst>
          </p:cNvPr>
          <p:cNvSpPr txBox="1"/>
          <p:nvPr/>
        </p:nvSpPr>
        <p:spPr>
          <a:xfrm>
            <a:off x="5717966" y="290470"/>
            <a:ext cx="2957862" cy="276999"/>
          </a:xfrm>
          <a:prstGeom prst="rect">
            <a:avLst/>
          </a:prstGeom>
          <a:noFill/>
          <a:ln w="9525">
            <a:solidFill>
              <a:schemeClr val="accent2"/>
            </a:solidFill>
            <a:prstDash val="sysDot"/>
          </a:ln>
        </p:spPr>
        <p:txBody>
          <a:bodyPr wrap="none" rtlCol="0">
            <a:spAutoFit/>
          </a:bodyPr>
          <a:lstStyle>
            <a:defPPr>
              <a:defRPr lang="es-ES"/>
            </a:defPPr>
            <a:lvl1pPr algn="ctr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dirty="0"/>
              <a:t>A. Multivariante mortalidad (R. de Cox) </a:t>
            </a:r>
          </a:p>
        </p:txBody>
      </p:sp>
      <p:graphicFrame>
        <p:nvGraphicFramePr>
          <p:cNvPr id="8" name="Tabla 7">
            <a:extLst>
              <a:ext uri="{FF2B5EF4-FFF2-40B4-BE49-F238E27FC236}">
                <a16:creationId xmlns:a16="http://schemas.microsoft.com/office/drawing/2014/main" id="{99CE8A0E-DCDA-40AE-7711-0ACEE6252A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7858909"/>
              </p:ext>
            </p:extLst>
          </p:nvPr>
        </p:nvGraphicFramePr>
        <p:xfrm>
          <a:off x="5423342" y="602754"/>
          <a:ext cx="3541145" cy="1104900"/>
        </p:xfrm>
        <a:graphic>
          <a:graphicData uri="http://schemas.openxmlformats.org/drawingml/2006/table">
            <a:tbl>
              <a:tblPr>
                <a:tableStyleId>{0505E3EF-67EA-436B-97B2-0124C06EBD24}</a:tableStyleId>
              </a:tblPr>
              <a:tblGrid>
                <a:gridCol w="1658785">
                  <a:extLst>
                    <a:ext uri="{9D8B030D-6E8A-4147-A177-3AD203B41FA5}">
                      <a16:colId xmlns:a16="http://schemas.microsoft.com/office/drawing/2014/main" val="2278429473"/>
                    </a:ext>
                  </a:extLst>
                </a:gridCol>
                <a:gridCol w="941180">
                  <a:extLst>
                    <a:ext uri="{9D8B030D-6E8A-4147-A177-3AD203B41FA5}">
                      <a16:colId xmlns:a16="http://schemas.microsoft.com/office/drawing/2014/main" val="1740776094"/>
                    </a:ext>
                  </a:extLst>
                </a:gridCol>
                <a:gridCol w="941180">
                  <a:extLst>
                    <a:ext uri="{9D8B030D-6E8A-4147-A177-3AD203B41FA5}">
                      <a16:colId xmlns:a16="http://schemas.microsoft.com/office/drawing/2014/main" val="4026941357"/>
                    </a:ext>
                  </a:extLst>
                </a:gridCol>
              </a:tblGrid>
              <a:tr h="29210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effectLst/>
                        </a:rPr>
                        <a:t>Variables</a:t>
                      </a:r>
                      <a:endParaRPr lang="es-ES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effectLst/>
                        </a:rPr>
                        <a:t>OR</a:t>
                      </a:r>
                      <a:endParaRPr lang="es-ES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effectLst/>
                        </a:rPr>
                        <a:t>IC 95%</a:t>
                      </a:r>
                      <a:endParaRPr lang="es-ES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9025155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Necesidad OCD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u="none" strike="noStrike">
                          <a:effectLst/>
                        </a:rPr>
                        <a:t>1,57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u="none" strike="noStrike">
                          <a:effectLst/>
                        </a:rPr>
                        <a:t>0,93-2,65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20228223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Disnea tras inicio (</a:t>
                      </a:r>
                      <a:r>
                        <a:rPr lang="es-E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mMRC</a:t>
                      </a:r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u="none" strike="noStrike">
                          <a:effectLst/>
                        </a:rPr>
                        <a:t>1,59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u="none" strike="noStrike">
                          <a:effectLst/>
                        </a:rPr>
                        <a:t>1,08-2,32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98020991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effectLst/>
                        </a:rPr>
                        <a:t>Ausencia de obesidad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u="none" strike="noStrike">
                          <a:effectLst/>
                        </a:rPr>
                        <a:t>1,65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u="none" strike="noStrike">
                          <a:effectLst/>
                        </a:rPr>
                        <a:t>1,12-2,42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36012405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effectLst/>
                        </a:rPr>
                        <a:t>Mala calidad de vida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u="none" strike="noStrike" dirty="0">
                          <a:effectLst/>
                        </a:rPr>
                        <a:t>3,01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u="none" strike="noStrike" dirty="0">
                          <a:effectLst/>
                        </a:rPr>
                        <a:t>1,80-5,06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94924935"/>
                  </a:ext>
                </a:extLst>
              </a:tr>
            </a:tbl>
          </a:graphicData>
        </a:graphic>
      </p:graphicFrame>
      <p:pic>
        <p:nvPicPr>
          <p:cNvPr id="9" name="Imagen 8" descr="Gráfico&#10;&#10;El contenido generado por IA puede ser incorrecto.">
            <a:extLst>
              <a:ext uri="{FF2B5EF4-FFF2-40B4-BE49-F238E27FC236}">
                <a16:creationId xmlns:a16="http://schemas.microsoft.com/office/drawing/2014/main" id="{8A735683-AB11-ADE4-1D05-E8F9E0237D4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7538" b="6854"/>
          <a:stretch>
            <a:fillRect/>
          </a:stretch>
        </p:blipFill>
        <p:spPr>
          <a:xfrm>
            <a:off x="5331040" y="2345426"/>
            <a:ext cx="3195614" cy="2579416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BDC3798E-714A-205C-3760-31B9C0E2EBBC}"/>
              </a:ext>
            </a:extLst>
          </p:cNvPr>
          <p:cNvSpPr txBox="1"/>
          <p:nvPr/>
        </p:nvSpPr>
        <p:spPr>
          <a:xfrm>
            <a:off x="6470385" y="3340804"/>
            <a:ext cx="22054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/>
              <a:t>0,74 (IC 95% 0,63-0,85)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106C4481-3ECD-6208-C2B0-EE81DDEC984E}"/>
              </a:ext>
            </a:extLst>
          </p:cNvPr>
          <p:cNvSpPr txBox="1"/>
          <p:nvPr/>
        </p:nvSpPr>
        <p:spPr>
          <a:xfrm>
            <a:off x="5717966" y="1790211"/>
            <a:ext cx="3102506" cy="430887"/>
          </a:xfrm>
          <a:prstGeom prst="rect">
            <a:avLst/>
          </a:prstGeom>
          <a:noFill/>
          <a:ln w="9525">
            <a:solidFill>
              <a:schemeClr val="accent2"/>
            </a:solidFill>
            <a:prstDash val="sysDot"/>
          </a:ln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just"/>
            <a:r>
              <a:rPr lang="es-ES" sz="1100" dirty="0"/>
              <a:t>Ajustado por depresión, cumplimentación, ingresos previos, reingresos y PCO2 control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381</TotalTime>
  <Words>456</Words>
  <Application>Microsoft Office PowerPoint</Application>
  <PresentationFormat>Presentación en pantalla (16:9)</PresentationFormat>
  <Paragraphs>79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Verdana</vt:lpstr>
      <vt:lpstr>Wingdings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CLARA</dc:creator>
  <cp:lastModifiedBy>jacinto hernandez borge</cp:lastModifiedBy>
  <cp:revision>7</cp:revision>
  <dcterms:created xsi:type="dcterms:W3CDTF">2025-10-16T09:08:13Z</dcterms:created>
  <dcterms:modified xsi:type="dcterms:W3CDTF">2026-02-21T10:58:50Z</dcterms:modified>
</cp:coreProperties>
</file>