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60" r:id="rId3"/>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0" d="100"/>
          <a:sy n="70" d="100"/>
        </p:scale>
        <p:origin x="713" y="-82"/>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F469DB00-2053-4AAB-8B89-0CCA588B7F6D}" type="datetimeFigureOut">
              <a:rPr lang="es-ES" smtClean="0"/>
              <a:pPr/>
              <a:t>15/02/2026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F469DB00-2053-4AAB-8B89-0CCA588B7F6D}" type="datetimeFigureOut">
              <a:rPr lang="es-ES" smtClean="0"/>
              <a:pPr/>
              <a:t>15/02/2026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F469DB00-2053-4AAB-8B89-0CCA588B7F6D}" type="datetimeFigureOut">
              <a:rPr lang="es-ES" smtClean="0"/>
              <a:pPr/>
              <a:t>15/02/2026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F469DB00-2053-4AAB-8B89-0CCA588B7F6D}" type="datetimeFigureOut">
              <a:rPr lang="es-ES" smtClean="0"/>
              <a:pPr/>
              <a:t>15/02/2026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F469DB00-2053-4AAB-8B89-0CCA588B7F6D}" type="datetimeFigureOut">
              <a:rPr lang="es-ES" smtClean="0"/>
              <a:pPr/>
              <a:t>15/02/2026</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F469DB00-2053-4AAB-8B89-0CCA588B7F6D}" type="datetimeFigureOut">
              <a:rPr lang="es-ES" smtClean="0"/>
              <a:pPr/>
              <a:t>15/02/2026</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F469DB00-2053-4AAB-8B89-0CCA588B7F6D}" type="datetimeFigureOut">
              <a:rPr lang="es-ES" smtClean="0"/>
              <a:pPr/>
              <a:t>15/02/2026</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F469DB00-2053-4AAB-8B89-0CCA588B7F6D}" type="datetimeFigureOut">
              <a:rPr lang="es-ES" smtClean="0"/>
              <a:pPr/>
              <a:t>15/02/2026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F469DB00-2053-4AAB-8B89-0CCA588B7F6D}" type="datetimeFigureOut">
              <a:rPr lang="es-ES" smtClean="0"/>
              <a:pPr/>
              <a:t>15/02/2026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F469DB00-2053-4AAB-8B89-0CCA588B7F6D}" type="datetimeFigureOut">
              <a:rPr lang="es-ES" smtClean="0"/>
              <a:pPr/>
              <a:t>15/02/2026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05979"/>
            <a:ext cx="2057400" cy="4388644"/>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205979"/>
            <a:ext cx="6019800" cy="4388644"/>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F469DB00-2053-4AAB-8B89-0CCA588B7F6D}" type="datetimeFigureOut">
              <a:rPr lang="es-ES" smtClean="0"/>
              <a:pPr/>
              <a:t>15/02/2026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F469DB00-2053-4AAB-8B89-0CCA588B7F6D}" type="datetimeFigureOut">
              <a:rPr lang="es-ES" smtClean="0"/>
              <a:pPr/>
              <a:t>15/02/2026</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D5675A31-0ED0-4809-9147-0F3AF105D0BE}"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A50764CD-14C2-3ADF-F316-4187AD8334B2}"/>
              </a:ext>
            </a:extLst>
          </p:cNvPr>
          <p:cNvSpPr txBox="1"/>
          <p:nvPr/>
        </p:nvSpPr>
        <p:spPr>
          <a:xfrm>
            <a:off x="1197787" y="200526"/>
            <a:ext cx="7595470" cy="707886"/>
          </a:xfrm>
          <a:prstGeom prst="rect">
            <a:avLst/>
          </a:prstGeom>
          <a:solidFill>
            <a:schemeClr val="bg1"/>
          </a:solidFill>
          <a:ln w="28575">
            <a:solidFill>
              <a:schemeClr val="accent3">
                <a:lumMod val="75000"/>
              </a:schemeClr>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s-ES" sz="2000" b="1" dirty="0">
                <a:solidFill>
                  <a:schemeClr val="accent3">
                    <a:lumMod val="49000"/>
                  </a:schemeClr>
                </a:solidFill>
                <a:latin typeface="Calibri"/>
                <a:ea typeface="Calibri"/>
                <a:cs typeface="Arial"/>
              </a:rPr>
              <a:t>INFLUENCIA PRONÓSTICA DEL PATRÓN TAC EN LA </a:t>
            </a:r>
            <a:r>
              <a:rPr lang="es-ES" sz="2000" b="1">
                <a:solidFill>
                  <a:schemeClr val="accent3">
                    <a:lumMod val="49000"/>
                  </a:schemeClr>
                </a:solidFill>
                <a:latin typeface="Calibri"/>
                <a:ea typeface="Calibri"/>
                <a:cs typeface="Arial"/>
              </a:rPr>
              <a:t>ENFERMEDAD PULMONAR INTERSTICIAL DIFUSA (EPID)</a:t>
            </a:r>
            <a:endParaRPr lang="es-ES" sz="2000" b="1" dirty="0">
              <a:solidFill>
                <a:schemeClr val="accent3">
                  <a:lumMod val="49000"/>
                </a:schemeClr>
              </a:solidFill>
              <a:latin typeface="Calibri"/>
              <a:ea typeface="Calibri"/>
              <a:cs typeface="Arial"/>
            </a:endParaRPr>
          </a:p>
        </p:txBody>
      </p:sp>
      <p:sp>
        <p:nvSpPr>
          <p:cNvPr id="3" name="CuadroTexto 2">
            <a:extLst>
              <a:ext uri="{FF2B5EF4-FFF2-40B4-BE49-F238E27FC236}">
                <a16:creationId xmlns:a16="http://schemas.microsoft.com/office/drawing/2014/main" id="{68FE207E-FE90-EE35-2CDF-645CB5D6D8FC}"/>
              </a:ext>
            </a:extLst>
          </p:cNvPr>
          <p:cNvSpPr txBox="1"/>
          <p:nvPr/>
        </p:nvSpPr>
        <p:spPr>
          <a:xfrm>
            <a:off x="1360051" y="934199"/>
            <a:ext cx="7270870"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s-ES" sz="1000" dirty="0">
                <a:ea typeface="Calibri"/>
                <a:cs typeface="Calibri"/>
              </a:rPr>
              <a:t>E. </a:t>
            </a:r>
            <a:r>
              <a:rPr lang="es-ES" sz="1000" dirty="0" err="1">
                <a:ea typeface="Calibri"/>
                <a:cs typeface="Calibri"/>
              </a:rPr>
              <a:t>Sanchez</a:t>
            </a:r>
            <a:r>
              <a:rPr lang="es-ES" sz="1000" dirty="0">
                <a:ea typeface="Calibri"/>
                <a:cs typeface="Calibri"/>
              </a:rPr>
              <a:t> Calle, J. </a:t>
            </a:r>
            <a:r>
              <a:rPr lang="es-ES" sz="1000" dirty="0" err="1">
                <a:ea typeface="Calibri"/>
                <a:cs typeface="Calibri"/>
              </a:rPr>
              <a:t>Hernández</a:t>
            </a:r>
            <a:r>
              <a:rPr lang="es-ES" sz="1000" dirty="0">
                <a:ea typeface="Calibri"/>
                <a:cs typeface="Calibri"/>
              </a:rPr>
              <a:t> Borge, </a:t>
            </a:r>
            <a:r>
              <a:rPr lang="es-ES" sz="1000" dirty="0">
                <a:ea typeface="+mn-lt"/>
                <a:cs typeface="+mn-lt"/>
              </a:rPr>
              <a:t>A. </a:t>
            </a:r>
            <a:r>
              <a:rPr lang="es-ES" sz="1000" dirty="0" err="1">
                <a:ea typeface="+mn-lt"/>
                <a:cs typeface="+mn-lt"/>
              </a:rPr>
              <a:t>Mendez</a:t>
            </a:r>
            <a:r>
              <a:rPr lang="es-ES" sz="1000" dirty="0">
                <a:ea typeface="+mn-lt"/>
                <a:cs typeface="+mn-lt"/>
              </a:rPr>
              <a:t> Villaverde</a:t>
            </a:r>
            <a:r>
              <a:rPr lang="es-ES" sz="1000" dirty="0">
                <a:ea typeface="Calibri"/>
                <a:cs typeface="Calibri"/>
              </a:rPr>
              <a:t>, L. </a:t>
            </a:r>
            <a:r>
              <a:rPr lang="es-ES" sz="1000" dirty="0" err="1">
                <a:ea typeface="Calibri"/>
                <a:cs typeface="Calibri"/>
              </a:rPr>
              <a:t>Galan</a:t>
            </a:r>
            <a:r>
              <a:rPr lang="es-ES" sz="1000" dirty="0">
                <a:ea typeface="Calibri"/>
                <a:cs typeface="Calibri"/>
              </a:rPr>
              <a:t> Ledesma, R. Morante Espada, JA. </a:t>
            </a:r>
            <a:r>
              <a:rPr lang="es-ES" sz="1000" dirty="0" err="1">
                <a:ea typeface="Calibri"/>
                <a:cs typeface="Calibri"/>
              </a:rPr>
              <a:t>Márquez</a:t>
            </a:r>
            <a:r>
              <a:rPr lang="es-ES" sz="1000" dirty="0">
                <a:ea typeface="Calibri"/>
                <a:cs typeface="Calibri"/>
              </a:rPr>
              <a:t> Alba, MB. Pires Manso, </a:t>
            </a:r>
            <a:r>
              <a:rPr lang="es-ES" sz="1000" dirty="0">
                <a:ea typeface="+mn-lt"/>
                <a:cs typeface="+mn-lt"/>
              </a:rPr>
              <a:t>V.M. Martín </a:t>
            </a:r>
            <a:r>
              <a:rPr lang="es-ES" sz="1000" dirty="0" err="1">
                <a:ea typeface="+mn-lt"/>
                <a:cs typeface="+mn-lt"/>
              </a:rPr>
              <a:t>Hernandez</a:t>
            </a:r>
            <a:r>
              <a:rPr lang="es-ES" sz="1000" dirty="0">
                <a:ea typeface="+mn-lt"/>
                <a:cs typeface="+mn-lt"/>
              </a:rPr>
              <a:t>, D. </a:t>
            </a:r>
            <a:r>
              <a:rPr lang="es-ES" sz="1000" dirty="0" err="1">
                <a:ea typeface="+mn-lt"/>
                <a:cs typeface="+mn-lt"/>
              </a:rPr>
              <a:t>Akrouh</a:t>
            </a:r>
            <a:r>
              <a:rPr lang="es-ES" sz="1000" dirty="0">
                <a:ea typeface="+mn-lt"/>
                <a:cs typeface="+mn-lt"/>
              </a:rPr>
              <a:t> </a:t>
            </a:r>
            <a:r>
              <a:rPr lang="es-ES" sz="1000" dirty="0" err="1">
                <a:ea typeface="+mn-lt"/>
                <a:cs typeface="+mn-lt"/>
              </a:rPr>
              <a:t>Ettaghadouini</a:t>
            </a:r>
            <a:r>
              <a:rPr lang="es-ES" sz="1000" dirty="0">
                <a:ea typeface="+mn-lt"/>
                <a:cs typeface="+mn-lt"/>
              </a:rPr>
              <a:t>, J.A. </a:t>
            </a:r>
            <a:r>
              <a:rPr lang="es-ES" sz="1000" dirty="0" err="1">
                <a:ea typeface="+mn-lt"/>
                <a:cs typeface="+mn-lt"/>
              </a:rPr>
              <a:t>Gutierrez</a:t>
            </a:r>
            <a:r>
              <a:rPr lang="es-ES" sz="1000" dirty="0">
                <a:ea typeface="+mn-lt"/>
                <a:cs typeface="+mn-lt"/>
              </a:rPr>
              <a:t> Lara.</a:t>
            </a:r>
          </a:p>
          <a:p>
            <a:pPr algn="ctr"/>
            <a:endParaRPr lang="es-ES" sz="1000" dirty="0">
              <a:ea typeface="Calibri"/>
              <a:cs typeface="Calibri"/>
            </a:endParaRPr>
          </a:p>
          <a:p>
            <a:pPr algn="ctr"/>
            <a:r>
              <a:rPr lang="es-ES" sz="1000" dirty="0">
                <a:ea typeface="Calibri"/>
                <a:cs typeface="Calibri"/>
              </a:rPr>
              <a:t>Servicio de </a:t>
            </a:r>
            <a:r>
              <a:rPr lang="es-ES" sz="1000" dirty="0" err="1">
                <a:ea typeface="Calibri"/>
                <a:cs typeface="Calibri"/>
              </a:rPr>
              <a:t>Neumología</a:t>
            </a:r>
            <a:r>
              <a:rPr lang="es-ES" sz="1000" dirty="0">
                <a:ea typeface="Calibri"/>
                <a:cs typeface="Calibri"/>
              </a:rPr>
              <a:t>. Hospital Universitario de Badajoz. </a:t>
            </a:r>
          </a:p>
        </p:txBody>
      </p:sp>
      <p:sp>
        <p:nvSpPr>
          <p:cNvPr id="4" name="CuadroTexto 3">
            <a:extLst>
              <a:ext uri="{FF2B5EF4-FFF2-40B4-BE49-F238E27FC236}">
                <a16:creationId xmlns:a16="http://schemas.microsoft.com/office/drawing/2014/main" id="{FE157F9F-ABD2-BF0B-FF0A-E25B1D3C7153}"/>
              </a:ext>
            </a:extLst>
          </p:cNvPr>
          <p:cNvSpPr txBox="1"/>
          <p:nvPr/>
        </p:nvSpPr>
        <p:spPr>
          <a:xfrm>
            <a:off x="430504" y="1789617"/>
            <a:ext cx="172327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s-ES" b="1">
                <a:solidFill>
                  <a:schemeClr val="accent3">
                    <a:lumMod val="49000"/>
                  </a:schemeClr>
                </a:solidFill>
                <a:ea typeface="Calibri"/>
                <a:cs typeface="Calibri"/>
              </a:rPr>
              <a:t>OBJETIVOS</a:t>
            </a:r>
          </a:p>
        </p:txBody>
      </p:sp>
      <p:sp>
        <p:nvSpPr>
          <p:cNvPr id="5" name="CuadroTexto 4">
            <a:extLst>
              <a:ext uri="{FF2B5EF4-FFF2-40B4-BE49-F238E27FC236}">
                <a16:creationId xmlns:a16="http://schemas.microsoft.com/office/drawing/2014/main" id="{0008DD20-E242-942D-363B-E5D4FEFB4B47}"/>
              </a:ext>
            </a:extLst>
          </p:cNvPr>
          <p:cNvSpPr txBox="1"/>
          <p:nvPr/>
        </p:nvSpPr>
        <p:spPr>
          <a:xfrm>
            <a:off x="429879" y="2155669"/>
            <a:ext cx="3946160" cy="830997"/>
          </a:xfrm>
          <a:prstGeom prst="rect">
            <a:avLst/>
          </a:prstGeom>
          <a:noFill/>
          <a:ln>
            <a:solidFill>
              <a:schemeClr val="accent3">
                <a:lumMod val="75000"/>
              </a:schemeClr>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1200">
                <a:latin typeface="Calibri"/>
                <a:ea typeface="+mn-lt"/>
                <a:cs typeface="+mn-lt"/>
              </a:rPr>
              <a:t>El TAC de alta resolución (TACAR) es una herramienta fundamental en la evaluación de pacientes con EPID. Nuestro objetivo ha sido conocer el impacto pronóstico del patrón TACAR en pacientes con diversos tipos de EPID.</a:t>
            </a:r>
          </a:p>
        </p:txBody>
      </p:sp>
      <p:sp>
        <p:nvSpPr>
          <p:cNvPr id="6" name="CuadroTexto 5">
            <a:extLst>
              <a:ext uri="{FF2B5EF4-FFF2-40B4-BE49-F238E27FC236}">
                <a16:creationId xmlns:a16="http://schemas.microsoft.com/office/drawing/2014/main" id="{05918D36-95DF-EFEA-35F5-7C6D5A6FAEF8}"/>
              </a:ext>
            </a:extLst>
          </p:cNvPr>
          <p:cNvSpPr txBox="1"/>
          <p:nvPr/>
        </p:nvSpPr>
        <p:spPr>
          <a:xfrm>
            <a:off x="7157715" y="1402728"/>
            <a:ext cx="1719692" cy="38100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s-ES" b="1">
                <a:solidFill>
                  <a:schemeClr val="accent3">
                    <a:lumMod val="49000"/>
                  </a:schemeClr>
                </a:solidFill>
                <a:ea typeface="Calibri"/>
                <a:cs typeface="Calibri"/>
              </a:rPr>
              <a:t>METODOLOGÍA</a:t>
            </a:r>
          </a:p>
        </p:txBody>
      </p:sp>
      <p:sp>
        <p:nvSpPr>
          <p:cNvPr id="7" name="CuadroTexto 6">
            <a:extLst>
              <a:ext uri="{FF2B5EF4-FFF2-40B4-BE49-F238E27FC236}">
                <a16:creationId xmlns:a16="http://schemas.microsoft.com/office/drawing/2014/main" id="{1150449E-D90F-5CFC-10AC-8F666A7EB758}"/>
              </a:ext>
            </a:extLst>
          </p:cNvPr>
          <p:cNvSpPr txBox="1"/>
          <p:nvPr/>
        </p:nvSpPr>
        <p:spPr>
          <a:xfrm>
            <a:off x="4570924" y="1787801"/>
            <a:ext cx="4231730" cy="1569660"/>
          </a:xfrm>
          <a:prstGeom prst="rect">
            <a:avLst/>
          </a:prstGeom>
          <a:noFill/>
          <a:ln>
            <a:solidFill>
              <a:schemeClr val="accent3">
                <a:lumMod val="75000"/>
              </a:schemeClr>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71450" indent="-171450">
              <a:buFont typeface="Calibri"/>
              <a:buChar char="-"/>
            </a:pPr>
            <a:r>
              <a:rPr lang="es-ES" sz="1200">
                <a:latin typeface="Calibri"/>
                <a:ea typeface="Calibri"/>
                <a:cs typeface="Times"/>
              </a:rPr>
              <a:t>Empleando una cohorte de pacientes con diversos tipos de EPID se evaluó el patrón TACAR al diagnóstico (NIU, NIU probable, NIU indeterminado, hallazgos alternativos).</a:t>
            </a:r>
          </a:p>
          <a:p>
            <a:pPr marL="171450" indent="-171450">
              <a:buFont typeface="Calibri"/>
              <a:buChar char="-"/>
            </a:pPr>
            <a:endParaRPr lang="es-ES" sz="1200" dirty="0">
              <a:latin typeface="Calibri"/>
              <a:ea typeface="Calibri"/>
              <a:cs typeface="Times"/>
            </a:endParaRPr>
          </a:p>
          <a:p>
            <a:pPr marL="171450" indent="-171450">
              <a:buFont typeface="Calibri"/>
              <a:buChar char="-"/>
            </a:pPr>
            <a:r>
              <a:rPr lang="es-ES" sz="1200" dirty="0">
                <a:latin typeface="Calibri"/>
                <a:ea typeface="Calibri"/>
                <a:cs typeface="Times"/>
              </a:rPr>
              <a:t>Se recogieron múltiples variables clínico-epidemiológicas, comorbilidades y de función pulmonar, valorando la influencia del patrón TACAR en la supervivencia a largo plazo mediante el método de Kaplan-Meier y </a:t>
            </a:r>
            <a:r>
              <a:rPr lang="es-ES" sz="1200">
                <a:latin typeface="Calibri"/>
                <a:ea typeface="Calibri"/>
                <a:cs typeface="Times"/>
              </a:rPr>
              <a:t>modelos</a:t>
            </a:r>
            <a:r>
              <a:rPr lang="es-ES" sz="1200" dirty="0">
                <a:latin typeface="Calibri"/>
                <a:ea typeface="Calibri"/>
                <a:cs typeface="Times"/>
              </a:rPr>
              <a:t> de regresión de Cox.</a:t>
            </a:r>
            <a:endParaRPr lang="es-ES" sz="1200">
              <a:latin typeface="Calibri"/>
              <a:ea typeface="Calibri"/>
              <a:cs typeface="Arial"/>
            </a:endParaRPr>
          </a:p>
        </p:txBody>
      </p:sp>
      <p:sp>
        <p:nvSpPr>
          <p:cNvPr id="8" name="CuadroTexto 7">
            <a:extLst>
              <a:ext uri="{FF2B5EF4-FFF2-40B4-BE49-F238E27FC236}">
                <a16:creationId xmlns:a16="http://schemas.microsoft.com/office/drawing/2014/main" id="{005DDDBC-681B-40E8-0C5A-E4FB91E09D3B}"/>
              </a:ext>
            </a:extLst>
          </p:cNvPr>
          <p:cNvSpPr txBox="1"/>
          <p:nvPr/>
        </p:nvSpPr>
        <p:spPr>
          <a:xfrm>
            <a:off x="458705" y="3605659"/>
            <a:ext cx="8228292" cy="1015663"/>
          </a:xfrm>
          <a:prstGeom prst="rect">
            <a:avLst/>
          </a:prstGeom>
          <a:solidFill>
            <a:schemeClr val="accent3">
              <a:lumMod val="20000"/>
              <a:lumOff val="80000"/>
            </a:schemeClr>
          </a:solidFill>
          <a:ln>
            <a:solidFill>
              <a:schemeClr val="accent3">
                <a:lumMod val="75000"/>
              </a:schemeClr>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71450" indent="-171450">
              <a:buFont typeface="Calibri"/>
              <a:buChar char="-"/>
            </a:pPr>
            <a:r>
              <a:rPr lang="es-ES" sz="1200" dirty="0">
                <a:ea typeface="+mn-lt"/>
                <a:cs typeface="+mn-lt"/>
              </a:rPr>
              <a:t>233 pacientes (67.4% hombres, edad media 69±11.5). </a:t>
            </a:r>
            <a:endParaRPr lang="es-ES" dirty="0">
              <a:ea typeface="Calibri"/>
              <a:cs typeface="Calibri"/>
            </a:endParaRPr>
          </a:p>
          <a:p>
            <a:pPr marL="171450" indent="-171450">
              <a:buFont typeface="Calibri"/>
              <a:buChar char="-"/>
            </a:pPr>
            <a:r>
              <a:rPr lang="es-ES" sz="1200" dirty="0">
                <a:ea typeface="+mn-lt"/>
                <a:cs typeface="+mn-lt"/>
              </a:rPr>
              <a:t>El diagnóstico definitivo fue: FPI (54.5%), EPID inclasificables (15.9%), EPID asociado a conectivopatías (8.6%), Sarcoidosis (7.3%), Neumonitis por hipersensibilidad (3.4%), y otras (10.3%). </a:t>
            </a:r>
            <a:endParaRPr lang="es-ES">
              <a:ea typeface="+mn-lt"/>
              <a:cs typeface="+mn-lt"/>
            </a:endParaRPr>
          </a:p>
          <a:p>
            <a:pPr marL="171450" indent="-171450">
              <a:buFont typeface="Calibri"/>
              <a:buChar char="-"/>
            </a:pPr>
            <a:r>
              <a:rPr lang="es-ES" sz="1200" dirty="0">
                <a:ea typeface="+mn-lt"/>
                <a:cs typeface="+mn-lt"/>
              </a:rPr>
              <a:t>El patrón TACAR fue: Patrón NIU (45.1%), Probable NIU (11.6%), Indeterminado (7.7%), Hallazgos alternativos (35.6%). </a:t>
            </a:r>
          </a:p>
          <a:p>
            <a:pPr marL="171450" indent="-171450">
              <a:buFont typeface="Calibri"/>
              <a:buChar char="-"/>
            </a:pPr>
            <a:r>
              <a:rPr lang="es-ES" sz="1200">
                <a:ea typeface="+mn-lt"/>
                <a:cs typeface="+mn-lt"/>
              </a:rPr>
              <a:t>La mortalidad al final del seguimiento fue del 43.8%.</a:t>
            </a:r>
            <a:endParaRPr lang="es-ES" sz="1200" dirty="0">
              <a:ea typeface="Calibri"/>
              <a:cs typeface="Calibri"/>
            </a:endParaRPr>
          </a:p>
        </p:txBody>
      </p:sp>
      <p:sp>
        <p:nvSpPr>
          <p:cNvPr id="9" name="CuadroTexto 8">
            <a:extLst>
              <a:ext uri="{FF2B5EF4-FFF2-40B4-BE49-F238E27FC236}">
                <a16:creationId xmlns:a16="http://schemas.microsoft.com/office/drawing/2014/main" id="{2E65BA44-7CC0-4B08-E6A1-704D509BDE69}"/>
              </a:ext>
            </a:extLst>
          </p:cNvPr>
          <p:cNvSpPr txBox="1"/>
          <p:nvPr/>
        </p:nvSpPr>
        <p:spPr>
          <a:xfrm>
            <a:off x="460321" y="3235760"/>
            <a:ext cx="172327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s-ES" b="1">
                <a:solidFill>
                  <a:schemeClr val="accent3">
                    <a:lumMod val="49000"/>
                  </a:schemeClr>
                </a:solidFill>
                <a:ea typeface="Calibri"/>
                <a:cs typeface="Calibri"/>
              </a:rPr>
              <a:t>RESULTADOS</a:t>
            </a:r>
            <a:endParaRPr lang="es-ES" b="1" dirty="0">
              <a:solidFill>
                <a:schemeClr val="accent3">
                  <a:lumMod val="49000"/>
                </a:schemeClr>
              </a:solidFill>
              <a:ea typeface="Calibri"/>
              <a:cs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descr="Gráfico&#10;&#10;El contenido generado por IA puede ser incorrecto.">
            <a:extLst>
              <a:ext uri="{FF2B5EF4-FFF2-40B4-BE49-F238E27FC236}">
                <a16:creationId xmlns:a16="http://schemas.microsoft.com/office/drawing/2014/main" id="{D7634342-9BC1-B037-81FC-084A6598894C}"/>
              </a:ext>
            </a:extLst>
          </p:cNvPr>
          <p:cNvPicPr>
            <a:picLocks noChangeAspect="1"/>
          </p:cNvPicPr>
          <p:nvPr/>
        </p:nvPicPr>
        <p:blipFill>
          <a:blip r:embed="rId2"/>
          <a:stretch>
            <a:fillRect/>
          </a:stretch>
        </p:blipFill>
        <p:spPr>
          <a:xfrm>
            <a:off x="4900603" y="589523"/>
            <a:ext cx="4052560" cy="3215362"/>
          </a:xfrm>
          <a:prstGeom prst="rect">
            <a:avLst/>
          </a:prstGeom>
          <a:ln>
            <a:noFill/>
          </a:ln>
        </p:spPr>
      </p:pic>
      <p:sp>
        <p:nvSpPr>
          <p:cNvPr id="4" name="CuadroTexto 3">
            <a:extLst>
              <a:ext uri="{FF2B5EF4-FFF2-40B4-BE49-F238E27FC236}">
                <a16:creationId xmlns:a16="http://schemas.microsoft.com/office/drawing/2014/main" id="{456008A4-AD6D-5301-B469-AF2DC69045A9}"/>
              </a:ext>
            </a:extLst>
          </p:cNvPr>
          <p:cNvSpPr txBox="1"/>
          <p:nvPr/>
        </p:nvSpPr>
        <p:spPr>
          <a:xfrm>
            <a:off x="411688" y="4276310"/>
            <a:ext cx="8152919" cy="523220"/>
          </a:xfrm>
          <a:prstGeom prst="rect">
            <a:avLst/>
          </a:prstGeom>
          <a:solidFill>
            <a:schemeClr val="accent3">
              <a:lumMod val="20000"/>
              <a:lumOff val="80000"/>
            </a:schemeClr>
          </a:solidFill>
          <a:ln>
            <a:solidFill>
              <a:schemeClr val="accent3">
                <a:lumMod val="75000"/>
              </a:schemeClr>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1400">
                <a:ea typeface="+mn-lt"/>
                <a:cs typeface="+mn-lt"/>
              </a:rPr>
              <a:t>En nuestra experiencia, el patrón TACAR al diagnóstico, fue un predictor independiente de la evolución a largo plazo de los pacientes con EPID tras ajustar por otras variables de interés pronóstico.</a:t>
            </a:r>
          </a:p>
        </p:txBody>
      </p:sp>
      <p:graphicFrame>
        <p:nvGraphicFramePr>
          <p:cNvPr id="9" name="Tabla 8">
            <a:extLst>
              <a:ext uri="{FF2B5EF4-FFF2-40B4-BE49-F238E27FC236}">
                <a16:creationId xmlns:a16="http://schemas.microsoft.com/office/drawing/2014/main" id="{969D8764-DE70-A490-A3E4-BE48B3E57DD8}"/>
              </a:ext>
            </a:extLst>
          </p:cNvPr>
          <p:cNvGraphicFramePr>
            <a:graphicFrameLocks noGrp="1"/>
          </p:cNvGraphicFramePr>
          <p:nvPr>
            <p:extLst>
              <p:ext uri="{D42A27DB-BD31-4B8C-83A1-F6EECF244321}">
                <p14:modId xmlns:p14="http://schemas.microsoft.com/office/powerpoint/2010/main" val="2839722873"/>
              </p:ext>
            </p:extLst>
          </p:nvPr>
        </p:nvGraphicFramePr>
        <p:xfrm>
          <a:off x="1147835" y="652430"/>
          <a:ext cx="3848379" cy="2490838"/>
        </p:xfrm>
        <a:graphic>
          <a:graphicData uri="http://schemas.openxmlformats.org/drawingml/2006/table">
            <a:tbl>
              <a:tblPr bandRow="1">
                <a:tableStyleId>{5C22544A-7EE6-4342-B048-85BDC9FD1C3A}</a:tableStyleId>
              </a:tblPr>
              <a:tblGrid>
                <a:gridCol w="1390310">
                  <a:extLst>
                    <a:ext uri="{9D8B030D-6E8A-4147-A177-3AD203B41FA5}">
                      <a16:colId xmlns:a16="http://schemas.microsoft.com/office/drawing/2014/main" val="593859085"/>
                    </a:ext>
                  </a:extLst>
                </a:gridCol>
                <a:gridCol w="956534">
                  <a:extLst>
                    <a:ext uri="{9D8B030D-6E8A-4147-A177-3AD203B41FA5}">
                      <a16:colId xmlns:a16="http://schemas.microsoft.com/office/drawing/2014/main" val="2693897461"/>
                    </a:ext>
                  </a:extLst>
                </a:gridCol>
                <a:gridCol w="1501535">
                  <a:extLst>
                    <a:ext uri="{9D8B030D-6E8A-4147-A177-3AD203B41FA5}">
                      <a16:colId xmlns:a16="http://schemas.microsoft.com/office/drawing/2014/main" val="3212581620"/>
                    </a:ext>
                  </a:extLst>
                </a:gridCol>
              </a:tblGrid>
              <a:tr h="225663">
                <a:tc>
                  <a:txBody>
                    <a:bodyPr/>
                    <a:lstStyle/>
                    <a:p>
                      <a:pPr algn="ctr" fontAlgn="base">
                        <a:lnSpc>
                          <a:spcPts val="1350"/>
                        </a:lnSpc>
                        <a:buNone/>
                      </a:pPr>
                      <a:r>
                        <a:rPr lang="es-ES" sz="1100">
                          <a:solidFill>
                            <a:srgbClr val="FFFFFF"/>
                          </a:solidFill>
                          <a:effectLst/>
                          <a:latin typeface="Calibri" panose="020F0502020204030204" pitchFamily="34" charset="0"/>
                        </a:rPr>
                        <a:t>VARIABLE</a:t>
                      </a:r>
                      <a:endParaRPr lang="es-ES">
                        <a:effectLst/>
                      </a:endParaRPr>
                    </a:p>
                  </a:txBody>
                  <a:tcPr marL="9525" marR="9525" marT="9525"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548235"/>
                    </a:solidFill>
                  </a:tcPr>
                </a:tc>
                <a:tc>
                  <a:txBody>
                    <a:bodyPr/>
                    <a:lstStyle/>
                    <a:p>
                      <a:pPr algn="ctr" fontAlgn="base">
                        <a:lnSpc>
                          <a:spcPts val="1350"/>
                        </a:lnSpc>
                        <a:buNone/>
                      </a:pPr>
                      <a:r>
                        <a:rPr lang="es-ES" sz="1100" dirty="0">
                          <a:solidFill>
                            <a:srgbClr val="FFFFFF"/>
                          </a:solidFill>
                          <a:effectLst/>
                          <a:latin typeface="Calibri" panose="020F0502020204030204" pitchFamily="34" charset="0"/>
                        </a:rPr>
                        <a:t>p</a:t>
                      </a:r>
                      <a:endParaRPr lang="es-ES" dirty="0">
                        <a:effectLst/>
                      </a:endParaRPr>
                    </a:p>
                  </a:txBody>
                  <a:tcPr marL="9525" marR="9525" marT="9525"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548235"/>
                    </a:solidFill>
                  </a:tcPr>
                </a:tc>
                <a:tc>
                  <a:txBody>
                    <a:bodyPr/>
                    <a:lstStyle/>
                    <a:p>
                      <a:pPr algn="ctr" fontAlgn="base">
                        <a:lnSpc>
                          <a:spcPts val="1350"/>
                        </a:lnSpc>
                        <a:buNone/>
                      </a:pPr>
                      <a:r>
                        <a:rPr lang="es-ES" sz="1400" dirty="0">
                          <a:solidFill>
                            <a:schemeClr val="bg1"/>
                          </a:solidFill>
                          <a:effectLst/>
                        </a:rPr>
                        <a:t>OR(IC95%)</a:t>
                      </a:r>
                    </a:p>
                  </a:txBody>
                  <a:tcPr marL="9525" marR="9525" marT="9525"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548235"/>
                    </a:solidFill>
                  </a:tcPr>
                </a:tc>
                <a:extLst>
                  <a:ext uri="{0D108BD9-81ED-4DB2-BD59-A6C34878D82A}">
                    <a16:rowId xmlns:a16="http://schemas.microsoft.com/office/drawing/2014/main" val="1491222497"/>
                  </a:ext>
                </a:extLst>
              </a:tr>
              <a:tr h="225663">
                <a:tc>
                  <a:txBody>
                    <a:bodyPr/>
                    <a:lstStyle/>
                    <a:p>
                      <a:pPr fontAlgn="base">
                        <a:lnSpc>
                          <a:spcPts val="1350"/>
                        </a:lnSpc>
                        <a:buNone/>
                      </a:pPr>
                      <a:r>
                        <a:rPr lang="es-ES" sz="1100" dirty="0">
                          <a:effectLst/>
                          <a:latin typeface="Calibri" panose="020F0502020204030204" pitchFamily="34" charset="0"/>
                        </a:rPr>
                        <a:t>EDAD</a:t>
                      </a:r>
                      <a:endParaRPr lang="es-ES" dirty="0">
                        <a:effectLst/>
                      </a:endParaRPr>
                    </a:p>
                  </a:txBody>
                  <a:tcPr marL="9525" marR="9525" marT="9525" anchor="ctr">
                    <a:lnL w="12700"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2EFDA"/>
                    </a:solidFill>
                  </a:tcPr>
                </a:tc>
                <a:tc>
                  <a:txBody>
                    <a:bodyPr/>
                    <a:lstStyle/>
                    <a:p>
                      <a:pPr algn="ctr" fontAlgn="base">
                        <a:lnSpc>
                          <a:spcPts val="1350"/>
                        </a:lnSpc>
                        <a:buNone/>
                      </a:pPr>
                      <a:r>
                        <a:rPr lang="es-ES" sz="1100" dirty="0">
                          <a:effectLst/>
                          <a:latin typeface="Calibri" panose="020F0502020204030204" pitchFamily="34" charset="0"/>
                        </a:rPr>
                        <a:t>0.008</a:t>
                      </a:r>
                      <a:endParaRPr lang="es-ES" dirty="0">
                        <a:effectLst/>
                      </a:endParaRPr>
                    </a:p>
                  </a:txBody>
                  <a:tcPr marL="9525" marR="9525" marT="9525"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2EFDA"/>
                    </a:solidFill>
                  </a:tcPr>
                </a:tc>
                <a:tc>
                  <a:txBody>
                    <a:bodyPr/>
                    <a:lstStyle/>
                    <a:p>
                      <a:pPr algn="ctr" fontAlgn="base">
                        <a:lnSpc>
                          <a:spcPts val="1350"/>
                        </a:lnSpc>
                        <a:buNone/>
                      </a:pPr>
                      <a:r>
                        <a:rPr lang="es-ES" sz="1100" dirty="0">
                          <a:effectLst/>
                          <a:latin typeface="Calibri" panose="020F0502020204030204" pitchFamily="34" charset="0"/>
                        </a:rPr>
                        <a:t>1.03(1.008-1.56)</a:t>
                      </a:r>
                      <a:endParaRPr lang="es-ES" dirty="0">
                        <a:effectLst/>
                      </a:endParaRPr>
                    </a:p>
                  </a:txBody>
                  <a:tcPr marL="9525" marR="9525" marT="9525" anchor="ctr">
                    <a:lnL w="9525"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2EFDA"/>
                    </a:solidFill>
                  </a:tcPr>
                </a:tc>
                <a:extLst>
                  <a:ext uri="{0D108BD9-81ED-4DB2-BD59-A6C34878D82A}">
                    <a16:rowId xmlns:a16="http://schemas.microsoft.com/office/drawing/2014/main" val="3664199893"/>
                  </a:ext>
                </a:extLst>
              </a:tr>
              <a:tr h="225663">
                <a:tc>
                  <a:txBody>
                    <a:bodyPr/>
                    <a:lstStyle/>
                    <a:p>
                      <a:pPr fontAlgn="base">
                        <a:lnSpc>
                          <a:spcPts val="1350"/>
                        </a:lnSpc>
                        <a:buNone/>
                      </a:pPr>
                      <a:r>
                        <a:rPr lang="es-ES" sz="1100" dirty="0">
                          <a:effectLst/>
                          <a:latin typeface="Calibri" panose="020F0502020204030204" pitchFamily="34" charset="0"/>
                        </a:rPr>
                        <a:t>DISNEA INICIAL</a:t>
                      </a:r>
                      <a:endParaRPr lang="es-ES" dirty="0">
                        <a:effectLst/>
                      </a:endParaRPr>
                    </a:p>
                  </a:txBody>
                  <a:tcPr marL="9525" marR="9525" marT="9525" anchor="ctr">
                    <a:lnL w="12700"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C6E0B4"/>
                    </a:solidFill>
                  </a:tcPr>
                </a:tc>
                <a:tc>
                  <a:txBody>
                    <a:bodyPr/>
                    <a:lstStyle/>
                    <a:p>
                      <a:pPr algn="ctr" fontAlgn="base">
                        <a:lnSpc>
                          <a:spcPts val="1350"/>
                        </a:lnSpc>
                        <a:buNone/>
                      </a:pPr>
                      <a:r>
                        <a:rPr lang="es-ES" sz="1100" dirty="0">
                          <a:effectLst/>
                          <a:latin typeface="Calibri" panose="020F0502020204030204" pitchFamily="34" charset="0"/>
                        </a:rPr>
                        <a:t>0.02</a:t>
                      </a:r>
                      <a:endParaRPr lang="es-ES" dirty="0">
                        <a:effectLst/>
                      </a:endParaRPr>
                    </a:p>
                  </a:txBody>
                  <a:tcPr marL="9525" marR="9525" marT="9525"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C6E0B4"/>
                    </a:solidFill>
                  </a:tcPr>
                </a:tc>
                <a:tc>
                  <a:txBody>
                    <a:bodyPr/>
                    <a:lstStyle/>
                    <a:p>
                      <a:pPr algn="ctr" fontAlgn="base">
                        <a:lnSpc>
                          <a:spcPts val="1350"/>
                        </a:lnSpc>
                        <a:buNone/>
                      </a:pPr>
                      <a:r>
                        <a:rPr lang="es-ES" sz="1100" dirty="0">
                          <a:effectLst/>
                          <a:latin typeface="Calibri" panose="020F0502020204030204" pitchFamily="34" charset="0"/>
                        </a:rPr>
                        <a:t>1.81(1.08-3.01)</a:t>
                      </a:r>
                      <a:endParaRPr lang="es-ES" dirty="0">
                        <a:effectLst/>
                      </a:endParaRPr>
                    </a:p>
                  </a:txBody>
                  <a:tcPr marL="9525" marR="9525" marT="9525" anchor="ctr">
                    <a:lnL w="9525"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C6E0B4"/>
                    </a:solidFill>
                  </a:tcPr>
                </a:tc>
                <a:extLst>
                  <a:ext uri="{0D108BD9-81ED-4DB2-BD59-A6C34878D82A}">
                    <a16:rowId xmlns:a16="http://schemas.microsoft.com/office/drawing/2014/main" val="1803111599"/>
                  </a:ext>
                </a:extLst>
              </a:tr>
              <a:tr h="383559">
                <a:tc>
                  <a:txBody>
                    <a:bodyPr/>
                    <a:lstStyle/>
                    <a:p>
                      <a:pPr fontAlgn="base">
                        <a:lnSpc>
                          <a:spcPts val="1350"/>
                        </a:lnSpc>
                        <a:buNone/>
                      </a:pPr>
                      <a:r>
                        <a:rPr lang="es-ES" sz="1100" dirty="0">
                          <a:effectLst/>
                          <a:latin typeface="Calibri" panose="020F0502020204030204" pitchFamily="34" charset="0"/>
                        </a:rPr>
                        <a:t>FVC&lt;60%</a:t>
                      </a:r>
                    </a:p>
                    <a:p>
                      <a:pPr fontAlgn="base">
                        <a:lnSpc>
                          <a:spcPts val="1350"/>
                        </a:lnSpc>
                        <a:buNone/>
                      </a:pPr>
                      <a:r>
                        <a:rPr lang="es-ES" sz="1100" dirty="0">
                          <a:effectLst/>
                          <a:latin typeface="Calibri" panose="020F0502020204030204" pitchFamily="34" charset="0"/>
                        </a:rPr>
                        <a:t>FVC 60-80%</a:t>
                      </a:r>
                    </a:p>
                  </a:txBody>
                  <a:tcPr marL="9525" marR="9525" marT="9525" anchor="ctr">
                    <a:lnL w="12700"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2EFDA"/>
                    </a:solidFill>
                  </a:tcPr>
                </a:tc>
                <a:tc>
                  <a:txBody>
                    <a:bodyPr/>
                    <a:lstStyle/>
                    <a:p>
                      <a:pPr algn="ctr" fontAlgn="base">
                        <a:lnSpc>
                          <a:spcPts val="1350"/>
                        </a:lnSpc>
                        <a:buNone/>
                      </a:pPr>
                      <a:r>
                        <a:rPr lang="es-ES" sz="1100" dirty="0">
                          <a:effectLst/>
                          <a:latin typeface="Calibri" panose="020F0502020204030204" pitchFamily="34" charset="0"/>
                        </a:rPr>
                        <a:t>0.0005</a:t>
                      </a:r>
                    </a:p>
                    <a:p>
                      <a:pPr algn="ctr" fontAlgn="base">
                        <a:lnSpc>
                          <a:spcPts val="1350"/>
                        </a:lnSpc>
                        <a:buNone/>
                      </a:pPr>
                      <a:r>
                        <a:rPr lang="es-ES" sz="1100" dirty="0">
                          <a:effectLst/>
                          <a:latin typeface="Calibri" panose="020F0502020204030204" pitchFamily="34" charset="0"/>
                        </a:rPr>
                        <a:t>0.0005</a:t>
                      </a:r>
                      <a:endParaRPr lang="es-ES" dirty="0">
                        <a:effectLst/>
                      </a:endParaRPr>
                    </a:p>
                  </a:txBody>
                  <a:tcPr marL="9525" marR="9525" marT="9525"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2EFDA"/>
                    </a:solidFill>
                  </a:tcPr>
                </a:tc>
                <a:tc>
                  <a:txBody>
                    <a:bodyPr/>
                    <a:lstStyle/>
                    <a:p>
                      <a:pPr algn="ctr" fontAlgn="base">
                        <a:lnSpc>
                          <a:spcPts val="1350"/>
                        </a:lnSpc>
                        <a:buNone/>
                      </a:pPr>
                      <a:r>
                        <a:rPr lang="es-ES" sz="1100" dirty="0">
                          <a:effectLst/>
                          <a:latin typeface="Calibri" panose="020F0502020204030204" pitchFamily="34" charset="0"/>
                        </a:rPr>
                        <a:t>3.93(2.27-6.81)</a:t>
                      </a:r>
                    </a:p>
                    <a:p>
                      <a:pPr algn="ctr" fontAlgn="base">
                        <a:lnSpc>
                          <a:spcPts val="1350"/>
                        </a:lnSpc>
                        <a:buNone/>
                      </a:pPr>
                      <a:r>
                        <a:rPr lang="es-ES" sz="1100" dirty="0">
                          <a:effectLst/>
                          <a:latin typeface="Calibri" panose="020F0502020204030204" pitchFamily="34" charset="0"/>
                        </a:rPr>
                        <a:t>2.89(1.81-4.63)</a:t>
                      </a:r>
                      <a:endParaRPr lang="es-ES" dirty="0">
                        <a:effectLst/>
                      </a:endParaRPr>
                    </a:p>
                  </a:txBody>
                  <a:tcPr marL="9525" marR="9525" marT="9525" anchor="ctr">
                    <a:lnL w="9525"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2EFDA"/>
                    </a:solidFill>
                  </a:tcPr>
                </a:tc>
                <a:extLst>
                  <a:ext uri="{0D108BD9-81ED-4DB2-BD59-A6C34878D82A}">
                    <a16:rowId xmlns:a16="http://schemas.microsoft.com/office/drawing/2014/main" val="293505659"/>
                  </a:ext>
                </a:extLst>
              </a:tr>
              <a:tr h="369461">
                <a:tc>
                  <a:txBody>
                    <a:bodyPr/>
                    <a:lstStyle/>
                    <a:p>
                      <a:pPr fontAlgn="base">
                        <a:lnSpc>
                          <a:spcPts val="1350"/>
                        </a:lnSpc>
                        <a:buNone/>
                      </a:pPr>
                      <a:r>
                        <a:rPr lang="es-ES" sz="1100" dirty="0">
                          <a:effectLst/>
                          <a:latin typeface="Calibri" panose="020F0502020204030204" pitchFamily="34" charset="0"/>
                        </a:rPr>
                        <a:t>SIN TTO ANTIBROTICO</a:t>
                      </a:r>
                      <a:endParaRPr lang="es-ES" dirty="0">
                        <a:effectLst/>
                      </a:endParaRPr>
                    </a:p>
                  </a:txBody>
                  <a:tcPr marL="9525" marR="9525" marT="9525" anchor="ctr">
                    <a:lnL w="12700"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C6E0B4"/>
                    </a:solidFill>
                  </a:tcPr>
                </a:tc>
                <a:tc>
                  <a:txBody>
                    <a:bodyPr/>
                    <a:lstStyle/>
                    <a:p>
                      <a:pPr algn="ctr" fontAlgn="base">
                        <a:lnSpc>
                          <a:spcPts val="1350"/>
                        </a:lnSpc>
                        <a:buNone/>
                      </a:pPr>
                      <a:r>
                        <a:rPr lang="es-ES" sz="1100" dirty="0">
                          <a:effectLst/>
                          <a:latin typeface="Calibri" panose="020F0502020204030204" pitchFamily="34" charset="0"/>
                        </a:rPr>
                        <a:t>0.0005</a:t>
                      </a:r>
                      <a:endParaRPr lang="es-ES" dirty="0">
                        <a:effectLst/>
                      </a:endParaRPr>
                    </a:p>
                  </a:txBody>
                  <a:tcPr marL="9525" marR="9525" marT="9525"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C6E0B4"/>
                    </a:solidFill>
                  </a:tcPr>
                </a:tc>
                <a:tc>
                  <a:txBody>
                    <a:bodyPr/>
                    <a:lstStyle/>
                    <a:p>
                      <a:pPr algn="ctr" fontAlgn="base">
                        <a:lnSpc>
                          <a:spcPts val="1350"/>
                        </a:lnSpc>
                        <a:buNone/>
                      </a:pPr>
                      <a:r>
                        <a:rPr lang="es-ES" sz="1100" dirty="0">
                          <a:effectLst/>
                          <a:latin typeface="Calibri" panose="020F0502020204030204" pitchFamily="34" charset="0"/>
                        </a:rPr>
                        <a:t>2.59(1.57—4.29)</a:t>
                      </a:r>
                      <a:endParaRPr lang="es-ES" dirty="0">
                        <a:effectLst/>
                      </a:endParaRPr>
                    </a:p>
                  </a:txBody>
                  <a:tcPr marL="9525" marR="9525" marT="9525" anchor="ctr">
                    <a:lnL w="9525"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C6E0B4"/>
                    </a:solidFill>
                  </a:tcPr>
                </a:tc>
                <a:extLst>
                  <a:ext uri="{0D108BD9-81ED-4DB2-BD59-A6C34878D82A}">
                    <a16:rowId xmlns:a16="http://schemas.microsoft.com/office/drawing/2014/main" val="3811845186"/>
                  </a:ext>
                </a:extLst>
              </a:tr>
              <a:tr h="744046">
                <a:tc>
                  <a:txBody>
                    <a:bodyPr/>
                    <a:lstStyle/>
                    <a:p>
                      <a:pPr fontAlgn="base">
                        <a:lnSpc>
                          <a:spcPts val="1350"/>
                        </a:lnSpc>
                        <a:buNone/>
                      </a:pPr>
                      <a:r>
                        <a:rPr lang="es-ES" sz="1100" dirty="0">
                          <a:effectLst/>
                          <a:latin typeface="Calibri" panose="020F0502020204030204" pitchFamily="34" charset="0"/>
                        </a:rPr>
                        <a:t>PATRON NIU</a:t>
                      </a:r>
                    </a:p>
                    <a:p>
                      <a:pPr fontAlgn="base">
                        <a:lnSpc>
                          <a:spcPts val="1350"/>
                        </a:lnSpc>
                        <a:buNone/>
                      </a:pPr>
                      <a:r>
                        <a:rPr lang="es-ES" sz="1100" dirty="0">
                          <a:effectLst/>
                          <a:latin typeface="Calibri" panose="020F0502020204030204" pitchFamily="34" charset="0"/>
                        </a:rPr>
                        <a:t>NIU PROBABLE</a:t>
                      </a:r>
                    </a:p>
                    <a:p>
                      <a:pPr fontAlgn="base">
                        <a:lnSpc>
                          <a:spcPts val="1350"/>
                        </a:lnSpc>
                        <a:buNone/>
                      </a:pPr>
                      <a:r>
                        <a:rPr lang="es-ES" sz="1100" dirty="0">
                          <a:effectLst/>
                          <a:latin typeface="Calibri" panose="020F0502020204030204" pitchFamily="34" charset="0"/>
                        </a:rPr>
                        <a:t>NIU INDETERMINADO</a:t>
                      </a:r>
                      <a:endParaRPr lang="es-ES" dirty="0">
                        <a:effectLst/>
                      </a:endParaRPr>
                    </a:p>
                  </a:txBody>
                  <a:tcPr marL="9525" marR="9525" marT="9525" anchor="ctr">
                    <a:lnL w="12700"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2EFDA"/>
                    </a:solidFill>
                  </a:tcPr>
                </a:tc>
                <a:tc>
                  <a:txBody>
                    <a:bodyPr/>
                    <a:lstStyle/>
                    <a:p>
                      <a:pPr algn="ctr" fontAlgn="base">
                        <a:lnSpc>
                          <a:spcPts val="1350"/>
                        </a:lnSpc>
                        <a:buNone/>
                      </a:pPr>
                      <a:r>
                        <a:rPr lang="es-ES" sz="1100" dirty="0">
                          <a:effectLst/>
                          <a:latin typeface="Calibri" panose="020F0502020204030204" pitchFamily="34" charset="0"/>
                        </a:rPr>
                        <a:t>0.002</a:t>
                      </a:r>
                    </a:p>
                    <a:p>
                      <a:pPr algn="ctr" fontAlgn="base">
                        <a:lnSpc>
                          <a:spcPts val="1350"/>
                        </a:lnSpc>
                        <a:buNone/>
                      </a:pPr>
                      <a:r>
                        <a:rPr lang="es-ES" sz="1100" dirty="0">
                          <a:effectLst/>
                          <a:latin typeface="Calibri" panose="020F0502020204030204" pitchFamily="34" charset="0"/>
                        </a:rPr>
                        <a:t>0.0005</a:t>
                      </a:r>
                    </a:p>
                    <a:p>
                      <a:pPr algn="ctr" fontAlgn="base">
                        <a:lnSpc>
                          <a:spcPts val="1350"/>
                        </a:lnSpc>
                        <a:buNone/>
                      </a:pPr>
                      <a:r>
                        <a:rPr lang="es-ES" sz="1100" dirty="0">
                          <a:effectLst/>
                          <a:latin typeface="Calibri" panose="020F0502020204030204" pitchFamily="34" charset="0"/>
                        </a:rPr>
                        <a:t>0.55</a:t>
                      </a:r>
                    </a:p>
                    <a:p>
                      <a:pPr algn="ctr" fontAlgn="base">
                        <a:lnSpc>
                          <a:spcPts val="1350"/>
                        </a:lnSpc>
                        <a:buNone/>
                      </a:pPr>
                      <a:endParaRPr lang="es-ES" dirty="0">
                        <a:effectLst/>
                      </a:endParaRPr>
                    </a:p>
                  </a:txBody>
                  <a:tcPr marL="9525" marR="9525" marT="9525"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2EFDA"/>
                    </a:solidFill>
                  </a:tcPr>
                </a:tc>
                <a:tc>
                  <a:txBody>
                    <a:bodyPr/>
                    <a:lstStyle/>
                    <a:p>
                      <a:pPr algn="ctr" fontAlgn="base">
                        <a:lnSpc>
                          <a:spcPts val="1350"/>
                        </a:lnSpc>
                        <a:buNone/>
                      </a:pPr>
                      <a:r>
                        <a:rPr lang="es-ES" sz="1100" dirty="0">
                          <a:effectLst/>
                          <a:latin typeface="Calibri" panose="020F0502020204030204" pitchFamily="34" charset="0"/>
                        </a:rPr>
                        <a:t>2.89(1.45-5.57)</a:t>
                      </a:r>
                    </a:p>
                    <a:p>
                      <a:pPr algn="ctr" fontAlgn="base">
                        <a:lnSpc>
                          <a:spcPts val="1350"/>
                        </a:lnSpc>
                        <a:buNone/>
                      </a:pPr>
                      <a:r>
                        <a:rPr lang="es-ES" sz="1100" dirty="0">
                          <a:effectLst/>
                          <a:latin typeface="Calibri" panose="020F0502020204030204" pitchFamily="34" charset="0"/>
                        </a:rPr>
                        <a:t>2.57(1.51-4.39)</a:t>
                      </a:r>
                    </a:p>
                    <a:p>
                      <a:pPr algn="ctr" fontAlgn="base">
                        <a:lnSpc>
                          <a:spcPts val="1350"/>
                        </a:lnSpc>
                        <a:buNone/>
                      </a:pPr>
                      <a:r>
                        <a:rPr lang="es-ES" sz="1100" dirty="0">
                          <a:effectLst/>
                          <a:latin typeface="Calibri" panose="020F0502020204030204" pitchFamily="34" charset="0"/>
                        </a:rPr>
                        <a:t>1.33(0.52-3.39)</a:t>
                      </a:r>
                      <a:endParaRPr lang="es-ES" dirty="0">
                        <a:effectLst/>
                      </a:endParaRPr>
                    </a:p>
                  </a:txBody>
                  <a:tcPr marL="9525" marR="9525" marT="9525" anchor="ctr">
                    <a:lnL w="9525"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2EFDA"/>
                    </a:solidFill>
                  </a:tcPr>
                </a:tc>
                <a:extLst>
                  <a:ext uri="{0D108BD9-81ED-4DB2-BD59-A6C34878D82A}">
                    <a16:rowId xmlns:a16="http://schemas.microsoft.com/office/drawing/2014/main" val="2435443164"/>
                  </a:ext>
                </a:extLst>
              </a:tr>
              <a:tr h="236742">
                <a:tc>
                  <a:txBody>
                    <a:bodyPr/>
                    <a:lstStyle/>
                    <a:p>
                      <a:pPr fontAlgn="base">
                        <a:lnSpc>
                          <a:spcPts val="1350"/>
                        </a:lnSpc>
                        <a:buNone/>
                      </a:pPr>
                      <a:endParaRPr lang="es-ES" dirty="0">
                        <a:effectLst/>
                      </a:endParaRPr>
                    </a:p>
                  </a:txBody>
                  <a:tcPr marL="9525" marR="9525" marT="9525" anchor="b">
                    <a:lnL w="12700"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E0B4"/>
                    </a:solidFill>
                  </a:tcPr>
                </a:tc>
                <a:tc>
                  <a:txBody>
                    <a:bodyPr/>
                    <a:lstStyle/>
                    <a:p>
                      <a:pPr algn="ctr" fontAlgn="base">
                        <a:lnSpc>
                          <a:spcPts val="1350"/>
                        </a:lnSpc>
                        <a:buNone/>
                      </a:pPr>
                      <a:endParaRPr lang="es-ES" dirty="0">
                        <a:effectLst/>
                      </a:endParaRPr>
                    </a:p>
                  </a:txBody>
                  <a:tcPr marL="9525" marR="9525" marT="9525" anchor="b">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E0B4"/>
                    </a:solidFill>
                  </a:tcPr>
                </a:tc>
                <a:tc>
                  <a:txBody>
                    <a:bodyPr/>
                    <a:lstStyle/>
                    <a:p>
                      <a:pPr algn="ctr" fontAlgn="base">
                        <a:lnSpc>
                          <a:spcPts val="1350"/>
                        </a:lnSpc>
                        <a:buNone/>
                      </a:pPr>
                      <a:endParaRPr lang="es-ES" dirty="0">
                        <a:effectLst/>
                      </a:endParaRPr>
                    </a:p>
                  </a:txBody>
                  <a:tcPr marL="9525" marR="9525" marT="9525" anchor="b">
                    <a:lnL w="9525"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6E0B4"/>
                    </a:solidFill>
                  </a:tcPr>
                </a:tc>
                <a:extLst>
                  <a:ext uri="{0D108BD9-81ED-4DB2-BD59-A6C34878D82A}">
                    <a16:rowId xmlns:a16="http://schemas.microsoft.com/office/drawing/2014/main" val="2905593837"/>
                  </a:ext>
                </a:extLst>
              </a:tr>
            </a:tbl>
          </a:graphicData>
        </a:graphic>
      </p:graphicFrame>
      <p:sp>
        <p:nvSpPr>
          <p:cNvPr id="5" name="CuadroTexto 4">
            <a:extLst>
              <a:ext uri="{FF2B5EF4-FFF2-40B4-BE49-F238E27FC236}">
                <a16:creationId xmlns:a16="http://schemas.microsoft.com/office/drawing/2014/main" id="{45738AF5-B2FC-6E5C-1D61-A8F37D56650B}"/>
              </a:ext>
            </a:extLst>
          </p:cNvPr>
          <p:cNvSpPr txBox="1"/>
          <p:nvPr/>
        </p:nvSpPr>
        <p:spPr>
          <a:xfrm>
            <a:off x="415463" y="3905169"/>
            <a:ext cx="172327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s-ES" b="1">
                <a:solidFill>
                  <a:schemeClr val="accent3">
                    <a:lumMod val="49000"/>
                  </a:schemeClr>
                </a:solidFill>
                <a:ea typeface="Calibri"/>
                <a:cs typeface="Calibri"/>
              </a:rPr>
              <a:t>CONCLUSIÓN</a:t>
            </a:r>
            <a:endParaRPr lang="es-ES" b="1" dirty="0">
              <a:solidFill>
                <a:schemeClr val="accent3">
                  <a:lumMod val="49000"/>
                </a:schemeClr>
              </a:solidFill>
              <a:ea typeface="Calibri"/>
              <a:cs typeface="Calibri"/>
            </a:endParaRPr>
          </a:p>
        </p:txBody>
      </p:sp>
      <p:sp>
        <p:nvSpPr>
          <p:cNvPr id="7" name="CuadroTexto 6">
            <a:extLst>
              <a:ext uri="{FF2B5EF4-FFF2-40B4-BE49-F238E27FC236}">
                <a16:creationId xmlns:a16="http://schemas.microsoft.com/office/drawing/2014/main" id="{251955ED-A9F0-B974-E7F4-885367E93C89}"/>
              </a:ext>
            </a:extLst>
          </p:cNvPr>
          <p:cNvSpPr txBox="1"/>
          <p:nvPr/>
        </p:nvSpPr>
        <p:spPr>
          <a:xfrm>
            <a:off x="1217546" y="252319"/>
            <a:ext cx="3683057"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1200" dirty="0">
                <a:ea typeface="Calibri"/>
                <a:cs typeface="Calibri"/>
              </a:rPr>
              <a:t>Tabla 1. </a:t>
            </a:r>
            <a:r>
              <a:rPr lang="es-ES" sz="1200" i="1" dirty="0">
                <a:ea typeface="+mn-lt"/>
                <a:cs typeface="+mn-lt"/>
              </a:rPr>
              <a:t>Factores asociados a mortalidad en el análisis multivariante (R Cox).</a:t>
            </a:r>
          </a:p>
        </p:txBody>
      </p:sp>
      <p:sp>
        <p:nvSpPr>
          <p:cNvPr id="8" name="CuadroTexto 7">
            <a:extLst>
              <a:ext uri="{FF2B5EF4-FFF2-40B4-BE49-F238E27FC236}">
                <a16:creationId xmlns:a16="http://schemas.microsoft.com/office/drawing/2014/main" id="{8C78DD07-6823-AA00-AA43-0860391E3D51}"/>
              </a:ext>
            </a:extLst>
          </p:cNvPr>
          <p:cNvSpPr txBox="1"/>
          <p:nvPr/>
        </p:nvSpPr>
        <p:spPr>
          <a:xfrm>
            <a:off x="1198295" y="3215538"/>
            <a:ext cx="3289852"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1000" dirty="0">
                <a:ea typeface="Calibri"/>
                <a:cs typeface="Calibri"/>
              </a:rPr>
              <a:t>AJUSTADO POR PRESENCIA DE REG Y CARDIOPATÍA</a:t>
            </a:r>
            <a:r>
              <a:rPr lang="es-ES" sz="1000" i="1" dirty="0">
                <a:ea typeface="+mn-lt"/>
                <a:cs typeface="+mn-lt"/>
              </a:rPr>
              <a:t>.</a:t>
            </a:r>
          </a:p>
        </p:txBody>
      </p:sp>
      <p:sp>
        <p:nvSpPr>
          <p:cNvPr id="3" name="CuadroTexto 2">
            <a:extLst>
              <a:ext uri="{FF2B5EF4-FFF2-40B4-BE49-F238E27FC236}">
                <a16:creationId xmlns:a16="http://schemas.microsoft.com/office/drawing/2014/main" id="{19CEE3CC-D41E-C9F5-C719-49E6C59279BC}"/>
              </a:ext>
            </a:extLst>
          </p:cNvPr>
          <p:cNvSpPr txBox="1"/>
          <p:nvPr/>
        </p:nvSpPr>
        <p:spPr>
          <a:xfrm>
            <a:off x="6926883" y="1419622"/>
            <a:ext cx="944489" cy="369332"/>
          </a:xfrm>
          <a:prstGeom prst="rect">
            <a:avLst/>
          </a:prstGeom>
          <a:noFill/>
        </p:spPr>
        <p:txBody>
          <a:bodyPr wrap="none" rtlCol="0">
            <a:spAutoFit/>
          </a:bodyPr>
          <a:lstStyle/>
          <a:p>
            <a:r>
              <a:rPr lang="es-ES" dirty="0"/>
              <a:t>P=0.002</a:t>
            </a:r>
          </a:p>
        </p:txBody>
      </p:sp>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TotalTime>
  <Words>375</Words>
  <Application>Microsoft Office PowerPoint</Application>
  <PresentationFormat>Presentación en pantalla (16:9)</PresentationFormat>
  <Paragraphs>47</Paragraphs>
  <Slides>2</Slides>
  <Notes>0</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2</vt:i4>
      </vt:variant>
    </vt:vector>
  </HeadingPairs>
  <TitlesOfParts>
    <vt:vector size="5" baseType="lpstr">
      <vt:lpstr>Arial</vt:lpstr>
      <vt:lpstr>Calibri</vt:lpstr>
      <vt:lpstr>Tema de Office</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CLARA</dc:creator>
  <cp:lastModifiedBy>jacinto hernandez borge</cp:lastModifiedBy>
  <cp:revision>268</cp:revision>
  <dcterms:created xsi:type="dcterms:W3CDTF">2025-10-16T09:08:13Z</dcterms:created>
  <dcterms:modified xsi:type="dcterms:W3CDTF">2026-02-15T11:14:21Z</dcterms:modified>
</cp:coreProperties>
</file>