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77"/>
  </p:normalViewPr>
  <p:slideViewPr>
    <p:cSldViewPr>
      <p:cViewPr varScale="1">
        <p:scale>
          <a:sx n="117" d="100"/>
          <a:sy n="117" d="100"/>
        </p:scale>
        <p:origin x="944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56A2FBD-C953-C950-67FA-BBB60724A9F2}"/>
              </a:ext>
            </a:extLst>
          </p:cNvPr>
          <p:cNvSpPr txBox="1"/>
          <p:nvPr/>
        </p:nvSpPr>
        <p:spPr>
          <a:xfrm>
            <a:off x="1331640" y="195486"/>
            <a:ext cx="77048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¿QUÉ FACTORES INFLUYEN EN EL CUMPLIMIENTO DE LA VENTILACIÓN MECÁNICA DOMICILIARIA (VMD)?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s-ES" sz="1600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Salud Jiménez García, Judith del Mar Sánchez Álvarez, María del Mar García </a:t>
            </a:r>
            <a:r>
              <a:rPr lang="es-ES" sz="11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Mullor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Belén María Navas Bueno</a:t>
            </a:r>
            <a:r>
              <a:rPr lang="es-ES" sz="1100" dirty="0">
                <a:solidFill>
                  <a:srgbClr val="000000"/>
                </a:solidFill>
              </a:rPr>
              <a:t>. 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Hospital Universitario Torrecárdenas </a:t>
            </a:r>
            <a:endParaRPr lang="es-ES" sz="11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F30DFE4-915B-C066-2C36-23973C4A8703}"/>
              </a:ext>
            </a:extLst>
          </p:cNvPr>
          <p:cNvSpPr txBox="1"/>
          <p:nvPr/>
        </p:nvSpPr>
        <p:spPr>
          <a:xfrm>
            <a:off x="323528" y="1635646"/>
            <a:ext cx="396044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INTRODUCCIÓN Y OBJETIVO</a:t>
            </a:r>
            <a:endParaRPr lang="es-ES" sz="1200" b="1" i="0" u="sng" strike="noStrike" dirty="0">
              <a:solidFill>
                <a:srgbClr val="015B41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s-ES" sz="1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VMD está indicada en insuficiencia respiratoria crónica secundaria a patologías como EPOC, neuromusculares o síndrome hipoventilación obesidad (SHO), entre otras. 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s-ES" sz="1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adherencia a ésta depende de múltiples factores: clínicos, psicosociales y técnicos. 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s-ES" sz="1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Nuestro objetivo es analizar el cumplimiento de la VMD por subgrupos de patología y qué factores influyen éste.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34AD2E-F0F1-503A-FDF5-2F345337F389}"/>
              </a:ext>
            </a:extLst>
          </p:cNvPr>
          <p:cNvSpPr txBox="1"/>
          <p:nvPr/>
        </p:nvSpPr>
        <p:spPr>
          <a:xfrm>
            <a:off x="4860034" y="1635646"/>
            <a:ext cx="367240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MATERIAL Y MÉTODOS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Estudio observacional retrospectivo 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endParaRPr lang="es-ES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424 pacientes en tratamiento con VMD hasta diciembre de 2024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CDC636-7BB6-A1A5-0D32-6591A03CE019}"/>
              </a:ext>
            </a:extLst>
          </p:cNvPr>
          <p:cNvSpPr txBox="1"/>
          <p:nvPr/>
        </p:nvSpPr>
        <p:spPr>
          <a:xfrm>
            <a:off x="6156583" y="3457927"/>
            <a:ext cx="28620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criterios de exclusión como uso de CPAP, </a:t>
            </a:r>
            <a:r>
              <a:rPr lang="es-ES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éxitus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 abandonos del tratamiento. </a:t>
            </a:r>
          </a:p>
        </p:txBody>
      </p:sp>
      <p:sp>
        <p:nvSpPr>
          <p:cNvPr id="11" name="Flecha abajo 10">
            <a:extLst>
              <a:ext uri="{FF2B5EF4-FFF2-40B4-BE49-F238E27FC236}">
                <a16:creationId xmlns:a16="http://schemas.microsoft.com/office/drawing/2014/main" id="{31399B06-012F-1A99-5EC2-8EF36DD2D844}"/>
              </a:ext>
            </a:extLst>
          </p:cNvPr>
          <p:cNvSpPr/>
          <p:nvPr/>
        </p:nvSpPr>
        <p:spPr>
          <a:xfrm>
            <a:off x="5436096" y="3435846"/>
            <a:ext cx="432048" cy="86616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B2A3035-49F4-2479-FD36-E08389B8A663}"/>
              </a:ext>
            </a:extLst>
          </p:cNvPr>
          <p:cNvSpPr txBox="1"/>
          <p:nvPr/>
        </p:nvSpPr>
        <p:spPr>
          <a:xfrm>
            <a:off x="4982353" y="4421024"/>
            <a:ext cx="1198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292 pacientes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E7CA775-8F65-B74D-8A35-4185E21CFD25}"/>
              </a:ext>
            </a:extLst>
          </p:cNvPr>
          <p:cNvSpPr txBox="1"/>
          <p:nvPr/>
        </p:nvSpPr>
        <p:spPr>
          <a:xfrm>
            <a:off x="179512" y="195486"/>
            <a:ext cx="4796206" cy="2993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RESULTADOS </a:t>
            </a:r>
            <a:endParaRPr lang="es-ES" sz="1600" b="1" u="sng" dirty="0">
              <a:solidFill>
                <a:srgbClr val="015B41"/>
              </a:solidFill>
            </a:endParaRPr>
          </a:p>
          <a:p>
            <a:pPr algn="l" rtl="0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algn="just" rtl="0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	-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60% varones</a:t>
            </a: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	-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Cumplimiento medio de 6.67 horas. </a:t>
            </a: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	-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Grupos diagnósticos: restrictivo tipo SHO (46%) &gt; 	obstructivo (29%) &gt; neuromuscular (16%)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El 37% padecen trastorno psiquiátrico: 26% depresión, 20% ansiedad, 4 % trastorno de personalidad.</a:t>
            </a: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Presencia de comorbilidades en pacientes con más adherencia: HTA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0.03),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DM2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0.01),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dislipemia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0.15)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374EF-5AF3-8D79-D9A0-57EAC2F0D081}"/>
              </a:ext>
            </a:extLst>
          </p:cNvPr>
          <p:cNvSpPr txBox="1"/>
          <p:nvPr/>
        </p:nvSpPr>
        <p:spPr>
          <a:xfrm>
            <a:off x="5004048" y="168119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1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Gráfica. 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Cumplimiento de VMD según subgrupos de patologías</a:t>
            </a:r>
            <a:endParaRPr lang="es-ES" sz="11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474DE79-1208-A75A-6C47-730F88EA58A3}"/>
              </a:ext>
            </a:extLst>
          </p:cNvPr>
          <p:cNvSpPr txBox="1"/>
          <p:nvPr/>
        </p:nvSpPr>
        <p:spPr>
          <a:xfrm>
            <a:off x="179512" y="3155618"/>
            <a:ext cx="8678146" cy="187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CONCLUSIONES</a:t>
            </a:r>
            <a:r>
              <a:rPr lang="es-E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just" rtl="0" fontAlgn="base">
              <a:lnSpc>
                <a:spcPts val="198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 nuestra población, los pacientes con restricción tipo cifoescoliosis son más cumplidores, sin encontrar diferencias estadísticamente significativas probablemente por el tamaño muestra limitado de este grupo.</a:t>
            </a:r>
          </a:p>
          <a:p>
            <a:pPr algn="just" rtl="0" fontAlgn="base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 pacientes con HTA y DM2 presentan mayor cumplimiento de VMD.</a:t>
            </a:r>
          </a:p>
          <a:p>
            <a:pPr algn="just" rtl="0" fontAlgn="base">
              <a:lnSpc>
                <a:spcPts val="198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 pacientes con trastorno de personalidad muestran una menor adherencia a la terapia aunque el global de pacientes con trastorno psiquiátrico no hay diferencias en el cumplimiento.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96BF17-FB3D-43E0-C0E8-BCB31E04F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" t="16069" r="1493" b="18131"/>
          <a:stretch/>
        </p:blipFill>
        <p:spPr bwMode="auto">
          <a:xfrm>
            <a:off x="5019802" y="429729"/>
            <a:ext cx="40324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29B492B-DFBF-132F-8756-ABC98AAC6C2A}"/>
              </a:ext>
            </a:extLst>
          </p:cNvPr>
          <p:cNvSpPr txBox="1"/>
          <p:nvPr/>
        </p:nvSpPr>
        <p:spPr>
          <a:xfrm>
            <a:off x="5220073" y="2206515"/>
            <a:ext cx="7920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Obstructivos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E201864-3CDB-BAEE-37F1-4393BE988FC4}"/>
              </a:ext>
            </a:extLst>
          </p:cNvPr>
          <p:cNvSpPr txBox="1"/>
          <p:nvPr/>
        </p:nvSpPr>
        <p:spPr>
          <a:xfrm>
            <a:off x="5830147" y="2206514"/>
            <a:ext cx="7920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Neuromusc</a:t>
            </a:r>
            <a:endParaRPr lang="es-ES" sz="105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DA629E-3418-3405-8418-3795CEEB279E}"/>
              </a:ext>
            </a:extLst>
          </p:cNvPr>
          <p:cNvSpPr txBox="1"/>
          <p:nvPr/>
        </p:nvSpPr>
        <p:spPr>
          <a:xfrm>
            <a:off x="6466218" y="2156667"/>
            <a:ext cx="86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Restrictivo </a:t>
            </a:r>
            <a:endParaRPr lang="es-ES" sz="8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cifoescoliosis</a:t>
            </a:r>
            <a:endParaRPr lang="es-ES" sz="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9030080-5D0B-F474-300B-2A43FEEF0965}"/>
              </a:ext>
            </a:extLst>
          </p:cNvPr>
          <p:cNvSpPr txBox="1"/>
          <p:nvPr/>
        </p:nvSpPr>
        <p:spPr>
          <a:xfrm>
            <a:off x="7134169" y="2206514"/>
            <a:ext cx="7369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Restrictivo </a:t>
            </a:r>
            <a:endParaRPr lang="es-ES" sz="800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SHO</a:t>
            </a:r>
            <a:endParaRPr lang="es-ES" sz="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FCFCB5D-7292-9F75-FAAD-E23A7B2540D3}"/>
              </a:ext>
            </a:extLst>
          </p:cNvPr>
          <p:cNvSpPr txBox="1"/>
          <p:nvPr/>
        </p:nvSpPr>
        <p:spPr>
          <a:xfrm>
            <a:off x="7862903" y="2235790"/>
            <a:ext cx="59296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Otros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311</Words>
  <Application>Microsoft Macintosh PowerPoint</Application>
  <PresentationFormat>Presentación en pantalla (16:9)</PresentationFormat>
  <Paragraphs>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Emilio Rodriguez Cuenca</cp:lastModifiedBy>
  <cp:revision>3</cp:revision>
  <dcterms:created xsi:type="dcterms:W3CDTF">2025-10-16T09:08:13Z</dcterms:created>
  <dcterms:modified xsi:type="dcterms:W3CDTF">2026-02-28T13:32:38Z</dcterms:modified>
</cp:coreProperties>
</file>